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3" r:id="rId7"/>
    <p:sldId id="264" r:id="rId8"/>
    <p:sldId id="282" r:id="rId9"/>
    <p:sldId id="265" r:id="rId10"/>
    <p:sldId id="276" r:id="rId11"/>
    <p:sldId id="275" r:id="rId12"/>
    <p:sldId id="266" r:id="rId13"/>
    <p:sldId id="270" r:id="rId14"/>
    <p:sldId id="269" r:id="rId15"/>
    <p:sldId id="272" r:id="rId16"/>
    <p:sldId id="277" r:id="rId17"/>
    <p:sldId id="271" r:id="rId18"/>
    <p:sldId id="278" r:id="rId19"/>
    <p:sldId id="28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830CB-12BC-4F82-9860-21D26BD2C6AE}" type="datetimeFigureOut">
              <a:rPr lang="en-US" smtClean="0"/>
              <a:t>5/20/2020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3DA86-BE08-4E81-99C9-64A2435CEBD4}" type="slidenum">
              <a:rPr lang="en-US" smtClean="0"/>
              <a:t>‹#›</a:t>
            </a:fld>
            <a:endParaRPr lang="en-US"/>
          </a:p>
        </p:txBody>
      </p:sp>
    </p:spTree>
    <p:extLst>
      <p:ext uri="{BB962C8B-B14F-4D97-AF65-F5344CB8AC3E}">
        <p14:creationId xmlns:p14="http://schemas.microsoft.com/office/powerpoint/2010/main" val="258262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http://www.science20.com/chatter_box/henry_ford_quote_history_bunk-79505</a:t>
            </a:r>
          </a:p>
        </p:txBody>
      </p:sp>
      <p:sp>
        <p:nvSpPr>
          <p:cNvPr id="4" name="Slide Number Placeholder 3"/>
          <p:cNvSpPr>
            <a:spLocks noGrp="1"/>
          </p:cNvSpPr>
          <p:nvPr>
            <p:ph type="sldNum" sz="quarter" idx="10"/>
          </p:nvPr>
        </p:nvSpPr>
        <p:spPr/>
        <p:txBody>
          <a:bodyPr/>
          <a:lstStyle/>
          <a:p>
            <a:fld id="{BFC0DF88-45A1-4868-ADDA-7456F69CCE98}" type="slidenum">
              <a:rPr lang="en-US" smtClean="0"/>
              <a:t>11</a:t>
            </a:fld>
            <a:endParaRPr lang="en-US"/>
          </a:p>
        </p:txBody>
      </p:sp>
    </p:spTree>
    <p:extLst>
      <p:ext uri="{BB962C8B-B14F-4D97-AF65-F5344CB8AC3E}">
        <p14:creationId xmlns:p14="http://schemas.microsoft.com/office/powerpoint/2010/main" val="363132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pPr eaLnBrk="1" latinLnBrk="0" hangingPunct="1"/>
            <a:fld id="{ACDF6120-F1F0-4C60-9FE9-39AC71A9C79D}" type="datetimeFigureOut">
              <a:rPr lang="en-US" smtClean="0"/>
              <a:pPr eaLnBrk="1" latinLnBrk="0" hangingPunct="1"/>
              <a:t>5/20/2020</a:t>
            </a:fld>
            <a:endParaRPr lang="en-US" sz="1600" dirty="0"/>
          </a:p>
        </p:txBody>
      </p:sp>
      <p:sp>
        <p:nvSpPr>
          <p:cNvPr id="17" name="Footer Placeholder 16"/>
          <p:cNvSpPr>
            <a:spLocks noGrp="1"/>
          </p:cNvSpPr>
          <p:nvPr>
            <p:ph type="ftr" sz="quarter" idx="11"/>
          </p:nvPr>
        </p:nvSpPr>
        <p:spPr>
          <a:xfrm>
            <a:off x="3864864" y="6355080"/>
            <a:ext cx="4632960" cy="365760"/>
          </a:xfrm>
        </p:spPr>
        <p:txBody>
          <a:bodyPr/>
          <a:lstStyle/>
          <a:p>
            <a:endParaRPr kumimoji="0" lang="en-US" dirty="0"/>
          </a:p>
        </p:txBody>
      </p:sp>
      <p:sp>
        <p:nvSpPr>
          <p:cNvPr id="29" name="Slide Number Placeholder 28"/>
          <p:cNvSpPr>
            <a:spLocks noGrp="1"/>
          </p:cNvSpPr>
          <p:nvPr>
            <p:ph type="sldNum" sz="quarter" idx="12"/>
          </p:nvPr>
        </p:nvSpPr>
        <p:spPr>
          <a:xfrm>
            <a:off x="1621536" y="6355080"/>
            <a:ext cx="1625600" cy="365760"/>
          </a:xfrm>
        </p:spPr>
        <p:txBody>
          <a:bodyPr/>
          <a:lstStyle/>
          <a:p>
            <a:fld id="{EA7C8D44-3667-46F6-9772-CC52308E2A7F}" type="slidenum">
              <a:rPr kumimoji="0" lang="en-US" smtClean="0"/>
              <a:pPr eaLnBrk="1" latinLnBrk="0" hangingPunct="1"/>
              <a:t>‹#›</a:t>
            </a:fld>
            <a:endParaRPr kumimoji="0"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5/20/2020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5/20/2020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5/20/2020</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a:xfrm>
            <a:off x="8534400" y="6355080"/>
            <a:ext cx="3048000" cy="365760"/>
          </a:xfrm>
        </p:spPr>
        <p:txBody>
          <a:bodyPr/>
          <a:lstStyle/>
          <a:p>
            <a:pPr eaLnBrk="1" latinLnBrk="0" hangingPunct="1"/>
            <a:fld id="{ACDF6120-F1F0-4C60-9FE9-39AC71A9C79D}" type="datetimeFigureOut">
              <a:rPr lang="en-US" smtClean="0"/>
              <a:pPr eaLnBrk="1" latinLnBrk="0" hangingPunct="1"/>
              <a:t>5/20/2020</a:t>
            </a:fld>
            <a:endParaRPr lang="en-US" dirty="0"/>
          </a:p>
        </p:txBody>
      </p:sp>
      <p:sp>
        <p:nvSpPr>
          <p:cNvPr id="5" name="Footer Placeholder 4"/>
          <p:cNvSpPr>
            <a:spLocks noGrp="1"/>
          </p:cNvSpPr>
          <p:nvPr>
            <p:ph type="ftr" sz="quarter" idx="11"/>
          </p:nvPr>
        </p:nvSpPr>
        <p:spPr>
          <a:xfrm>
            <a:off x="3864864" y="6355080"/>
            <a:ext cx="4632960" cy="365760"/>
          </a:xfrm>
        </p:spPr>
        <p:txBody>
          <a:bodyPr/>
          <a:lstStyle/>
          <a:p>
            <a:endParaRPr kumimoji="0" lang="en-US" dirty="0"/>
          </a:p>
        </p:txBody>
      </p:sp>
      <p:sp>
        <p:nvSpPr>
          <p:cNvPr id="6" name="Slide Number Placeholder 5"/>
          <p:cNvSpPr>
            <a:spLocks noGrp="1"/>
          </p:cNvSpPr>
          <p:nvPr>
            <p:ph type="sldNum" sz="quarter" idx="12"/>
          </p:nvPr>
        </p:nvSpPr>
        <p:spPr>
          <a:xfrm>
            <a:off x="1426464" y="6355080"/>
            <a:ext cx="2027936" cy="365760"/>
          </a:xfrm>
        </p:spPr>
        <p:txBody>
          <a:bodyPr/>
          <a:lstStyle/>
          <a:p>
            <a:fld id="{EA7C8D44-3667-46F6-9772-CC52308E2A7F}" type="slidenum">
              <a:rPr kumimoji="0" lang="en-US" smtClean="0"/>
              <a:pPr eaLnBrk="1" latinLnBrk="0" hangingPunct="1"/>
              <a:t>‹#›</a:t>
            </a:fld>
            <a:endParaRPr kumimoji="0" lang="en-US"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5/20/2020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7" name="Date Placeholder 6"/>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5/20/2020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5/20/2020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5/20/2020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5/20/2020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5/20/2020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ACDF6120-F1F0-4C60-9FE9-39AC71A9C79D}" type="datetimeFigureOut">
              <a:rPr lang="en-US" smtClean="0"/>
              <a:pPr eaLnBrk="1" latinLnBrk="0" hangingPunct="1"/>
              <a:t>5/20/2020</a:t>
            </a:fld>
            <a:endParaRPr lang="en-US" sz="1400" dirty="0">
              <a:solidFill>
                <a:schemeClr val="tx2"/>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theconcourse.deadspin.com/how-americas-largest-local-tv-owner-turned-its-news-anc-182423349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F509-2AE4-46BF-968E-EED5E9A7D8A2}"/>
              </a:ext>
            </a:extLst>
          </p:cNvPr>
          <p:cNvSpPr>
            <a:spLocks noGrp="1"/>
          </p:cNvSpPr>
          <p:nvPr>
            <p:ph type="title"/>
          </p:nvPr>
        </p:nvSpPr>
        <p:spPr/>
        <p:txBody>
          <a:bodyPr>
            <a:normAutofit/>
          </a:bodyPr>
          <a:lstStyle/>
          <a:p>
            <a:r>
              <a:rPr lang="en-US" sz="4400" b="1" i="1" dirty="0"/>
              <a:t>Brave New World</a:t>
            </a:r>
            <a:r>
              <a:rPr lang="en-US" sz="4400" b="1" dirty="0"/>
              <a:t>: chapter 10 </a:t>
            </a:r>
            <a:r>
              <a:rPr lang="en-US" sz="2800" b="1" dirty="0">
                <a:solidFill>
                  <a:srgbClr val="0070C0"/>
                </a:solidFill>
              </a:rPr>
              <a:t>(146-7)</a:t>
            </a:r>
            <a:endParaRPr lang="en-US" sz="4400" b="1" dirty="0">
              <a:solidFill>
                <a:srgbClr val="0070C0"/>
              </a:solidFill>
            </a:endParaRPr>
          </a:p>
        </p:txBody>
      </p:sp>
      <p:sp>
        <p:nvSpPr>
          <p:cNvPr id="3" name="Content Placeholder 2">
            <a:extLst>
              <a:ext uri="{FF2B5EF4-FFF2-40B4-BE49-F238E27FC236}">
                <a16:creationId xmlns:a16="http://schemas.microsoft.com/office/drawing/2014/main" id="{5AEE65A8-A81F-4310-A2A5-1276D2183D9D}"/>
              </a:ext>
            </a:extLst>
          </p:cNvPr>
          <p:cNvSpPr>
            <a:spLocks noGrp="1"/>
          </p:cNvSpPr>
          <p:nvPr>
            <p:ph sz="quarter" idx="1"/>
          </p:nvPr>
        </p:nvSpPr>
        <p:spPr>
          <a:xfrm>
            <a:off x="609600" y="1469036"/>
            <a:ext cx="10972800" cy="4687924"/>
          </a:xfrm>
        </p:spPr>
        <p:txBody>
          <a:bodyPr>
            <a:normAutofit/>
          </a:bodyPr>
          <a:lstStyle/>
          <a:p>
            <a:r>
              <a:rPr lang="en-US" sz="3200" b="1" dirty="0"/>
              <a:t>In the first two pages of chapter 10, what literary techniques does Huxley use to illustrate his fears? </a:t>
            </a:r>
          </a:p>
          <a:p>
            <a:pPr lvl="1"/>
            <a:r>
              <a:rPr lang="en-US" sz="2500" b="1" dirty="0"/>
              <a:t>____ Imagery?</a:t>
            </a:r>
          </a:p>
          <a:p>
            <a:pPr lvl="1"/>
            <a:r>
              <a:rPr lang="en-US" sz="2500" b="1" dirty="0"/>
              <a:t>____ Diction?</a:t>
            </a:r>
          </a:p>
          <a:p>
            <a:pPr lvl="1"/>
            <a:r>
              <a:rPr lang="en-US" sz="2500" b="1" dirty="0"/>
              <a:t>____ Tone?</a:t>
            </a:r>
          </a:p>
          <a:p>
            <a:pPr lvl="1"/>
            <a:r>
              <a:rPr lang="en-US" sz="2500" b="1" dirty="0"/>
              <a:t>____ Mood?</a:t>
            </a:r>
            <a:endParaRPr lang="en-US" sz="3200" b="1" dirty="0"/>
          </a:p>
          <a:p>
            <a:r>
              <a:rPr lang="en-US" sz="3200" b="1" dirty="0"/>
              <a:t>What is he afraid of?</a:t>
            </a:r>
          </a:p>
        </p:txBody>
      </p:sp>
      <p:pic>
        <p:nvPicPr>
          <p:cNvPr id="4" name="Picture 2" descr="Image result for gear">
            <a:extLst>
              <a:ext uri="{FF2B5EF4-FFF2-40B4-BE49-F238E27FC236}">
                <a16:creationId xmlns:a16="http://schemas.microsoft.com/office/drawing/2014/main" id="{C17165B6-59EE-4E69-B706-D03899AFB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135" y="3470588"/>
            <a:ext cx="4792362" cy="313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24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77CA-774C-4A90-A8F7-91DCFED9333C}"/>
              </a:ext>
            </a:extLst>
          </p:cNvPr>
          <p:cNvSpPr>
            <a:spLocks noGrp="1"/>
          </p:cNvSpPr>
          <p:nvPr>
            <p:ph type="title"/>
          </p:nvPr>
        </p:nvSpPr>
        <p:spPr/>
        <p:txBody>
          <a:bodyPr>
            <a:normAutofit fontScale="90000"/>
          </a:bodyPr>
          <a:lstStyle/>
          <a:p>
            <a:r>
              <a:rPr lang="en-US" b="1" dirty="0"/>
              <a:t>What is Ford saying about innovation or human nature with the following quote?</a:t>
            </a:r>
          </a:p>
        </p:txBody>
      </p:sp>
      <p:pic>
        <p:nvPicPr>
          <p:cNvPr id="4" name="Picture 2">
            <a:extLst>
              <a:ext uri="{FF2B5EF4-FFF2-40B4-BE49-F238E27FC236}">
                <a16:creationId xmlns:a16="http://schemas.microsoft.com/office/drawing/2014/main" id="{19F162E6-DAF5-40A5-9B82-A31C12C0C10A}"/>
              </a:ext>
            </a:extLst>
          </p:cNvPr>
          <p:cNvPicPr>
            <a:picLocks noGrp="1" noChangeAspect="1" noChangeArrowheads="1"/>
          </p:cNvPicPr>
          <p:nvPr>
            <p:ph sz="quarter" idx="1"/>
          </p:nvPr>
        </p:nvPicPr>
        <p:blipFill>
          <a:blip r:embed="rId2" cstate="print"/>
          <a:srcRect/>
          <a:stretch>
            <a:fillRect/>
          </a:stretch>
        </p:blipFill>
        <p:spPr bwMode="auto">
          <a:xfrm>
            <a:off x="1304144" y="1803784"/>
            <a:ext cx="9900432" cy="3892478"/>
          </a:xfrm>
          <a:prstGeom prst="rect">
            <a:avLst/>
          </a:prstGeom>
          <a:noFill/>
          <a:ln w="9525">
            <a:noFill/>
            <a:miter lim="800000"/>
            <a:headEnd/>
            <a:tailEnd/>
          </a:ln>
        </p:spPr>
      </p:pic>
    </p:spTree>
    <p:extLst>
      <p:ext uri="{BB962C8B-B14F-4D97-AF65-F5344CB8AC3E}">
        <p14:creationId xmlns:p14="http://schemas.microsoft.com/office/powerpoint/2010/main" val="1020688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“History is bunk” </a:t>
            </a:r>
            <a:r>
              <a:rPr lang="en-US" sz="3300" dirty="0"/>
              <a:t>It isn't an urban myth: Henry Ford really did say: "History is bunk."</a:t>
            </a:r>
            <a:endParaRPr lang="en-US" sz="3300" b="1" dirty="0"/>
          </a:p>
        </p:txBody>
      </p:sp>
      <p:sp>
        <p:nvSpPr>
          <p:cNvPr id="3" name="Content Placeholder 2"/>
          <p:cNvSpPr>
            <a:spLocks noGrp="1"/>
          </p:cNvSpPr>
          <p:nvPr>
            <p:ph idx="1"/>
          </p:nvPr>
        </p:nvSpPr>
        <p:spPr>
          <a:xfrm>
            <a:off x="609600" y="1219199"/>
            <a:ext cx="10972800" cy="5106649"/>
          </a:xfrm>
        </p:spPr>
        <p:txBody>
          <a:bodyPr>
            <a:noAutofit/>
          </a:bodyPr>
          <a:lstStyle/>
          <a:p>
            <a:pPr marL="0" indent="0">
              <a:buNone/>
            </a:pPr>
            <a:r>
              <a:rPr lang="en-US" sz="2300" dirty="0"/>
              <a:t>It is somewhat ironic that Henry Ford's words - "history is bunk" - are now a part of the historic record.  What is not clear from most writings about Henry Ford is the context in which he gave his views of history.  I hope to remedy that defect somewhat.</a:t>
            </a:r>
          </a:p>
          <a:p>
            <a:pPr marL="0" indent="0">
              <a:buNone/>
            </a:pPr>
            <a:r>
              <a:rPr lang="en-US" sz="2300" dirty="0"/>
              <a:t>Most information about Henry Ford's views on history are of no historical value: we already know that he did not place any value whatsoever on historical studies.  What we don't know is why.</a:t>
            </a:r>
            <a:br>
              <a:rPr lang="en-US" sz="2300" dirty="0"/>
            </a:br>
            <a:r>
              <a:rPr lang="en-US" sz="2300" dirty="0"/>
              <a:t>He also said: "History is myth."  He said that to Henry A. Wise Wood, of which, more below.  As to the "history is more or less bunk", he is quoted as using those exact words in the Crawfordsville Review, June 6, 1916.  It was long after that, in 1921 that he made the widely cited statement: "History is bunk.“</a:t>
            </a:r>
          </a:p>
          <a:p>
            <a:pPr marL="0" indent="0">
              <a:buNone/>
            </a:pPr>
            <a:r>
              <a:rPr lang="en-US" sz="2300" dirty="0"/>
              <a:t>Ford was a master of the debate-stifling “Ford flurry.” The technique is simple: make as many ‘statements of fact’ as possible in the time or space allowed and then claim victory in the debate for every point not refuted by your opponent.  Henry A. Wise Wood, a noted historian and author of books such as Money Hunger, reported an interview with Henry Ford which shows Ford to have been something of a conspiracy theorist.</a:t>
            </a:r>
          </a:p>
        </p:txBody>
      </p:sp>
    </p:spTree>
    <p:extLst>
      <p:ext uri="{BB962C8B-B14F-4D97-AF65-F5344CB8AC3E}">
        <p14:creationId xmlns:p14="http://schemas.microsoft.com/office/powerpoint/2010/main" val="265082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007B-F354-4DE5-BA73-2B7B5EF910DB}"/>
              </a:ext>
            </a:extLst>
          </p:cNvPr>
          <p:cNvSpPr>
            <a:spLocks noGrp="1"/>
          </p:cNvSpPr>
          <p:nvPr>
            <p:ph type="title"/>
          </p:nvPr>
        </p:nvSpPr>
        <p:spPr/>
        <p:txBody>
          <a:bodyPr>
            <a:normAutofit/>
          </a:bodyPr>
          <a:lstStyle/>
          <a:p>
            <a:r>
              <a:rPr lang="en-US" sz="4400" b="1" dirty="0"/>
              <a:t>Primary Source Documents:</a:t>
            </a:r>
          </a:p>
        </p:txBody>
      </p:sp>
      <p:pic>
        <p:nvPicPr>
          <p:cNvPr id="4" name="Picture 2" descr="http://www.science20.com/files/images/History_is_bunk.jpg">
            <a:extLst>
              <a:ext uri="{FF2B5EF4-FFF2-40B4-BE49-F238E27FC236}">
                <a16:creationId xmlns:a16="http://schemas.microsoft.com/office/drawing/2014/main" id="{E64EED48-36F6-4775-8FD5-F953B1EFA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675" y="362878"/>
            <a:ext cx="2828925" cy="53953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science20.com/files/images/History_is_myth.jpg">
            <a:extLst>
              <a:ext uri="{FF2B5EF4-FFF2-40B4-BE49-F238E27FC236}">
                <a16:creationId xmlns:a16="http://schemas.microsoft.com/office/drawing/2014/main" id="{93191542-BD08-44C3-8226-58033D71D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143000"/>
            <a:ext cx="5486400" cy="1353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3">
            <a:extLst>
              <a:ext uri="{FF2B5EF4-FFF2-40B4-BE49-F238E27FC236}">
                <a16:creationId xmlns:a16="http://schemas.microsoft.com/office/drawing/2014/main" id="{C6434771-CD80-4CD9-9B8E-1FE016DE278F}"/>
              </a:ext>
            </a:extLst>
          </p:cNvPr>
          <p:cNvSpPr/>
          <p:nvPr/>
        </p:nvSpPr>
        <p:spPr>
          <a:xfrm>
            <a:off x="152400" y="2728210"/>
            <a:ext cx="8916649" cy="3977390"/>
          </a:xfrm>
          <a:prstGeom prst="wedgeRectCallout">
            <a:avLst>
              <a:gd name="adj1" fmla="val -7848"/>
              <a:gd name="adj2" fmla="val -57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i="1" dirty="0"/>
              <a:t>New York. May 15, 1916-To the Editor of The New York Times:</a:t>
            </a:r>
            <a:br>
              <a:rPr lang="en-US" sz="1700" b="1" dirty="0"/>
            </a:br>
            <a:r>
              <a:rPr lang="en-US" sz="1700" b="1" i="1" dirty="0"/>
              <a:t>On May 8. while in Detroit for the purpose of speaking on preparedness, I spent several hours with Henry Ford. I found Mr. Ford eager to talk about national defense, but unwilling to discuss it.  While volleying his assertions with great rapidity, he refused to pause long enough to permit any one of them to be examined and dealt with. To facts which I submitted he responded with a brief word of dismissal or with a sweeping denial that they were facts: sometimes with the remark that he could not consider them because he himself did not know them to be facts.</a:t>
            </a:r>
            <a:br>
              <a:rPr lang="en-US" sz="1700" b="1" dirty="0"/>
            </a:br>
            <a:r>
              <a:rPr lang="en-US" sz="1700" b="1" i="1" dirty="0"/>
              <a:t>...</a:t>
            </a:r>
            <a:br>
              <a:rPr lang="en-US" sz="1700" b="1" dirty="0"/>
            </a:br>
            <a:r>
              <a:rPr lang="en-US" sz="1700" b="1" i="1" dirty="0"/>
              <a:t>When In our " discussion " or a nation's need for defensive strength history was appealed to, Mr. Ford replied that he did not believe in history, that history was of the past and had no bearing upon the present and that, there being nothing to be learned from it, history need not be studied nor considered. The American Revolution he refused to have touched upon, saying that the Revolution was " tradition," that he did not believe In tradition.</a:t>
            </a:r>
            <a:endParaRPr lang="en-US" sz="1700" b="1" dirty="0"/>
          </a:p>
        </p:txBody>
      </p:sp>
    </p:spTree>
    <p:extLst>
      <p:ext uri="{BB962C8B-B14F-4D97-AF65-F5344CB8AC3E}">
        <p14:creationId xmlns:p14="http://schemas.microsoft.com/office/powerpoint/2010/main" val="293399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indingdulcinea.com/docroot/dulcinea/fd_images/news/on-this-day/September-October-08/On-this-Day--The-First-Model-T-Ford-Is-Produced/news/0/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067" y="4043036"/>
            <a:ext cx="3698875" cy="219012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p:txBody>
          <a:bodyPr>
            <a:normAutofit/>
          </a:bodyPr>
          <a:lstStyle/>
          <a:p>
            <a:r>
              <a:rPr lang="en-US" sz="4400" b="1" dirty="0"/>
              <a:t>Henry Ford as boss</a:t>
            </a:r>
          </a:p>
        </p:txBody>
      </p:sp>
      <p:sp>
        <p:nvSpPr>
          <p:cNvPr id="3" name="Content Placeholder 2"/>
          <p:cNvSpPr>
            <a:spLocks noGrp="1"/>
          </p:cNvSpPr>
          <p:nvPr>
            <p:ph idx="1"/>
          </p:nvPr>
        </p:nvSpPr>
        <p:spPr/>
        <p:txBody>
          <a:bodyPr/>
          <a:lstStyle/>
          <a:p>
            <a:r>
              <a:rPr lang="en-US" dirty="0"/>
              <a:t>During its first five years the Ford Motor Company produced eight different models, and by 1908 its output was 100 cars a day. The stockholders were ecstatic; Ford was dissatisfied and looked toward turning out 1,000 a day. The stockholders seriously considered court action to stop him from using profits to expand. In 1909 Ford, who owned 58 percent of the stock, announced that he was only going to make one car in the future, the Model T.  Other shareholders sued but Ford bought them out for absolute control.</a:t>
            </a:r>
          </a:p>
          <a:p>
            <a:endParaRPr lang="en-US" dirty="0"/>
          </a:p>
        </p:txBody>
      </p:sp>
    </p:spTree>
    <p:extLst>
      <p:ext uri="{BB962C8B-B14F-4D97-AF65-F5344CB8AC3E}">
        <p14:creationId xmlns:p14="http://schemas.microsoft.com/office/powerpoint/2010/main" val="318851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Henry Ford as boss</a:t>
            </a:r>
          </a:p>
        </p:txBody>
      </p:sp>
      <p:sp>
        <p:nvSpPr>
          <p:cNvPr id="3" name="Content Placeholder 2"/>
          <p:cNvSpPr>
            <a:spLocks noGrp="1"/>
          </p:cNvSpPr>
          <p:nvPr>
            <p:ph idx="1"/>
          </p:nvPr>
        </p:nvSpPr>
        <p:spPr>
          <a:xfrm>
            <a:off x="609600" y="1219199"/>
            <a:ext cx="10972800" cy="5121639"/>
          </a:xfrm>
        </p:spPr>
        <p:txBody>
          <a:bodyPr>
            <a:normAutofit fontScale="92500" lnSpcReduction="10000"/>
          </a:bodyPr>
          <a:lstStyle/>
          <a:p>
            <a:r>
              <a:rPr lang="en-US" dirty="0"/>
              <a:t>In 1914 the Ford Motor Company announced that it would henceforth pay eligible workers a minimum wage of $5 a day (compared to an average of $2.34 for the industry) and would reduce the work day from nine hours to eight, thereby converting the factory to a three-shift day. Overnight Ford became a worldwide celebrity. People either praised him as a great humanitarian or excoriated him as a mad socialist. Ford said humanitarianism had nothing to do with it. </a:t>
            </a:r>
          </a:p>
          <a:p>
            <a:endParaRPr lang="en-US" dirty="0"/>
          </a:p>
          <a:p>
            <a:pPr marL="0" indent="0" algn="ctr">
              <a:buNone/>
            </a:pPr>
            <a:r>
              <a:rPr lang="en-US" dirty="0"/>
              <a:t>Previously profit had been based on paying wages as low as workers would take and pricing cars as high as the economy would bear. </a:t>
            </a:r>
          </a:p>
          <a:p>
            <a:pPr marL="0" indent="0">
              <a:buNone/>
            </a:pPr>
            <a:endParaRPr lang="en-US" dirty="0"/>
          </a:p>
          <a:p>
            <a:pPr marL="0" indent="0" algn="r">
              <a:buNone/>
            </a:pPr>
            <a:r>
              <a:rPr lang="en-US" b="1" dirty="0">
                <a:solidFill>
                  <a:srgbClr val="0070C0"/>
                </a:solidFill>
              </a:rPr>
              <a:t>Ford, on the other hand, stressed low pricing (the Model T cost $950 in 1908 and $290 in 1927) in order to capture the widest possible market and then met the price by volume and efficiency.</a:t>
            </a:r>
          </a:p>
        </p:txBody>
      </p:sp>
    </p:spTree>
    <p:extLst>
      <p:ext uri="{BB962C8B-B14F-4D97-AF65-F5344CB8AC3E}">
        <p14:creationId xmlns:p14="http://schemas.microsoft.com/office/powerpoint/2010/main" val="2730802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FA289-77FE-4441-B426-C30B6E6A26BC}"/>
              </a:ext>
            </a:extLst>
          </p:cNvPr>
          <p:cNvSpPr>
            <a:spLocks noGrp="1"/>
          </p:cNvSpPr>
          <p:nvPr>
            <p:ph type="title"/>
          </p:nvPr>
        </p:nvSpPr>
        <p:spPr/>
        <p:txBody>
          <a:bodyPr>
            <a:normAutofit/>
          </a:bodyPr>
          <a:lstStyle/>
          <a:p>
            <a:r>
              <a:rPr lang="en-US" sz="4400" b="1" dirty="0"/>
              <a:t>Factory workers for Ford</a:t>
            </a:r>
          </a:p>
        </p:txBody>
      </p:sp>
      <p:pic>
        <p:nvPicPr>
          <p:cNvPr id="1026" name="Picture 2" descr="ford factory first assembly line 19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7174" y="1338262"/>
            <a:ext cx="7429500" cy="4181475"/>
          </a:xfrm>
        </p:spPr>
      </p:pic>
      <p:pic>
        <p:nvPicPr>
          <p:cNvPr id="1028" name="Picture 4" descr="ford factory flywheel 1913"/>
          <p:cNvPicPr>
            <a:picLocks noChangeAspect="1" noChangeArrowheads="1"/>
          </p:cNvPicPr>
          <p:nvPr/>
        </p:nvPicPr>
        <p:blipFill rotWithShape="1">
          <a:blip r:embed="rId3">
            <a:extLst>
              <a:ext uri="{28A0092B-C50C-407E-A947-70E740481C1C}">
                <a14:useLocalDpi xmlns:a14="http://schemas.microsoft.com/office/drawing/2010/main" val="0"/>
              </a:ext>
            </a:extLst>
          </a:blip>
          <a:srcRect b="2582"/>
          <a:stretch/>
        </p:blipFill>
        <p:spPr bwMode="auto">
          <a:xfrm>
            <a:off x="6971801" y="3936166"/>
            <a:ext cx="5051033" cy="276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122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“Henry Ford and the source of our fear”</a:t>
            </a:r>
          </a:p>
        </p:txBody>
      </p:sp>
      <p:sp>
        <p:nvSpPr>
          <p:cNvPr id="3" name="Content Placeholder 2"/>
          <p:cNvSpPr>
            <a:spLocks noGrp="1"/>
          </p:cNvSpPr>
          <p:nvPr>
            <p:ph idx="1"/>
          </p:nvPr>
        </p:nvSpPr>
        <p:spPr>
          <a:xfrm>
            <a:off x="609600" y="1219200"/>
            <a:ext cx="10972800" cy="5211580"/>
          </a:xfrm>
        </p:spPr>
        <p:txBody>
          <a:bodyPr>
            <a:normAutofit fontScale="77500" lnSpcReduction="20000"/>
          </a:bodyPr>
          <a:lstStyle/>
          <a:p>
            <a:pPr marL="0" indent="0">
              <a:buNone/>
            </a:pPr>
            <a:r>
              <a:rPr lang="en-US" dirty="0"/>
              <a:t>	“Henry Ford left us much more than cars and the highway system we built for them. He changed the world’s expectations for work. While Ford gets credit for “inventing the assembly line,” his great insight was that he understood the power of productivity.</a:t>
            </a:r>
          </a:p>
          <a:p>
            <a:pPr marL="0" indent="0">
              <a:buNone/>
            </a:pPr>
            <a:r>
              <a:rPr lang="en-US" dirty="0"/>
              <a:t>	Ford was a pioneer in </a:t>
            </a:r>
            <a:r>
              <a:rPr lang="en-US" b="1" dirty="0"/>
              <a:t>highly leveraged, repetitive work, done by relatively untrained workers</a:t>
            </a:r>
            <a:r>
              <a:rPr lang="en-US" dirty="0"/>
              <a:t>. A farmer, with little training, could walk into Ford’s factory and become extraordinarily productive in a day or two.   </a:t>
            </a:r>
          </a:p>
          <a:p>
            <a:pPr marL="0" indent="0">
              <a:buNone/>
            </a:pPr>
            <a:r>
              <a:rPr lang="en-US" dirty="0"/>
              <a:t>	The focus on productivity wouldn’t be relevant to this discussion except for the second thing Ford did. He decided to pay his workers based on productivity, not replacement value.  This was an astonishing breakthrough. When Ford announced the $5 day (more than double the typical salary paid for this level of skill), more than 10,000 people applied for work at Ford the very next day.</a:t>
            </a:r>
          </a:p>
          <a:p>
            <a:pPr marL="0" indent="0">
              <a:buNone/>
            </a:pPr>
            <a:r>
              <a:rPr lang="en-US" dirty="0"/>
              <a:t>	Instead of paying people the lowest amount he’d need to find enough competent workers to fill the plant, he paid them more than he needed to because his systems made them so productive. He challenged his workers to be more productive so that they’d get paid more.</a:t>
            </a:r>
          </a:p>
          <a:p>
            <a:pPr marL="0" indent="0">
              <a:buNone/>
            </a:pPr>
            <a:r>
              <a:rPr lang="en-US" dirty="0"/>
              <a:t>	</a:t>
            </a:r>
            <a:r>
              <a:rPr lang="en-US" b="1" dirty="0">
                <a:solidFill>
                  <a:srgbClr val="0070C0"/>
                </a:solidFill>
              </a:rPr>
              <a:t>When there’s a line out the door of people waiting to take your job, weird things happen to your head. The combination of repetitive factory work plus high pay for standardized performance led to a very obedient factory floor. People were conditioned to do as they were told, and traded autonomy and craftsmanship for high pay and stability</a:t>
            </a:r>
            <a:r>
              <a:rPr lang="en-US" dirty="0"/>
              <a:t>.”</a:t>
            </a:r>
          </a:p>
          <a:p>
            <a:pPr marL="0" indent="0">
              <a:buNone/>
            </a:pPr>
            <a:endParaRPr lang="en-US" dirty="0"/>
          </a:p>
          <a:p>
            <a:pPr marL="0" indent="0">
              <a:buNone/>
            </a:pPr>
            <a:r>
              <a:rPr lang="en-US" dirty="0"/>
              <a:t>NOTE: The minimum wage in the USA would be over $22 an hour if it had tracked PRODUCTIVITY</a:t>
            </a:r>
          </a:p>
        </p:txBody>
      </p:sp>
    </p:spTree>
    <p:extLst>
      <p:ext uri="{BB962C8B-B14F-4D97-AF65-F5344CB8AC3E}">
        <p14:creationId xmlns:p14="http://schemas.microsoft.com/office/powerpoint/2010/main" val="36662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Ford’s Anti-Semitism</a:t>
            </a:r>
          </a:p>
        </p:txBody>
      </p:sp>
      <p:sp>
        <p:nvSpPr>
          <p:cNvPr id="3" name="Content Placeholder 2"/>
          <p:cNvSpPr>
            <a:spLocks noGrp="1"/>
          </p:cNvSpPr>
          <p:nvPr>
            <p:ph idx="1"/>
          </p:nvPr>
        </p:nvSpPr>
        <p:spPr/>
        <p:txBody>
          <a:bodyPr/>
          <a:lstStyle/>
          <a:p>
            <a:r>
              <a:rPr lang="en-US" dirty="0"/>
              <a:t>A close friend recalled a camping trip in 1919 during which Ford lectured a group around the campfire. He "attributes all evil to Jews or to the Jewish capitalists," the friend wrote in his diary. "The Jews caused the war, the Jews caused the outbreak of thieving and robbery all over the country, the Jews caused the inefficiency of the navy…"</a:t>
            </a:r>
          </a:p>
        </p:txBody>
      </p:sp>
    </p:spTree>
    <p:extLst>
      <p:ext uri="{BB962C8B-B14F-4D97-AF65-F5344CB8AC3E}">
        <p14:creationId xmlns:p14="http://schemas.microsoft.com/office/powerpoint/2010/main" val="401375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09344" y="26717"/>
            <a:ext cx="7162800" cy="6831283"/>
          </a:xfrm>
          <a:prstGeom prst="rect">
            <a:avLst/>
          </a:prstGeom>
          <a:noFill/>
          <a:ln w="9525">
            <a:noFill/>
            <a:miter lim="800000"/>
            <a:headEnd/>
            <a:tailEnd/>
          </a:ln>
        </p:spPr>
      </p:pic>
      <p:sp>
        <p:nvSpPr>
          <p:cNvPr id="5" name="Title 1"/>
          <p:cNvSpPr>
            <a:spLocks noGrp="1"/>
          </p:cNvSpPr>
          <p:nvPr>
            <p:ph sz="quarter" idx="1"/>
          </p:nvPr>
        </p:nvSpPr>
        <p:spPr>
          <a:xfrm>
            <a:off x="609600" y="1219200"/>
            <a:ext cx="4367134" cy="4937760"/>
          </a:xfrm>
        </p:spPr>
        <p:txBody>
          <a:bodyPr>
            <a:normAutofit fontScale="85000" lnSpcReduction="20000"/>
          </a:bodyPr>
          <a:lstStyle/>
          <a:p>
            <a:r>
              <a:rPr lang="en-US" dirty="0"/>
              <a:t>Ford emerged as "a respected spokesman for right-wing extremism and religious prejudice," reaching around 700,000 readers through his newspaper.</a:t>
            </a:r>
          </a:p>
          <a:p>
            <a:endParaRPr lang="en-US" dirty="0"/>
          </a:p>
          <a:p>
            <a:r>
              <a:rPr lang="en-US" dirty="0"/>
              <a:t>Ford is the only American mentioned favorably in Mein </a:t>
            </a:r>
            <a:r>
              <a:rPr lang="en-US" dirty="0" err="1"/>
              <a:t>Kampf</a:t>
            </a:r>
            <a:r>
              <a:rPr lang="en-US" dirty="0"/>
              <a:t>, although he is only mentioned once.</a:t>
            </a:r>
          </a:p>
          <a:p>
            <a:endParaRPr lang="en-US" dirty="0"/>
          </a:p>
          <a:p>
            <a:r>
              <a:rPr lang="en-US" dirty="0"/>
              <a:t>Supposedly, Ford regretted these feelings after WWII and had a stroke upon seeing Conc. Camp footage.</a:t>
            </a:r>
          </a:p>
        </p:txBody>
      </p:sp>
    </p:spTree>
    <p:extLst>
      <p:ext uri="{BB962C8B-B14F-4D97-AF65-F5344CB8AC3E}">
        <p14:creationId xmlns:p14="http://schemas.microsoft.com/office/powerpoint/2010/main" val="1850015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Sinclair Broadcasting</a:t>
            </a:r>
            <a:endParaRPr lang="en-US" dirty="0"/>
          </a:p>
        </p:txBody>
      </p:sp>
      <p:sp>
        <p:nvSpPr>
          <p:cNvPr id="3" name="Content Placeholder 2"/>
          <p:cNvSpPr>
            <a:spLocks noGrp="1"/>
          </p:cNvSpPr>
          <p:nvPr>
            <p:ph idx="1"/>
          </p:nvPr>
        </p:nvSpPr>
        <p:spPr/>
        <p:txBody>
          <a:bodyPr/>
          <a:lstStyle/>
          <a:p>
            <a:r>
              <a:rPr lang="en-US" dirty="0">
                <a:hlinkClick r:id="rId2"/>
              </a:rPr>
              <a:t>https://theconcourse.deadspin.com/how-americas-largest-local-tv-owner-turned-its-news-anc-1824233490</a:t>
            </a:r>
            <a:r>
              <a:rPr lang="en-US" dirty="0"/>
              <a:t> </a:t>
            </a:r>
          </a:p>
          <a:p>
            <a:endParaRPr lang="en-US" dirty="0"/>
          </a:p>
          <a:p>
            <a:r>
              <a:rPr lang="en-US" dirty="0"/>
              <a:t>“Fairness Doctrine”: policy in the US requiring television and radio broadcasters to present contrasting political views (</a:t>
            </a:r>
            <a:r>
              <a:rPr lang="en-US" dirty="0">
                <a:solidFill>
                  <a:srgbClr val="0070C0"/>
                </a:solidFill>
              </a:rPr>
              <a:t>“</a:t>
            </a:r>
            <a:r>
              <a:rPr lang="en-US" i="1" dirty="0">
                <a:solidFill>
                  <a:srgbClr val="0070C0"/>
                </a:solidFill>
              </a:rPr>
              <a:t>both sides</a:t>
            </a:r>
            <a:r>
              <a:rPr lang="en-US" dirty="0">
                <a:solidFill>
                  <a:srgbClr val="0070C0"/>
                </a:solidFill>
              </a:rPr>
              <a:t>”</a:t>
            </a:r>
            <a:r>
              <a:rPr lang="en-US" dirty="0"/>
              <a:t>) viewpoints on controversial issues of public importance.</a:t>
            </a:r>
          </a:p>
          <a:p>
            <a:pPr lvl="1"/>
            <a:r>
              <a:rPr lang="en-US" dirty="0"/>
              <a:t>Existed between 1949 and 1987</a:t>
            </a:r>
          </a:p>
          <a:p>
            <a:pPr lvl="1"/>
            <a:r>
              <a:rPr lang="en-US" dirty="0"/>
              <a:t>In Red Lion Broadcasting Co. v. FCC, 395 U.S. 367 (1969), the U.S. Supreme Court upheld (by a vote of 8-0) the constitutionality of the fairness doctrine</a:t>
            </a:r>
          </a:p>
          <a:p>
            <a:pPr lvl="1"/>
            <a:r>
              <a:rPr lang="en-US" dirty="0"/>
              <a:t>Removed during Ronald Reagan’s presidency, the FFC stated that the doctrine ‘hurt the public interest and violated free speech rights guaranteed by the First Amendment.’</a:t>
            </a:r>
          </a:p>
        </p:txBody>
      </p:sp>
    </p:spTree>
    <p:extLst>
      <p:ext uri="{BB962C8B-B14F-4D97-AF65-F5344CB8AC3E}">
        <p14:creationId xmlns:p14="http://schemas.microsoft.com/office/powerpoint/2010/main" val="157385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DA9A-C6F0-4375-B714-3D07A4CE8873}"/>
              </a:ext>
            </a:extLst>
          </p:cNvPr>
          <p:cNvSpPr>
            <a:spLocks noGrp="1"/>
          </p:cNvSpPr>
          <p:nvPr>
            <p:ph type="title"/>
          </p:nvPr>
        </p:nvSpPr>
        <p:spPr/>
        <p:txBody>
          <a:bodyPr>
            <a:noAutofit/>
          </a:bodyPr>
          <a:lstStyle/>
          <a:p>
            <a:r>
              <a:rPr lang="en-US" sz="2800" dirty="0"/>
              <a:t>Huxley’s afraid of </a:t>
            </a:r>
            <a:r>
              <a:rPr lang="en-US" sz="2800" strike="sngStrike" dirty="0"/>
              <a:t>Bees!</a:t>
            </a:r>
            <a:r>
              <a:rPr lang="en-US" sz="2800" dirty="0"/>
              <a:t> Wait, he’s afraid of </a:t>
            </a:r>
            <a:r>
              <a:rPr lang="en-US" sz="2800" b="1" dirty="0">
                <a:solidFill>
                  <a:srgbClr val="0070C0"/>
                </a:solidFill>
              </a:rPr>
              <a:t>efficiency dehumanizing people</a:t>
            </a:r>
            <a:r>
              <a:rPr lang="en-US" sz="2800" dirty="0"/>
              <a:t>. Notice how </a:t>
            </a:r>
            <a:r>
              <a:rPr lang="en-US" sz="2800" i="1" u="sng" dirty="0">
                <a:solidFill>
                  <a:srgbClr val="0070C0"/>
                </a:solidFill>
              </a:rPr>
              <a:t>everything</a:t>
            </a:r>
            <a:r>
              <a:rPr lang="en-US" sz="2800" dirty="0">
                <a:solidFill>
                  <a:srgbClr val="0070C0"/>
                </a:solidFill>
              </a:rPr>
              <a:t> is on schedule</a:t>
            </a:r>
            <a:r>
              <a:rPr lang="en-US" sz="2800" dirty="0"/>
              <a:t>.</a:t>
            </a:r>
          </a:p>
        </p:txBody>
      </p:sp>
      <p:sp>
        <p:nvSpPr>
          <p:cNvPr id="3" name="Content Placeholder 2">
            <a:extLst>
              <a:ext uri="{FF2B5EF4-FFF2-40B4-BE49-F238E27FC236}">
                <a16:creationId xmlns:a16="http://schemas.microsoft.com/office/drawing/2014/main" id="{0D2A4413-96D4-4D32-9BEF-48EFED37CEE9}"/>
              </a:ext>
            </a:extLst>
          </p:cNvPr>
          <p:cNvSpPr>
            <a:spLocks noGrp="1"/>
          </p:cNvSpPr>
          <p:nvPr>
            <p:ph sz="quarter" idx="1"/>
          </p:nvPr>
        </p:nvSpPr>
        <p:spPr>
          <a:xfrm>
            <a:off x="609599" y="1219200"/>
            <a:ext cx="11352551" cy="5486400"/>
          </a:xfrm>
        </p:spPr>
        <p:txBody>
          <a:bodyPr>
            <a:normAutofit fontScale="62500" lnSpcReduction="20000"/>
          </a:bodyPr>
          <a:lstStyle/>
          <a:p>
            <a:pPr marL="114300" indent="0">
              <a:buNone/>
            </a:pPr>
            <a:r>
              <a:rPr lang="en-US" sz="2800" b="1" dirty="0"/>
              <a:t>	</a:t>
            </a:r>
            <a:r>
              <a:rPr lang="en-US" sz="2800" b="1" u="sng" dirty="0">
                <a:solidFill>
                  <a:srgbClr val="0070C0"/>
                </a:solidFill>
              </a:rPr>
              <a:t>THE HANDS of all the four thousand electric clocks in all the Bloomsbury Centre’s four thousand rooms marked twenty-seven minutes past two</a:t>
            </a:r>
            <a:r>
              <a:rPr lang="en-US" sz="2800" b="1" dirty="0"/>
              <a:t>. “This hive of industry,” as the Director was fond of calling it, was in the full buzz of work. Every one was busy, everything in ordered motion. Under the microscopes, their long tails furiously lashing, </a:t>
            </a:r>
            <a:r>
              <a:rPr lang="en-US" sz="2800" b="1" u="sng" dirty="0">
                <a:solidFill>
                  <a:srgbClr val="0070C0"/>
                </a:solidFill>
              </a:rPr>
              <a:t>spermatozoa were burrowing head first into eggs</a:t>
            </a:r>
            <a:r>
              <a:rPr lang="en-US" sz="2800" b="1" dirty="0"/>
              <a:t>; and, fertilized, the eggs were expanding, dividing, or if </a:t>
            </a:r>
            <a:r>
              <a:rPr lang="en-US" sz="2800" b="1" dirty="0" err="1"/>
              <a:t>bokanovskified</a:t>
            </a:r>
            <a:r>
              <a:rPr lang="en-US" sz="2800" b="1" dirty="0"/>
              <a:t> budding and breaking up into whole populations of separate embryos. From the Social Predestination Room the escalators went rumbling down into the basement, and there, in the crimson darkness, </a:t>
            </a:r>
            <a:r>
              <a:rPr lang="en-US" sz="2800" b="1" dirty="0" err="1"/>
              <a:t>stewingly</a:t>
            </a:r>
            <a:r>
              <a:rPr lang="en-US" sz="2800" b="1" dirty="0"/>
              <a:t> warm on their cushion of peritoneum and gorged with blood- surrogate and hormones, </a:t>
            </a:r>
            <a:r>
              <a:rPr lang="en-US" sz="2800" b="1" u="sng" dirty="0">
                <a:solidFill>
                  <a:srgbClr val="0070C0"/>
                </a:solidFill>
              </a:rPr>
              <a:t>the </a:t>
            </a:r>
            <a:r>
              <a:rPr lang="en-US" sz="2800" b="1" u="sng" dirty="0" err="1">
                <a:solidFill>
                  <a:srgbClr val="0070C0"/>
                </a:solidFill>
              </a:rPr>
              <a:t>foetuses</a:t>
            </a:r>
            <a:r>
              <a:rPr lang="en-US" sz="2800" b="1" u="sng" dirty="0">
                <a:solidFill>
                  <a:srgbClr val="0070C0"/>
                </a:solidFill>
              </a:rPr>
              <a:t> grew and grew or, poisoned, languished into a stunted </a:t>
            </a:r>
            <a:r>
              <a:rPr lang="en-US" sz="2800" b="1" u="sng" dirty="0" err="1">
                <a:solidFill>
                  <a:srgbClr val="0070C0"/>
                </a:solidFill>
              </a:rPr>
              <a:t>Epsilonhood</a:t>
            </a:r>
            <a:r>
              <a:rPr lang="en-US" sz="2800" b="1" dirty="0"/>
              <a:t>. With a faint hum and rattle the moving racks crawled imperceptibly through the weeks and the recapitulated </a:t>
            </a:r>
            <a:r>
              <a:rPr lang="en-US" sz="2800" b="1" dirty="0" err="1"/>
              <a:t>aeons</a:t>
            </a:r>
            <a:r>
              <a:rPr lang="en-US" sz="2800" b="1" dirty="0"/>
              <a:t> to where, in the Decanting Room, the newly-unbottled babes uttered their first yell of horror and amazement.</a:t>
            </a:r>
          </a:p>
          <a:p>
            <a:pPr marL="114300" indent="0">
              <a:buNone/>
            </a:pPr>
            <a:r>
              <a:rPr lang="en-US" sz="2800" b="1" dirty="0"/>
              <a:t>	The dynamos purred in the sub-basement, the lifts rushed up and down. </a:t>
            </a:r>
            <a:r>
              <a:rPr lang="en-US" sz="2800" b="1" u="sng" dirty="0">
                <a:solidFill>
                  <a:srgbClr val="0070C0"/>
                </a:solidFill>
              </a:rPr>
              <a:t>On all the eleven floors of Nurseries it was feeding time. From eighteen hundred bottles eighteen hundred carefully labelled infants were simultaneously sucking down their pint of pasteurized external secretion</a:t>
            </a:r>
            <a:r>
              <a:rPr lang="en-US" sz="2800" b="1" dirty="0"/>
              <a:t>.</a:t>
            </a:r>
          </a:p>
          <a:p>
            <a:pPr marL="114300" indent="0">
              <a:buNone/>
            </a:pPr>
            <a:r>
              <a:rPr lang="en-US" sz="2800" b="1" dirty="0"/>
              <a:t>	Above them, in ten successive layers of dormitory, the </a:t>
            </a:r>
            <a:r>
              <a:rPr lang="en-US" sz="2800" b="1" u="sng" dirty="0">
                <a:solidFill>
                  <a:srgbClr val="0070C0"/>
                </a:solidFill>
              </a:rPr>
              <a:t>little boys and girls who were still young enough to need an afternoon sleep were as busy as every one else</a:t>
            </a:r>
            <a:r>
              <a:rPr lang="en-US" sz="2800" b="1" dirty="0"/>
              <a:t>, though they did not know it, listening unconsciously to </a:t>
            </a:r>
            <a:r>
              <a:rPr lang="en-US" sz="2800" b="1" dirty="0" err="1"/>
              <a:t>hypnopædic</a:t>
            </a:r>
            <a:r>
              <a:rPr lang="en-US" sz="2800" b="1" dirty="0"/>
              <a:t> lessons in hygiene and sociability, in class-consciousness and the toddler’s </a:t>
            </a:r>
            <a:r>
              <a:rPr lang="en-US" sz="2800" b="1" dirty="0" err="1"/>
              <a:t>lovelife</a:t>
            </a:r>
            <a:r>
              <a:rPr lang="en-US" sz="2800" b="1" dirty="0"/>
              <a:t>. Above these again were the playrooms where, the weather having turned to rain, nine hundred older children were amusing themselves with bricks and clay modelling, hunt-the-zipper, and erotic play. </a:t>
            </a:r>
          </a:p>
          <a:p>
            <a:pPr marL="114300" indent="0">
              <a:buNone/>
            </a:pPr>
            <a:r>
              <a:rPr lang="en-US" sz="2800" b="1" dirty="0"/>
              <a:t>	Buzz, buzz! the hive was humming, </a:t>
            </a:r>
            <a:r>
              <a:rPr lang="en-US" sz="2800" b="1" u="sng" dirty="0">
                <a:solidFill>
                  <a:srgbClr val="0070C0"/>
                </a:solidFill>
              </a:rPr>
              <a:t>busily</a:t>
            </a:r>
            <a:r>
              <a:rPr lang="en-US" sz="2800" b="1" dirty="0"/>
              <a:t>, joyfully. Blithe was the singing of the young girls over their test-tubes, the </a:t>
            </a:r>
            <a:r>
              <a:rPr lang="en-US" sz="2800" b="1" dirty="0" err="1"/>
              <a:t>Predestinators</a:t>
            </a:r>
            <a:r>
              <a:rPr lang="en-US" sz="2800" b="1" dirty="0"/>
              <a:t> whistled as they worked, and in the Decanting Room what glorious jokes were cracked above the empty bottles! But the Director’s face, as he entered the Fertilizing Room with Henry Foster, was grave, wooden with severity. (146-7).</a:t>
            </a:r>
          </a:p>
          <a:p>
            <a:pPr marL="0" indent="0">
              <a:buNone/>
            </a:pPr>
            <a:endParaRPr lang="en-US" b="1" dirty="0"/>
          </a:p>
        </p:txBody>
      </p:sp>
    </p:spTree>
    <p:extLst>
      <p:ext uri="{BB962C8B-B14F-4D97-AF65-F5344CB8AC3E}">
        <p14:creationId xmlns:p14="http://schemas.microsoft.com/office/powerpoint/2010/main" val="1366707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Synthesis: </a:t>
            </a:r>
            <a:br>
              <a:rPr lang="en-US" b="1" dirty="0"/>
            </a:br>
            <a:r>
              <a:rPr lang="en-US" b="1" dirty="0"/>
              <a:t>Henry Ford &amp; BNW</a:t>
            </a:r>
          </a:p>
        </p:txBody>
      </p:sp>
      <p:sp>
        <p:nvSpPr>
          <p:cNvPr id="3" name="Content Placeholder 2"/>
          <p:cNvSpPr>
            <a:spLocks noGrp="1"/>
          </p:cNvSpPr>
          <p:nvPr>
            <p:ph sz="quarter" idx="1"/>
          </p:nvPr>
        </p:nvSpPr>
        <p:spPr/>
        <p:txBody>
          <a:bodyPr>
            <a:normAutofit/>
          </a:bodyPr>
          <a:lstStyle/>
          <a:p>
            <a:r>
              <a:rPr lang="en-US" sz="3200" dirty="0"/>
              <a:t>Select three or more quotes from chapter 3-5 that mention “Ford”</a:t>
            </a:r>
          </a:p>
          <a:p>
            <a:pPr lvl="1"/>
            <a:r>
              <a:rPr lang="en-US" sz="2800" dirty="0"/>
              <a:t>What do you learn about Ford or the values of the society Huxley portrays in Brave New World from each quote?</a:t>
            </a:r>
          </a:p>
          <a:p>
            <a:pPr lvl="1"/>
            <a:endParaRPr lang="en-US" sz="2800" dirty="0"/>
          </a:p>
          <a:p>
            <a:r>
              <a:rPr lang="en-US" sz="3200" b="1" dirty="0">
                <a:highlight>
                  <a:srgbClr val="FFFF00"/>
                </a:highlight>
              </a:rPr>
              <a:t>What does the inclusion of Henry Ford as god in Brave New World tell us about Huxley’s fears for the world?</a:t>
            </a:r>
            <a:endParaRPr lang="en-US" sz="3100" dirty="0">
              <a:highlight>
                <a:srgbClr val="FFFF00"/>
              </a:highlight>
            </a:endParaRPr>
          </a:p>
        </p:txBody>
      </p:sp>
    </p:spTree>
    <p:extLst>
      <p:ext uri="{BB962C8B-B14F-4D97-AF65-F5344CB8AC3E}">
        <p14:creationId xmlns:p14="http://schemas.microsoft.com/office/powerpoint/2010/main" val="25163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2FEF-D914-4838-A619-7A703543035C}"/>
              </a:ext>
            </a:extLst>
          </p:cNvPr>
          <p:cNvSpPr>
            <a:spLocks noGrp="1"/>
          </p:cNvSpPr>
          <p:nvPr>
            <p:ph type="title"/>
          </p:nvPr>
        </p:nvSpPr>
        <p:spPr/>
        <p:txBody>
          <a:bodyPr>
            <a:normAutofit fontScale="90000"/>
          </a:bodyPr>
          <a:lstStyle/>
          <a:p>
            <a:r>
              <a:rPr lang="en-US" b="1" dirty="0"/>
              <a:t>How have we seen other dystopian texts handle efficiency? How was the Party ‘efficient’? </a:t>
            </a:r>
            <a:r>
              <a:rPr lang="en-US" b="1" i="1" dirty="0"/>
              <a:t>The Lobster</a:t>
            </a:r>
            <a:r>
              <a:rPr lang="en-US" b="1" dirty="0"/>
              <a:t>?</a:t>
            </a:r>
          </a:p>
        </p:txBody>
      </p:sp>
      <p:sp>
        <p:nvSpPr>
          <p:cNvPr id="3" name="Content Placeholder 2">
            <a:extLst>
              <a:ext uri="{FF2B5EF4-FFF2-40B4-BE49-F238E27FC236}">
                <a16:creationId xmlns:a16="http://schemas.microsoft.com/office/drawing/2014/main" id="{558359CE-2CFD-4ADF-B528-29D624083144}"/>
              </a:ext>
            </a:extLst>
          </p:cNvPr>
          <p:cNvSpPr>
            <a:spLocks noGrp="1"/>
          </p:cNvSpPr>
          <p:nvPr>
            <p:ph sz="quarter" idx="1"/>
          </p:nvPr>
        </p:nvSpPr>
        <p:spPr>
          <a:xfrm>
            <a:off x="609600" y="1219200"/>
            <a:ext cx="10972800" cy="4224068"/>
          </a:xfrm>
        </p:spPr>
        <p:txBody>
          <a:bodyPr>
            <a:normAutofit/>
          </a:bodyPr>
          <a:lstStyle/>
          <a:p>
            <a:pPr marL="114300" indent="0">
              <a:buNone/>
            </a:pPr>
            <a:r>
              <a:rPr lang="en-US" sz="2800" b="1" dirty="0">
                <a:solidFill>
                  <a:srgbClr val="0070C0"/>
                </a:solidFill>
              </a:rPr>
              <a:t>How is the idea of the efficiency of the assembly line applied in chapter 1 &amp; 2 of </a:t>
            </a:r>
            <a:r>
              <a:rPr lang="en-US" sz="2800" b="1" i="1" dirty="0">
                <a:solidFill>
                  <a:srgbClr val="0070C0"/>
                </a:solidFill>
              </a:rPr>
              <a:t>Brave New World</a:t>
            </a:r>
            <a:r>
              <a:rPr lang="en-US" sz="2800" b="1" dirty="0">
                <a:solidFill>
                  <a:srgbClr val="0070C0"/>
                </a:solidFill>
              </a:rPr>
              <a:t>?</a:t>
            </a:r>
          </a:p>
          <a:p>
            <a:pPr marL="114300" indent="0">
              <a:buNone/>
            </a:pPr>
            <a:endParaRPr lang="en-US" sz="2400" dirty="0"/>
          </a:p>
          <a:p>
            <a:pPr marL="114300" indent="0">
              <a:buNone/>
            </a:pPr>
            <a:r>
              <a:rPr lang="en-US" sz="2400" b="1" u="sng" dirty="0">
                <a:solidFill>
                  <a:schemeClr val="tx2"/>
                </a:solidFill>
              </a:rPr>
              <a:t>Hypothesize</a:t>
            </a:r>
            <a:r>
              <a:rPr lang="en-US" sz="2400" b="1" dirty="0">
                <a:solidFill>
                  <a:schemeClr val="tx2"/>
                </a:solidFill>
              </a:rPr>
              <a:t>:  What would make </a:t>
            </a:r>
            <a:br>
              <a:rPr lang="en-US" sz="2400" b="1" dirty="0">
                <a:solidFill>
                  <a:schemeClr val="tx2"/>
                </a:solidFill>
              </a:rPr>
            </a:br>
            <a:r>
              <a:rPr lang="en-US" sz="2400" b="1" dirty="0">
                <a:solidFill>
                  <a:schemeClr val="tx2"/>
                </a:solidFill>
              </a:rPr>
              <a:t>efficiency and the assembly line a fear </a:t>
            </a:r>
            <a:br>
              <a:rPr lang="en-US" sz="2400" b="1" dirty="0">
                <a:solidFill>
                  <a:schemeClr val="tx2"/>
                </a:solidFill>
              </a:rPr>
            </a:br>
            <a:r>
              <a:rPr lang="en-US" sz="2400" b="1" dirty="0">
                <a:solidFill>
                  <a:schemeClr val="tx2"/>
                </a:solidFill>
              </a:rPr>
              <a:t>that many dystopian authors have in </a:t>
            </a:r>
            <a:br>
              <a:rPr lang="en-US" sz="2400" b="1" dirty="0">
                <a:solidFill>
                  <a:schemeClr val="tx2"/>
                </a:solidFill>
              </a:rPr>
            </a:br>
            <a:r>
              <a:rPr lang="en-US" sz="2400" b="1" dirty="0">
                <a:solidFill>
                  <a:schemeClr val="tx2"/>
                </a:solidFill>
              </a:rPr>
              <a:t>common? Explain with some detail.</a:t>
            </a:r>
          </a:p>
          <a:p>
            <a:pPr marL="114300" indent="0">
              <a:buNone/>
            </a:pPr>
            <a:endParaRPr lang="en-US" sz="2400" b="1" dirty="0">
              <a:solidFill>
                <a:schemeClr val="tx2"/>
              </a:solidFill>
            </a:endParaRPr>
          </a:p>
          <a:p>
            <a:pPr marL="114300" indent="0">
              <a:buNone/>
            </a:pPr>
            <a:r>
              <a:rPr lang="en-US" sz="2400" b="1" dirty="0">
                <a:solidFill>
                  <a:schemeClr val="tx2"/>
                </a:solidFill>
              </a:rPr>
              <a:t>What would make it scary?</a:t>
            </a:r>
          </a:p>
          <a:p>
            <a:endParaRPr lang="en-US" dirty="0"/>
          </a:p>
        </p:txBody>
      </p:sp>
      <p:pic>
        <p:nvPicPr>
          <p:cNvPr id="5" name="Picture 4">
            <a:extLst>
              <a:ext uri="{FF2B5EF4-FFF2-40B4-BE49-F238E27FC236}">
                <a16:creationId xmlns:a16="http://schemas.microsoft.com/office/drawing/2014/main" id="{0C68580D-F2BE-4392-BDDC-1F389F110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769" y="2120136"/>
            <a:ext cx="5744073" cy="3706842"/>
          </a:xfrm>
          <a:prstGeom prst="rect">
            <a:avLst/>
          </a:prstGeom>
        </p:spPr>
      </p:pic>
    </p:spTree>
    <p:extLst>
      <p:ext uri="{BB962C8B-B14F-4D97-AF65-F5344CB8AC3E}">
        <p14:creationId xmlns:p14="http://schemas.microsoft.com/office/powerpoint/2010/main" val="131882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894E-9745-46C9-B997-29811757BD8C}"/>
              </a:ext>
            </a:extLst>
          </p:cNvPr>
          <p:cNvSpPr>
            <a:spLocks noGrp="1"/>
          </p:cNvSpPr>
          <p:nvPr>
            <p:ph type="title"/>
          </p:nvPr>
        </p:nvSpPr>
        <p:spPr/>
        <p:txBody>
          <a:bodyPr>
            <a:normAutofit/>
          </a:bodyPr>
          <a:lstStyle/>
          <a:p>
            <a:r>
              <a:rPr lang="en-US" sz="4000" dirty="0"/>
              <a:t>Optimization Definition:</a:t>
            </a:r>
          </a:p>
        </p:txBody>
      </p:sp>
      <p:sp>
        <p:nvSpPr>
          <p:cNvPr id="3" name="Content Placeholder 2">
            <a:extLst>
              <a:ext uri="{FF2B5EF4-FFF2-40B4-BE49-F238E27FC236}">
                <a16:creationId xmlns:a16="http://schemas.microsoft.com/office/drawing/2014/main" id="{F4FA923D-79EB-4092-B0F0-B3EB2C9A64EE}"/>
              </a:ext>
            </a:extLst>
          </p:cNvPr>
          <p:cNvSpPr>
            <a:spLocks noGrp="1"/>
          </p:cNvSpPr>
          <p:nvPr>
            <p:ph sz="quarter" idx="1"/>
          </p:nvPr>
        </p:nvSpPr>
        <p:spPr/>
        <p:txBody>
          <a:bodyPr>
            <a:normAutofit/>
          </a:bodyPr>
          <a:lstStyle/>
          <a:p>
            <a:pPr marL="114300" indent="0">
              <a:buNone/>
            </a:pPr>
            <a:r>
              <a:rPr lang="en-US" sz="3600" i="1" dirty="0"/>
              <a:t>the action of making the best or most efficient use of a situation or resource through data or analytics.</a:t>
            </a:r>
          </a:p>
          <a:p>
            <a:r>
              <a:rPr lang="en-US" sz="3600" i="1" dirty="0">
                <a:solidFill>
                  <a:srgbClr val="FF0000"/>
                </a:solidFill>
              </a:rPr>
              <a:t>Where are ‘data’ and ‘analytics’ used for oppressive ends?</a:t>
            </a:r>
          </a:p>
          <a:p>
            <a:pPr marL="114300" indent="0">
              <a:buNone/>
            </a:pPr>
            <a:endParaRPr lang="en-US" sz="3600" i="1" dirty="0"/>
          </a:p>
          <a:p>
            <a:endParaRPr lang="en-US" sz="3600" dirty="0"/>
          </a:p>
        </p:txBody>
      </p:sp>
      <p:pic>
        <p:nvPicPr>
          <p:cNvPr id="4" name="Picture 2" descr="http://7818-presscdn-0-76.pagely.netdna-cdn.com/wp-content/uploads/2015/10/imageoptimization.png">
            <a:extLst>
              <a:ext uri="{FF2B5EF4-FFF2-40B4-BE49-F238E27FC236}">
                <a16:creationId xmlns:a16="http://schemas.microsoft.com/office/drawing/2014/main" id="{E13996D7-E539-4AAD-934C-3D1AFC4B50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00"/>
          <a:stretch/>
        </p:blipFill>
        <p:spPr bwMode="auto">
          <a:xfrm>
            <a:off x="6565692" y="3375660"/>
            <a:ext cx="53149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98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AB3FB-D878-4761-984F-E415D4C83E09}"/>
              </a:ext>
            </a:extLst>
          </p:cNvPr>
          <p:cNvSpPr>
            <a:spLocks noGrp="1"/>
          </p:cNvSpPr>
          <p:nvPr>
            <p:ph type="title"/>
          </p:nvPr>
        </p:nvSpPr>
        <p:spPr/>
        <p:txBody>
          <a:bodyPr>
            <a:normAutofit fontScale="90000"/>
          </a:bodyPr>
          <a:lstStyle/>
          <a:p>
            <a:r>
              <a:rPr lang="en-US" sz="4000" dirty="0"/>
              <a:t>Optimization:</a:t>
            </a:r>
            <a:r>
              <a:rPr lang="en-US" dirty="0"/>
              <a:t> </a:t>
            </a:r>
            <a:br>
              <a:rPr lang="en-US" dirty="0"/>
            </a:br>
            <a:r>
              <a:rPr lang="en-US" dirty="0"/>
              <a:t>activate prior knowledge	</a:t>
            </a:r>
          </a:p>
        </p:txBody>
      </p:sp>
      <p:sp>
        <p:nvSpPr>
          <p:cNvPr id="3" name="Content Placeholder 2">
            <a:extLst>
              <a:ext uri="{FF2B5EF4-FFF2-40B4-BE49-F238E27FC236}">
                <a16:creationId xmlns:a16="http://schemas.microsoft.com/office/drawing/2014/main" id="{1F2BC50B-2DD7-4044-AAF4-584C837A2EC6}"/>
              </a:ext>
            </a:extLst>
          </p:cNvPr>
          <p:cNvSpPr>
            <a:spLocks noGrp="1"/>
          </p:cNvSpPr>
          <p:nvPr>
            <p:ph sz="quarter" idx="1"/>
          </p:nvPr>
        </p:nvSpPr>
        <p:spPr/>
        <p:txBody>
          <a:bodyPr>
            <a:normAutofit/>
          </a:bodyPr>
          <a:lstStyle/>
          <a:p>
            <a:r>
              <a:rPr lang="en-US" sz="3200" dirty="0"/>
              <a:t>What are some of the ways that you use data—probably tracking something on a “smart” device—to optimize your life/make your life more efficient?</a:t>
            </a:r>
          </a:p>
          <a:p>
            <a:r>
              <a:rPr lang="en-US" sz="3200" dirty="0"/>
              <a:t>When do you see other individuals doing so?</a:t>
            </a:r>
          </a:p>
          <a:p>
            <a:r>
              <a:rPr lang="en-US" sz="3200" b="1" dirty="0">
                <a:solidFill>
                  <a:srgbClr val="0070C0"/>
                </a:solidFill>
              </a:rPr>
              <a:t>Are there any times when trusting your gut instinct works better than analyzing data?</a:t>
            </a:r>
          </a:p>
          <a:p>
            <a:endParaRPr lang="en-US" sz="2800" dirty="0"/>
          </a:p>
        </p:txBody>
      </p:sp>
    </p:spTree>
    <p:extLst>
      <p:ext uri="{BB962C8B-B14F-4D97-AF65-F5344CB8AC3E}">
        <p14:creationId xmlns:p14="http://schemas.microsoft.com/office/powerpoint/2010/main" val="142879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E543-7B0F-4D2B-BD30-F90872D30D99}"/>
              </a:ext>
            </a:extLst>
          </p:cNvPr>
          <p:cNvSpPr>
            <a:spLocks noGrp="1"/>
          </p:cNvSpPr>
          <p:nvPr>
            <p:ph type="title"/>
          </p:nvPr>
        </p:nvSpPr>
        <p:spPr/>
        <p:txBody>
          <a:bodyPr>
            <a:normAutofit fontScale="90000"/>
          </a:bodyPr>
          <a:lstStyle/>
          <a:p>
            <a:r>
              <a:rPr lang="en-US" dirty="0"/>
              <a:t>NYT Opinion Article:</a:t>
            </a:r>
            <a:br>
              <a:rPr lang="en-US" dirty="0"/>
            </a:br>
            <a:r>
              <a:rPr lang="en-US" dirty="0"/>
              <a:t>“</a:t>
            </a:r>
            <a:r>
              <a:rPr lang="en-US" b="1" dirty="0">
                <a:solidFill>
                  <a:srgbClr val="0070C0"/>
                </a:solidFill>
              </a:rPr>
              <a:t>A Sucker is Optimized Every Minute</a:t>
            </a:r>
            <a:r>
              <a:rPr lang="en-US" dirty="0"/>
              <a:t>”</a:t>
            </a:r>
          </a:p>
        </p:txBody>
      </p:sp>
      <p:sp>
        <p:nvSpPr>
          <p:cNvPr id="3" name="Content Placeholder 2">
            <a:extLst>
              <a:ext uri="{FF2B5EF4-FFF2-40B4-BE49-F238E27FC236}">
                <a16:creationId xmlns:a16="http://schemas.microsoft.com/office/drawing/2014/main" id="{3A361AED-CF7F-453F-B655-A1D30CFD2C36}"/>
              </a:ext>
            </a:extLst>
          </p:cNvPr>
          <p:cNvSpPr>
            <a:spLocks noGrp="1"/>
          </p:cNvSpPr>
          <p:nvPr>
            <p:ph sz="quarter" idx="1"/>
          </p:nvPr>
        </p:nvSpPr>
        <p:spPr/>
        <p:txBody>
          <a:bodyPr>
            <a:normAutofit lnSpcReduction="10000"/>
          </a:bodyPr>
          <a:lstStyle/>
          <a:p>
            <a:pPr marL="114300" indent="0">
              <a:buNone/>
            </a:pPr>
            <a:r>
              <a:rPr lang="en-US" dirty="0"/>
              <a:t>Read the article. Don’t write on the packet; it is a part of a class set and I’ll collect it.</a:t>
            </a:r>
          </a:p>
          <a:p>
            <a:pPr marL="114300" indent="0">
              <a:buNone/>
            </a:pPr>
            <a:r>
              <a:rPr lang="en-US" dirty="0"/>
              <a:t>Make useful notes that respond to the following questions in your Journal:</a:t>
            </a:r>
          </a:p>
          <a:p>
            <a:pPr lvl="1">
              <a:buFont typeface="+mj-lt"/>
              <a:buAutoNum type="arabicPeriod"/>
            </a:pPr>
            <a:r>
              <a:rPr lang="en-US" sz="3200" dirty="0"/>
              <a:t>What is the article’s thesis?</a:t>
            </a:r>
          </a:p>
          <a:p>
            <a:pPr lvl="2"/>
            <a:r>
              <a:rPr lang="en-US" sz="3200" dirty="0"/>
              <a:t>What does the author of this article say that “optimization” is and why is it “pernicious” (harmful) to individuals and society?</a:t>
            </a:r>
          </a:p>
          <a:p>
            <a:pPr lvl="1">
              <a:buFont typeface="+mj-lt"/>
              <a:buAutoNum type="arabicPeriod"/>
            </a:pPr>
            <a:r>
              <a:rPr lang="en-US" sz="3200" dirty="0"/>
              <a:t>What specific contemporary real-world examples does the author put forth in this article of the sort of societal efficiency that Huxley and Orwell show in their fiction to be damaging?</a:t>
            </a:r>
          </a:p>
          <a:p>
            <a:pPr marL="114300" indent="0">
              <a:buNone/>
            </a:pPr>
            <a:endParaRPr lang="en-US" dirty="0"/>
          </a:p>
          <a:p>
            <a:endParaRPr lang="en-US" dirty="0"/>
          </a:p>
        </p:txBody>
      </p:sp>
    </p:spTree>
    <p:extLst>
      <p:ext uri="{BB962C8B-B14F-4D97-AF65-F5344CB8AC3E}">
        <p14:creationId xmlns:p14="http://schemas.microsoft.com/office/powerpoint/2010/main" val="159009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3EBD09-BDAF-4DEC-ABAD-106A8B6A77EF}"/>
              </a:ext>
            </a:extLst>
          </p:cNvPr>
          <p:cNvPicPr>
            <a:picLocks noChangeAspect="1"/>
          </p:cNvPicPr>
          <p:nvPr/>
        </p:nvPicPr>
        <p:blipFill>
          <a:blip r:embed="rId2"/>
          <a:stretch>
            <a:fillRect/>
          </a:stretch>
        </p:blipFill>
        <p:spPr>
          <a:xfrm>
            <a:off x="2420269" y="0"/>
            <a:ext cx="4743450" cy="3581400"/>
          </a:xfrm>
          <a:prstGeom prst="rect">
            <a:avLst/>
          </a:prstGeom>
        </p:spPr>
      </p:pic>
      <p:pic>
        <p:nvPicPr>
          <p:cNvPr id="6" name="Picture 5">
            <a:extLst>
              <a:ext uri="{FF2B5EF4-FFF2-40B4-BE49-F238E27FC236}">
                <a16:creationId xmlns:a16="http://schemas.microsoft.com/office/drawing/2014/main" id="{08AB6527-29F9-427A-A22C-074A45A59CBE}"/>
              </a:ext>
            </a:extLst>
          </p:cNvPr>
          <p:cNvPicPr>
            <a:picLocks noChangeAspect="1"/>
          </p:cNvPicPr>
          <p:nvPr/>
        </p:nvPicPr>
        <p:blipFill>
          <a:blip r:embed="rId3"/>
          <a:stretch>
            <a:fillRect/>
          </a:stretch>
        </p:blipFill>
        <p:spPr>
          <a:xfrm>
            <a:off x="1788184" y="3581400"/>
            <a:ext cx="4743450" cy="3276600"/>
          </a:xfrm>
          <a:prstGeom prst="rect">
            <a:avLst/>
          </a:prstGeom>
        </p:spPr>
      </p:pic>
      <p:pic>
        <p:nvPicPr>
          <p:cNvPr id="7" name="Picture 6">
            <a:extLst>
              <a:ext uri="{FF2B5EF4-FFF2-40B4-BE49-F238E27FC236}">
                <a16:creationId xmlns:a16="http://schemas.microsoft.com/office/drawing/2014/main" id="{833CEB81-1555-44B9-A304-2032D0435B16}"/>
              </a:ext>
            </a:extLst>
          </p:cNvPr>
          <p:cNvPicPr>
            <a:picLocks noChangeAspect="1"/>
          </p:cNvPicPr>
          <p:nvPr/>
        </p:nvPicPr>
        <p:blipFill>
          <a:blip r:embed="rId4"/>
          <a:stretch>
            <a:fillRect/>
          </a:stretch>
        </p:blipFill>
        <p:spPr>
          <a:xfrm>
            <a:off x="7580944" y="0"/>
            <a:ext cx="4396195" cy="4126531"/>
          </a:xfrm>
          <a:prstGeom prst="rect">
            <a:avLst/>
          </a:prstGeom>
        </p:spPr>
      </p:pic>
      <p:pic>
        <p:nvPicPr>
          <p:cNvPr id="8" name="Picture 7">
            <a:extLst>
              <a:ext uri="{FF2B5EF4-FFF2-40B4-BE49-F238E27FC236}">
                <a16:creationId xmlns:a16="http://schemas.microsoft.com/office/drawing/2014/main" id="{534A08D7-EF60-486B-B2D6-97BC955FC4AB}"/>
              </a:ext>
            </a:extLst>
          </p:cNvPr>
          <p:cNvPicPr>
            <a:picLocks noChangeAspect="1"/>
          </p:cNvPicPr>
          <p:nvPr/>
        </p:nvPicPr>
        <p:blipFill>
          <a:blip r:embed="rId5"/>
          <a:stretch>
            <a:fillRect/>
          </a:stretch>
        </p:blipFill>
        <p:spPr>
          <a:xfrm>
            <a:off x="6666545" y="4126531"/>
            <a:ext cx="4396196" cy="1403653"/>
          </a:xfrm>
          <a:prstGeom prst="rect">
            <a:avLst/>
          </a:prstGeom>
        </p:spPr>
      </p:pic>
      <p:pic>
        <p:nvPicPr>
          <p:cNvPr id="9" name="Picture 8">
            <a:extLst>
              <a:ext uri="{FF2B5EF4-FFF2-40B4-BE49-F238E27FC236}">
                <a16:creationId xmlns:a16="http://schemas.microsoft.com/office/drawing/2014/main" id="{6E4AD0C5-9293-4847-81D3-FE3A8032C60E}"/>
              </a:ext>
            </a:extLst>
          </p:cNvPr>
          <p:cNvPicPr>
            <a:picLocks noChangeAspect="1"/>
          </p:cNvPicPr>
          <p:nvPr/>
        </p:nvPicPr>
        <p:blipFill>
          <a:blip r:embed="rId6"/>
          <a:stretch>
            <a:fillRect/>
          </a:stretch>
        </p:blipFill>
        <p:spPr>
          <a:xfrm>
            <a:off x="7795804" y="5530184"/>
            <a:ext cx="4396196" cy="1327816"/>
          </a:xfrm>
          <a:prstGeom prst="rect">
            <a:avLst/>
          </a:prstGeom>
        </p:spPr>
      </p:pic>
    </p:spTree>
    <p:extLst>
      <p:ext uri="{BB962C8B-B14F-4D97-AF65-F5344CB8AC3E}">
        <p14:creationId xmlns:p14="http://schemas.microsoft.com/office/powerpoint/2010/main" val="4197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E543-7B0F-4D2B-BD30-F90872D30D99}"/>
              </a:ext>
            </a:extLst>
          </p:cNvPr>
          <p:cNvSpPr>
            <a:spLocks noGrp="1"/>
          </p:cNvSpPr>
          <p:nvPr>
            <p:ph type="title"/>
          </p:nvPr>
        </p:nvSpPr>
        <p:spPr/>
        <p:txBody>
          <a:bodyPr>
            <a:normAutofit fontScale="90000"/>
          </a:bodyPr>
          <a:lstStyle/>
          <a:p>
            <a:r>
              <a:rPr lang="en-US" dirty="0"/>
              <a:t>Atlantic article:</a:t>
            </a:r>
            <a:br>
              <a:rPr lang="en-US" dirty="0"/>
            </a:br>
            <a:r>
              <a:rPr lang="en-US" dirty="0"/>
              <a:t>“</a:t>
            </a:r>
            <a:r>
              <a:rPr lang="en-US" b="1" dirty="0">
                <a:solidFill>
                  <a:srgbClr val="0070C0"/>
                </a:solidFill>
              </a:rPr>
              <a:t>Why You Never See Your Friends Anymore</a:t>
            </a:r>
            <a:r>
              <a:rPr lang="en-US" dirty="0"/>
              <a:t>”</a:t>
            </a:r>
          </a:p>
        </p:txBody>
      </p:sp>
      <p:sp>
        <p:nvSpPr>
          <p:cNvPr id="3" name="Content Placeholder 2">
            <a:extLst>
              <a:ext uri="{FF2B5EF4-FFF2-40B4-BE49-F238E27FC236}">
                <a16:creationId xmlns:a16="http://schemas.microsoft.com/office/drawing/2014/main" id="{3A361AED-CF7F-453F-B655-A1D30CFD2C36}"/>
              </a:ext>
            </a:extLst>
          </p:cNvPr>
          <p:cNvSpPr>
            <a:spLocks noGrp="1"/>
          </p:cNvSpPr>
          <p:nvPr>
            <p:ph sz="quarter" idx="1"/>
          </p:nvPr>
        </p:nvSpPr>
        <p:spPr/>
        <p:txBody>
          <a:bodyPr>
            <a:normAutofit/>
          </a:bodyPr>
          <a:lstStyle/>
          <a:p>
            <a:pPr marL="114300" indent="0">
              <a:buNone/>
            </a:pPr>
            <a:r>
              <a:rPr lang="en-US" dirty="0"/>
              <a:t>Read the article. </a:t>
            </a:r>
          </a:p>
          <a:p>
            <a:pPr marL="628650" indent="-514350">
              <a:buFont typeface="+mj-lt"/>
              <a:buAutoNum type="arabicPeriod"/>
            </a:pPr>
            <a:r>
              <a:rPr lang="en-US" dirty="0"/>
              <a:t>What is the article’s thesis?</a:t>
            </a:r>
          </a:p>
          <a:p>
            <a:pPr marL="628650" indent="-514350">
              <a:buFont typeface="+mj-lt"/>
              <a:buAutoNum type="arabicPeriod"/>
            </a:pPr>
            <a:r>
              <a:rPr lang="en-US" dirty="0"/>
              <a:t>How can ‘productivity’ and ‘efficiency’ be used to control people? How has this happened throughout history?</a:t>
            </a:r>
          </a:p>
          <a:p>
            <a:pPr marL="902970" lvl="1" indent="-514350">
              <a:buFont typeface="+mj-lt"/>
              <a:buAutoNum type="arabicPeriod"/>
            </a:pPr>
            <a:r>
              <a:rPr lang="en-US" dirty="0"/>
              <a:t>How does this relate to our current schooling/coronavirus situation? </a:t>
            </a:r>
          </a:p>
          <a:p>
            <a:pPr marL="902970" lvl="1" indent="-514350">
              <a:buFont typeface="+mj-lt"/>
              <a:buAutoNum type="arabicPeriod"/>
            </a:pPr>
            <a:r>
              <a:rPr lang="en-US" dirty="0"/>
              <a:t>Does America have a healthy relationship with work?</a:t>
            </a:r>
          </a:p>
        </p:txBody>
      </p:sp>
    </p:spTree>
    <p:extLst>
      <p:ext uri="{BB962C8B-B14F-4D97-AF65-F5344CB8AC3E}">
        <p14:creationId xmlns:p14="http://schemas.microsoft.com/office/powerpoint/2010/main" val="368555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2F57-51D6-44E1-9878-47783AFF05B7}"/>
              </a:ext>
            </a:extLst>
          </p:cNvPr>
          <p:cNvSpPr>
            <a:spLocks noGrp="1"/>
          </p:cNvSpPr>
          <p:nvPr>
            <p:ph type="title"/>
          </p:nvPr>
        </p:nvSpPr>
        <p:spPr/>
        <p:txBody>
          <a:bodyPr>
            <a:normAutofit/>
          </a:bodyPr>
          <a:lstStyle/>
          <a:p>
            <a:r>
              <a:rPr lang="en-US" sz="4000" b="1" dirty="0"/>
              <a:t>What do you know about Henry Ford?</a:t>
            </a:r>
          </a:p>
        </p:txBody>
      </p:sp>
      <p:pic>
        <p:nvPicPr>
          <p:cNvPr id="9" name="Picture 2" descr="Image result for henry ford">
            <a:extLst>
              <a:ext uri="{FF2B5EF4-FFF2-40B4-BE49-F238E27FC236}">
                <a16:creationId xmlns:a16="http://schemas.microsoft.com/office/drawing/2014/main" id="{781F17FB-604B-4A3F-A959-066B2F5255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34" r="21484"/>
          <a:stretch/>
        </p:blipFill>
        <p:spPr bwMode="auto">
          <a:xfrm>
            <a:off x="738092" y="1424066"/>
            <a:ext cx="5357908" cy="46694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3">
            <a:extLst>
              <a:ext uri="{FF2B5EF4-FFF2-40B4-BE49-F238E27FC236}">
                <a16:creationId xmlns:a16="http://schemas.microsoft.com/office/drawing/2014/main" id="{00A1CEA3-7BCD-4D1B-812D-9FEADA2EDCB6}"/>
              </a:ext>
            </a:extLst>
          </p:cNvPr>
          <p:cNvSpPr/>
          <p:nvPr/>
        </p:nvSpPr>
        <p:spPr>
          <a:xfrm rot="325513">
            <a:off x="5540742" y="1491318"/>
            <a:ext cx="4075818" cy="3572366"/>
          </a:xfrm>
          <a:prstGeom prst="wedgeRectCallout">
            <a:avLst>
              <a:gd name="adj1" fmla="val -80621"/>
              <a:gd name="adj2" fmla="val 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buNone/>
            </a:pPr>
            <a:r>
              <a:rPr lang="en-US" sz="2800" b="1" dirty="0"/>
              <a:t>"Understanding Henry Ford is more than a puzzle; it is a pursuit."</a:t>
            </a:r>
          </a:p>
          <a:p>
            <a:pPr marL="114300" indent="0">
              <a:buNone/>
            </a:pPr>
            <a:r>
              <a:rPr lang="en-US" sz="2800" b="1" dirty="0"/>
              <a:t>-Henry A. Wise Wood, </a:t>
            </a:r>
            <a:r>
              <a:rPr lang="en-US" sz="2800" b="1" i="1" dirty="0"/>
              <a:t>The New York Times</a:t>
            </a:r>
            <a:r>
              <a:rPr lang="en-US" sz="2800" b="1" dirty="0"/>
              <a:t>, May 17, 1916</a:t>
            </a:r>
          </a:p>
        </p:txBody>
      </p:sp>
    </p:spTree>
    <p:extLst>
      <p:ext uri="{BB962C8B-B14F-4D97-AF65-F5344CB8AC3E}">
        <p14:creationId xmlns:p14="http://schemas.microsoft.com/office/powerpoint/2010/main" val="428665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Theme2" id="{02E887F0-99C6-468E-8A76-EF4A3138B5A7}" vid="{09941038-1C41-4412-8A3D-2678C342C7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212</TotalTime>
  <Words>1059</Words>
  <Application>Microsoft Office PowerPoint</Application>
  <PresentationFormat>Widescreen</PresentationFormat>
  <Paragraphs>85</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Bookman Old Style</vt:lpstr>
      <vt:lpstr>Calibri</vt:lpstr>
      <vt:lpstr>Gill Sans MT</vt:lpstr>
      <vt:lpstr>Wingdings</vt:lpstr>
      <vt:lpstr>Wingdings 3</vt:lpstr>
      <vt:lpstr>Theme2</vt:lpstr>
      <vt:lpstr>Brave New World: chapter 10 (146-7)</vt:lpstr>
      <vt:lpstr>Huxley’s afraid of Bees! Wait, he’s afraid of efficiency dehumanizing people. Notice how everything is on schedule.</vt:lpstr>
      <vt:lpstr>How have we seen other dystopian texts handle efficiency? How was the Party ‘efficient’? The Lobster?</vt:lpstr>
      <vt:lpstr>Optimization Definition:</vt:lpstr>
      <vt:lpstr>Optimization:  activate prior knowledge </vt:lpstr>
      <vt:lpstr>NYT Opinion Article: “A Sucker is Optimized Every Minute”</vt:lpstr>
      <vt:lpstr>PowerPoint Presentation</vt:lpstr>
      <vt:lpstr>Atlantic article: “Why You Never See Your Friends Anymore”</vt:lpstr>
      <vt:lpstr>What do you know about Henry Ford?</vt:lpstr>
      <vt:lpstr>What is Ford saying about innovation or human nature with the following quote?</vt:lpstr>
      <vt:lpstr>“History is bunk” It isn't an urban myth: Henry Ford really did say: "History is bunk."</vt:lpstr>
      <vt:lpstr>Primary Source Documents:</vt:lpstr>
      <vt:lpstr>Henry Ford as boss</vt:lpstr>
      <vt:lpstr>Henry Ford as boss</vt:lpstr>
      <vt:lpstr>Factory workers for Ford</vt:lpstr>
      <vt:lpstr>Article: “Henry Ford and the source of our fear”</vt:lpstr>
      <vt:lpstr>Ford’s Anti-Semitism</vt:lpstr>
      <vt:lpstr>PowerPoint Presentation</vt:lpstr>
      <vt:lpstr>Sinclair Broadcasting</vt:lpstr>
      <vt:lpstr>Synthesis:  Henry Ford &amp; BNW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Brave New World: chapter 10 (146-7)</dc:title>
  <dc:creator>kyle.p.smith@email.wsu.edu</dc:creator>
  <cp:lastModifiedBy>kyle.p.smith@email.wsu.edu</cp:lastModifiedBy>
  <cp:revision>12</cp:revision>
  <dcterms:created xsi:type="dcterms:W3CDTF">2019-01-09T03:52:27Z</dcterms:created>
  <dcterms:modified xsi:type="dcterms:W3CDTF">2020-05-21T02:41:02Z</dcterms:modified>
</cp:coreProperties>
</file>