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6" r:id="rId3"/>
    <p:sldId id="258" r:id="rId4"/>
    <p:sldId id="268" r:id="rId5"/>
    <p:sldId id="262" r:id="rId6"/>
    <p:sldId id="263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CF7-0455-4EA8-B6A0-7B549F6E1A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594F-C3CB-4415-805B-D2756D0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3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CF7-0455-4EA8-B6A0-7B549F6E1A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594F-C3CB-4415-805B-D2756D0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CF7-0455-4EA8-B6A0-7B549F6E1A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594F-C3CB-4415-805B-D2756D0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8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CF7-0455-4EA8-B6A0-7B549F6E1A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594F-C3CB-4415-805B-D2756D0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2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CF7-0455-4EA8-B6A0-7B549F6E1A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594F-C3CB-4415-805B-D2756D0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3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CF7-0455-4EA8-B6A0-7B549F6E1A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594F-C3CB-4415-805B-D2756D0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3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CF7-0455-4EA8-B6A0-7B549F6E1A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594F-C3CB-4415-805B-D2756D0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CF7-0455-4EA8-B6A0-7B549F6E1A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594F-C3CB-4415-805B-D2756D0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CF7-0455-4EA8-B6A0-7B549F6E1A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594F-C3CB-4415-805B-D2756D0E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8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CF7-0455-4EA8-B6A0-7B549F6E1A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594F-C3CB-4415-805B-D2756D0ED5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47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CF7-0455-4EA8-B6A0-7B549F6E1AA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8594F-C3CB-4415-805B-D2756D0ED5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2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C38594F-C3CB-4415-805B-D2756D0ED59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5537CF7-0455-4EA8-B6A0-7B549F6E1AA7}" type="datetimeFigureOut">
              <a:rPr lang="en-US" smtClean="0"/>
              <a:t>4/27/2020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78E3-6E3B-4587-94BC-10848365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narrated by Smith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64B5A-C37E-46D1-A5FC-69683C582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094" y="4210878"/>
            <a:ext cx="3101009" cy="23724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forgot to say don’t forget about social class and the rampant consumerism conditioned into people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5409FD-79E7-4B2B-95ED-E4A7B56598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9547" y="1734206"/>
            <a:ext cx="2160104" cy="21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7135"/>
            <a:ext cx="10353762" cy="20587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Chapter 3</a:t>
            </a:r>
            <a:r>
              <a:rPr lang="en-US" dirty="0"/>
              <a:t> reread </a:t>
            </a:r>
            <a:r>
              <a:rPr lang="en-US" b="1" dirty="0"/>
              <a:t>the preview from yesterday</a:t>
            </a:r>
            <a:r>
              <a:rPr lang="en-US" dirty="0"/>
              <a:t>– it continues the DHC talking with the students from chapter 1 and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643" y="2430522"/>
            <a:ext cx="4508915" cy="4243203"/>
          </a:xfrm>
        </p:spPr>
        <p:txBody>
          <a:bodyPr>
            <a:normAutofit fontScale="70000" lnSpcReduction="20000"/>
          </a:bodyPr>
          <a:lstStyle/>
          <a:p>
            <a:pPr marL="608400" indent="-571500"/>
            <a:r>
              <a:rPr lang="en-US" sz="3600" dirty="0"/>
              <a:t>Why are kids encouraged to engage in “</a:t>
            </a:r>
            <a:r>
              <a:rPr lang="en-US" sz="3600" b="1" dirty="0">
                <a:solidFill>
                  <a:schemeClr val="accent1"/>
                </a:solidFill>
              </a:rPr>
              <a:t>Erotic Play</a:t>
            </a:r>
            <a:r>
              <a:rPr lang="en-US" sz="3600" dirty="0"/>
              <a:t>”?!?! </a:t>
            </a:r>
            <a:r>
              <a:rPr lang="en-US" sz="2600" dirty="0"/>
              <a:t>(*developmentally this is actually very natural)</a:t>
            </a:r>
          </a:p>
          <a:p>
            <a:pPr marL="608400" indent="-571500"/>
            <a:r>
              <a:rPr lang="en-US" sz="3600" dirty="0"/>
              <a:t>Explain: “when you’re not accustomed to history, most facts do sound incredible”?</a:t>
            </a:r>
          </a:p>
          <a:p>
            <a:pPr marL="36900" indent="0">
              <a:buNone/>
            </a:pPr>
            <a:endParaRPr lang="en-US" sz="3600" dirty="0"/>
          </a:p>
          <a:p>
            <a:pPr marL="36900" indent="0">
              <a:buNone/>
            </a:pPr>
            <a:r>
              <a:rPr lang="en-US" sz="3600" dirty="0"/>
              <a:t>After the top of page 34 (book version) the story gets jumbled out of order.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168BF-B726-4277-853E-3D13EAE9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2" y="2305877"/>
            <a:ext cx="6563641" cy="3734321"/>
          </a:xfrm>
          <a:prstGeom prst="rect">
            <a:avLst/>
          </a:prstGeom>
        </p:spPr>
      </p:pic>
      <p:pic>
        <p:nvPicPr>
          <p:cNvPr id="5" name="Graphic 4" descr="Brontosaurus">
            <a:extLst>
              <a:ext uri="{FF2B5EF4-FFF2-40B4-BE49-F238E27FC236}">
                <a16:creationId xmlns:a16="http://schemas.microsoft.com/office/drawing/2014/main" id="{6DA69D83-10A9-4779-B65B-73B5459C7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35EAC2-213B-440E-AC44-472E3D00E3A8}"/>
              </a:ext>
            </a:extLst>
          </p:cNvPr>
          <p:cNvCxnSpPr>
            <a:cxnSpLocks/>
          </p:cNvCxnSpPr>
          <p:nvPr/>
        </p:nvCxnSpPr>
        <p:spPr>
          <a:xfrm flipV="1">
            <a:off x="6578463" y="6040198"/>
            <a:ext cx="0" cy="769039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1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7135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Chapter 3</a:t>
            </a:r>
            <a:r>
              <a:rPr lang="en-US" dirty="0"/>
              <a:t> of </a:t>
            </a:r>
            <a:r>
              <a:rPr lang="en-US" i="1" dirty="0"/>
              <a:t>BNW</a:t>
            </a:r>
            <a:r>
              <a:rPr lang="en-US" dirty="0"/>
              <a:t> has 4 different scenes jumbled together </a:t>
            </a:r>
            <a:r>
              <a:rPr lang="en-US" sz="2200" dirty="0"/>
              <a:t>(plus the opening you already read)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16632"/>
          </a:xfrm>
        </p:spPr>
        <p:txBody>
          <a:bodyPr>
            <a:normAutofit fontScale="70000" lnSpcReduction="20000"/>
          </a:bodyPr>
          <a:lstStyle/>
          <a:p>
            <a:pPr marL="779850" indent="-742950">
              <a:buFont typeface="+mj-lt"/>
              <a:buAutoNum type="alphaUcPeriod"/>
            </a:pPr>
            <a:r>
              <a:rPr lang="en-US" sz="3600" b="1" u="sng" dirty="0" err="1">
                <a:solidFill>
                  <a:schemeClr val="accent1"/>
                </a:solidFill>
              </a:rPr>
              <a:t>Lenina</a:t>
            </a:r>
            <a:r>
              <a:rPr lang="en-US" sz="3600" b="1" u="sng" dirty="0">
                <a:solidFill>
                  <a:schemeClr val="accent1"/>
                </a:solidFill>
              </a:rPr>
              <a:t> Crowne</a:t>
            </a:r>
            <a:r>
              <a:rPr lang="en-US" sz="3600" dirty="0"/>
              <a:t> and Fanny Crowne in the women’s locker room of their dorm* (</a:t>
            </a:r>
            <a:r>
              <a:rPr lang="en-US" sz="2900" dirty="0"/>
              <a:t>because World State rejects all family, everyone lives in dorms with shared bathrooms</a:t>
            </a:r>
            <a:r>
              <a:rPr lang="en-US" sz="3600" dirty="0"/>
              <a:t>).</a:t>
            </a:r>
          </a:p>
          <a:p>
            <a:pPr marL="779850" indent="-742950">
              <a:buFont typeface="+mj-lt"/>
              <a:buAutoNum type="alphaUcPeriod"/>
            </a:pPr>
            <a:r>
              <a:rPr lang="en-US" sz="3600" b="1" u="sng" dirty="0">
                <a:solidFill>
                  <a:schemeClr val="accent1"/>
                </a:solidFill>
              </a:rPr>
              <a:t>Mustapha Mond</a:t>
            </a:r>
            <a:r>
              <a:rPr lang="en-US" sz="3600" dirty="0"/>
              <a:t> (</a:t>
            </a:r>
            <a:r>
              <a:rPr lang="en-US" sz="2900" dirty="0"/>
              <a:t>a “World Controller”</a:t>
            </a:r>
            <a:r>
              <a:rPr lang="en-US" sz="3600" dirty="0"/>
              <a:t>) and the Director of Hatcheries and Conditioning (</a:t>
            </a:r>
            <a:r>
              <a:rPr lang="en-US" sz="2900" dirty="0"/>
              <a:t>the DHC, he’s been leading the students around The Central London Hatchery and Conditioning Center since chapter 1, but you knew that</a:t>
            </a:r>
            <a:r>
              <a:rPr lang="en-US" sz="3600" dirty="0"/>
              <a:t>).</a:t>
            </a:r>
          </a:p>
          <a:p>
            <a:pPr marL="779850" indent="-742950">
              <a:buFont typeface="+mj-lt"/>
              <a:buAutoNum type="alphaUcPeriod"/>
            </a:pPr>
            <a:r>
              <a:rPr lang="en-US" sz="3600" dirty="0"/>
              <a:t>A conditioning center’s audio teaching sleeping children about their role in society (</a:t>
            </a:r>
            <a:r>
              <a:rPr lang="en-US" sz="2900" dirty="0"/>
              <a:t>part of the fear of Pavlovian conditioning</a:t>
            </a:r>
            <a:r>
              <a:rPr lang="en-US" sz="3600" dirty="0"/>
              <a:t>)</a:t>
            </a:r>
          </a:p>
          <a:p>
            <a:pPr marL="779850" indent="-742950">
              <a:buFont typeface="+mj-lt"/>
              <a:buAutoNum type="alphaUcPeriod"/>
            </a:pPr>
            <a:r>
              <a:rPr lang="en-US" sz="3600" dirty="0"/>
              <a:t>Henry Foster, </a:t>
            </a:r>
            <a:r>
              <a:rPr lang="en-US" sz="3600" b="1" u="sng" dirty="0">
                <a:solidFill>
                  <a:schemeClr val="accent1"/>
                </a:solidFill>
              </a:rPr>
              <a:t>Bernard Marx</a:t>
            </a:r>
            <a:r>
              <a:rPr lang="en-US" sz="3600" dirty="0"/>
              <a:t>, and an Assistant </a:t>
            </a:r>
            <a:r>
              <a:rPr lang="en-US" sz="3600" dirty="0" err="1"/>
              <a:t>Predestinator</a:t>
            </a:r>
            <a:r>
              <a:rPr lang="en-US" sz="3600" dirty="0"/>
              <a:t> talking about all the hot tea.</a:t>
            </a:r>
          </a:p>
          <a:p>
            <a:pPr marL="494100" indent="-457200">
              <a:buFont typeface="+mj-lt"/>
              <a:buAutoNum type="alphaUcPeriod"/>
            </a:pPr>
            <a:endParaRPr lang="en-US" sz="3600" dirty="0"/>
          </a:p>
          <a:p>
            <a:pPr marL="36900" indent="0" algn="ctr">
              <a:buNone/>
            </a:pPr>
            <a:r>
              <a:rPr lang="en-US" sz="3600" b="1" dirty="0">
                <a:ln>
                  <a:solidFill>
                    <a:srgbClr val="FFFF00">
                      <a:alpha val="10000"/>
                    </a:srgbClr>
                  </a:solidFill>
                </a:ln>
              </a:rPr>
              <a:t>Each of these scenes reveals important World State context and information, plus introduces 3 of the 5 </a:t>
            </a:r>
            <a:r>
              <a:rPr lang="en-US" sz="3600" b="1" u="sng" dirty="0">
                <a:ln>
                  <a:solidFill>
                    <a:srgbClr val="FFFF00">
                      <a:alpha val="10000"/>
                    </a:srgbClr>
                  </a:solidFill>
                </a:ln>
                <a:solidFill>
                  <a:schemeClr val="accent1"/>
                </a:solidFill>
              </a:rPr>
              <a:t>main characters</a:t>
            </a:r>
            <a:r>
              <a:rPr lang="en-US" sz="3600" b="1" dirty="0">
                <a:ln>
                  <a:solidFill>
                    <a:srgbClr val="FFFF00">
                      <a:alpha val="10000"/>
                    </a:srgbClr>
                  </a:solidFill>
                </a:ln>
              </a:rPr>
              <a:t>.</a:t>
            </a:r>
          </a:p>
          <a:p>
            <a:pPr marL="36900" indent="0">
              <a:buNone/>
            </a:pPr>
            <a:endParaRPr lang="en-US" sz="3600" dirty="0"/>
          </a:p>
          <a:p>
            <a:pPr marL="494100" indent="-45720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325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918058"/>
          </a:xfrm>
        </p:spPr>
        <p:txBody>
          <a:bodyPr/>
          <a:lstStyle/>
          <a:p>
            <a:r>
              <a:rPr lang="en-US" dirty="0"/>
              <a:t>Chapter 3 of </a:t>
            </a:r>
            <a:r>
              <a:rPr lang="en-US" i="1" dirty="0"/>
              <a:t>BNW</a:t>
            </a:r>
            <a:r>
              <a:rPr lang="en-US" dirty="0"/>
              <a:t> in your book… </a:t>
            </a:r>
            <a:br>
              <a:rPr lang="en-US" dirty="0"/>
            </a:br>
            <a:r>
              <a:rPr lang="en-US" sz="2000" dirty="0"/>
              <a:t>				(but it’s way longer)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30890"/>
            <a:ext cx="9163050" cy="5316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F1B3A5-EFAB-4AC9-A8F1-5AC10C3C80BD}"/>
              </a:ext>
            </a:extLst>
          </p:cNvPr>
          <p:cNvSpPr txBox="1"/>
          <p:nvPr/>
        </p:nvSpPr>
        <p:spPr>
          <a:xfrm>
            <a:off x="9369286" y="1430890"/>
            <a:ext cx="54334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80924D-741B-4862-9F9E-45492AE6DF62}"/>
              </a:ext>
            </a:extLst>
          </p:cNvPr>
          <p:cNvSpPr/>
          <p:nvPr/>
        </p:nvSpPr>
        <p:spPr>
          <a:xfrm>
            <a:off x="10522227" y="2264924"/>
            <a:ext cx="1457738" cy="364840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would Huxley do this?? If you tried reading it as a challenge, or are curious, send Smith an email and we can talk!</a:t>
            </a:r>
          </a:p>
        </p:txBody>
      </p:sp>
    </p:spTree>
    <p:extLst>
      <p:ext uri="{BB962C8B-B14F-4D97-AF65-F5344CB8AC3E}">
        <p14:creationId xmlns:p14="http://schemas.microsoft.com/office/powerpoint/2010/main" val="279878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21567"/>
            <a:ext cx="10924674" cy="1396071"/>
          </a:xfrm>
        </p:spPr>
        <p:txBody>
          <a:bodyPr/>
          <a:lstStyle/>
          <a:p>
            <a:pPr algn="ctr"/>
            <a:r>
              <a:rPr lang="en-US" sz="4000" dirty="0"/>
              <a:t>Alone or with a partner from your small discussion group choose one task: </a:t>
            </a:r>
            <a:br>
              <a:rPr lang="en-US" sz="4000" dirty="0"/>
            </a:br>
            <a:r>
              <a:rPr lang="en-US" sz="1800" dirty="0"/>
              <a:t>[</a:t>
            </a:r>
            <a:r>
              <a:rPr lang="en-US" sz="1800" b="1" dirty="0"/>
              <a:t>due to TurnItIn.com by Thursday at 11pm</a:t>
            </a:r>
            <a:r>
              <a:rPr lang="en-US" sz="1800" dirty="0"/>
              <a:t>]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651958" cy="3896484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lphaUcPeriod"/>
            </a:pPr>
            <a:r>
              <a:rPr lang="en-US" sz="2400" b="1" dirty="0"/>
              <a:t>Make a characterization graphic, chart, or web with everything we learn in Chapter 3 about:</a:t>
            </a:r>
          </a:p>
          <a:p>
            <a:pPr lvl="1"/>
            <a:r>
              <a:rPr lang="en-US" sz="2400" dirty="0"/>
              <a:t>Mustapha </a:t>
            </a:r>
            <a:r>
              <a:rPr lang="en-US" sz="2400" dirty="0" err="1"/>
              <a:t>Mond</a:t>
            </a:r>
            <a:r>
              <a:rPr lang="en-US" sz="2400" dirty="0"/>
              <a:t> (the World Controller) (chunk B)</a:t>
            </a:r>
          </a:p>
          <a:p>
            <a:pPr lvl="1"/>
            <a:r>
              <a:rPr lang="en-US" sz="2400" dirty="0" err="1"/>
              <a:t>Lenina</a:t>
            </a:r>
            <a:r>
              <a:rPr lang="en-US" sz="2400" dirty="0"/>
              <a:t> Crowne (chunks A &amp; D)</a:t>
            </a:r>
          </a:p>
          <a:p>
            <a:pPr lvl="1"/>
            <a:r>
              <a:rPr lang="en-US" sz="2400" dirty="0"/>
              <a:t>Bernard Marx (chunks A &amp; D)</a:t>
            </a:r>
          </a:p>
          <a:p>
            <a:pPr marL="571500" indent="-457200">
              <a:buFont typeface="+mj-lt"/>
              <a:buAutoNum type="alphaUcPeriod"/>
            </a:pPr>
            <a:r>
              <a:rPr lang="en-US" sz="2400" b="1" dirty="0"/>
              <a:t>Create a ‘Gentleman’s Handbook’ and/or a ‘Proper Lady’s Guide’ to the Social Norms of World State (chunks A, B, C, &amp; D).</a:t>
            </a:r>
          </a:p>
          <a:p>
            <a:pPr lvl="1"/>
            <a:r>
              <a:rPr lang="en-US" sz="2400" dirty="0"/>
              <a:t>How does Huxley portray masculine attitudes towards women?</a:t>
            </a:r>
          </a:p>
          <a:p>
            <a:pPr lvl="1"/>
            <a:r>
              <a:rPr lang="en-US" sz="2400" dirty="0"/>
              <a:t>How does Huxley portray feminine attitudes towards men?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8CC40-389E-403A-82AD-E421FBC03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9" y="5314122"/>
            <a:ext cx="9561483" cy="15223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Graphic 4" descr="Brontosaurus">
            <a:extLst>
              <a:ext uri="{FF2B5EF4-FFF2-40B4-BE49-F238E27FC236}">
                <a16:creationId xmlns:a16="http://schemas.microsoft.com/office/drawing/2014/main" id="{DD37677D-77D9-473D-8120-2E809BAFD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FEEB0-2222-4E12-A878-A25322A6A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880" y="2330986"/>
            <a:ext cx="2734057" cy="9050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1576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38539"/>
            <a:ext cx="10160000" cy="689810"/>
          </a:xfrm>
        </p:spPr>
        <p:txBody>
          <a:bodyPr/>
          <a:lstStyle/>
          <a:p>
            <a:r>
              <a:rPr lang="en-US" dirty="0"/>
              <a:t>Chapter 3 thinking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0822" y="1033670"/>
            <a:ext cx="11003039" cy="5824329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Describe the interpersonal sexual culture in World State.</a:t>
            </a:r>
          </a:p>
          <a:p>
            <a:pPr lvl="1"/>
            <a:r>
              <a:rPr lang="en-US" sz="2800" dirty="0"/>
              <a:t>What do you think “</a:t>
            </a:r>
            <a:r>
              <a:rPr lang="en-US" sz="2800" b="1" dirty="0"/>
              <a:t>pneumatic</a:t>
            </a:r>
            <a:r>
              <a:rPr lang="en-US" sz="2800" dirty="0"/>
              <a:t>” means in the context Huxley is using it?</a:t>
            </a:r>
          </a:p>
          <a:p>
            <a:pPr lvl="1"/>
            <a:r>
              <a:rPr lang="en-US" sz="2800" dirty="0"/>
              <a:t>What is a “</a:t>
            </a:r>
            <a:r>
              <a:rPr lang="en-US" sz="2800" b="1" dirty="0"/>
              <a:t>vibro-vacuum</a:t>
            </a:r>
            <a:r>
              <a:rPr lang="en-US" sz="2800" dirty="0"/>
              <a:t>” machine? Why does </a:t>
            </a:r>
            <a:r>
              <a:rPr lang="en-US" sz="2800" dirty="0" err="1"/>
              <a:t>Lenina</a:t>
            </a:r>
            <a:r>
              <a:rPr lang="en-US" sz="2800" dirty="0"/>
              <a:t> return from it “</a:t>
            </a:r>
            <a:r>
              <a:rPr lang="en-US" sz="2800" b="1" i="1" dirty="0">
                <a:solidFill>
                  <a:srgbClr val="FF0066"/>
                </a:solidFill>
              </a:rPr>
              <a:t>like a pearl illuminated from within, pinkly glowing</a:t>
            </a:r>
            <a:r>
              <a:rPr lang="en-US" sz="2800" dirty="0"/>
              <a:t>”? (</a:t>
            </a:r>
            <a:r>
              <a:rPr lang="en-US" sz="2800" i="1" dirty="0"/>
              <a:t>Hint: it is not something you would do in a public locker room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How does Huxley portray masculine attitudes towards women?</a:t>
            </a:r>
          </a:p>
          <a:p>
            <a:pPr lvl="1"/>
            <a:r>
              <a:rPr lang="en-US" sz="2800" dirty="0"/>
              <a:t>How does Huxley portray feminine attitudes towards men?</a:t>
            </a:r>
          </a:p>
          <a:p>
            <a:pPr lvl="1"/>
            <a:r>
              <a:rPr lang="en-US" sz="2800" b="1" dirty="0"/>
              <a:t>What is the role of sexual promiscuity in supporting World State? How can lots of meaningless sex dehumanize?</a:t>
            </a:r>
          </a:p>
          <a:p>
            <a:pPr lvl="1"/>
            <a:r>
              <a:rPr lang="en-US" sz="2800" dirty="0"/>
              <a:t>How is World States’ attitude towards sex different than our own?</a:t>
            </a:r>
          </a:p>
          <a:p>
            <a:pPr lvl="2"/>
            <a:r>
              <a:rPr lang="en-US" sz="2600" dirty="0"/>
              <a:t>Why and how do they avoid pregnancy?</a:t>
            </a:r>
          </a:p>
          <a:p>
            <a:pPr marL="11430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AAF99C6C-8916-45EE-AB53-2504CDF99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95" y="0"/>
            <a:ext cx="10160000" cy="721894"/>
          </a:xfrm>
        </p:spPr>
        <p:txBody>
          <a:bodyPr/>
          <a:lstStyle/>
          <a:p>
            <a:r>
              <a:rPr lang="en-US" dirty="0"/>
              <a:t>Chapter 3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094" y="721894"/>
            <a:ext cx="10590463" cy="6136105"/>
          </a:xfrm>
        </p:spPr>
        <p:txBody>
          <a:bodyPr>
            <a:normAutofit/>
          </a:bodyPr>
          <a:lstStyle/>
          <a:p>
            <a:r>
              <a:rPr lang="en-US" sz="2400" b="1" dirty="0"/>
              <a:t>Describe Mustapha </a:t>
            </a:r>
            <a:r>
              <a:rPr lang="en-US" sz="2400" b="1" dirty="0" err="1"/>
              <a:t>Mond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What is his relationship to history?  </a:t>
            </a:r>
          </a:p>
          <a:p>
            <a:pPr lvl="1"/>
            <a:r>
              <a:rPr lang="en-US" sz="2400" dirty="0"/>
              <a:t>How is this like/unlike O’Brien and </a:t>
            </a:r>
            <a:r>
              <a:rPr lang="en-US" sz="2400" i="1" dirty="0"/>
              <a:t>1984</a:t>
            </a:r>
            <a:r>
              <a:rPr lang="en-US" sz="2400" dirty="0"/>
              <a:t>? (he is basically O’Brien)</a:t>
            </a:r>
          </a:p>
          <a:p>
            <a:pPr lvl="1"/>
            <a:r>
              <a:rPr lang="en-US" sz="2400" dirty="0"/>
              <a:t>How is he “corrupting”?</a:t>
            </a:r>
          </a:p>
          <a:p>
            <a:pPr lvl="1"/>
            <a:r>
              <a:rPr lang="en-US" sz="2400" dirty="0"/>
              <a:t>What propaganda did World State need to create stability?</a:t>
            </a:r>
          </a:p>
          <a:p>
            <a:pPr lvl="1"/>
            <a:r>
              <a:rPr lang="en-US" sz="2400" dirty="0"/>
              <a:t>What is “Soma”? </a:t>
            </a:r>
          </a:p>
          <a:p>
            <a:r>
              <a:rPr lang="en-US" sz="2400" b="1" dirty="0"/>
              <a:t>Describe Bernard Marx.</a:t>
            </a:r>
          </a:p>
          <a:p>
            <a:pPr lvl="1"/>
            <a:r>
              <a:rPr lang="en-US" sz="2400" dirty="0"/>
              <a:t>How is he ‘abnormal’? How does he not fit in? </a:t>
            </a:r>
          </a:p>
          <a:p>
            <a:pPr lvl="1"/>
            <a:r>
              <a:rPr lang="en-US" sz="2400" dirty="0"/>
              <a:t>Juxtapose Bernard Marx with Henry Foster.</a:t>
            </a:r>
          </a:p>
          <a:p>
            <a:r>
              <a:rPr lang="en-US" sz="2400" b="1" dirty="0"/>
              <a:t>Describe </a:t>
            </a:r>
            <a:r>
              <a:rPr lang="en-US" sz="2400" b="1" dirty="0" err="1"/>
              <a:t>Lenina</a:t>
            </a:r>
            <a:r>
              <a:rPr lang="en-US" sz="2400" b="1" dirty="0"/>
              <a:t> Crowne.</a:t>
            </a:r>
          </a:p>
          <a:p>
            <a:pPr lvl="1"/>
            <a:r>
              <a:rPr lang="en-US" sz="2400" dirty="0"/>
              <a:t>What is Fanny’s advice for </a:t>
            </a:r>
            <a:r>
              <a:rPr lang="en-US" sz="2400" dirty="0" err="1"/>
              <a:t>Lenina</a:t>
            </a:r>
            <a:r>
              <a:rPr lang="en-US" sz="2400" dirty="0"/>
              <a:t>?</a:t>
            </a:r>
          </a:p>
          <a:p>
            <a:pPr lvl="1"/>
            <a:r>
              <a:rPr lang="en-US" sz="2400" dirty="0"/>
              <a:t>What is </a:t>
            </a:r>
            <a:r>
              <a:rPr lang="en-US" sz="2400" b="1" dirty="0"/>
              <a:t>unusual</a:t>
            </a:r>
            <a:r>
              <a:rPr lang="en-US" sz="2400" dirty="0"/>
              <a:t> about her relationship with Henry Foster?</a:t>
            </a:r>
          </a:p>
          <a:p>
            <a:pPr lvl="1"/>
            <a:r>
              <a:rPr lang="en-US" sz="2400" dirty="0"/>
              <a:t>What does she want with Bernard Marx?</a:t>
            </a:r>
          </a:p>
          <a:p>
            <a:endParaRPr lang="en-US" dirty="0"/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DCC58683-23AE-4171-AD42-B2BAAE27C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4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160000" cy="689810"/>
          </a:xfrm>
        </p:spPr>
        <p:txBody>
          <a:bodyPr/>
          <a:lstStyle/>
          <a:p>
            <a:r>
              <a:rPr lang="en-US" dirty="0"/>
              <a:t>Chapter 3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0632" y="689810"/>
            <a:ext cx="11020926" cy="6168189"/>
          </a:xfrm>
        </p:spPr>
        <p:txBody>
          <a:bodyPr>
            <a:normAutofit/>
          </a:bodyPr>
          <a:lstStyle/>
          <a:p>
            <a:r>
              <a:rPr lang="en-US" sz="2800" b="1" dirty="0"/>
              <a:t>How did World State become the way it is?</a:t>
            </a:r>
          </a:p>
          <a:p>
            <a:pPr lvl="1"/>
            <a:r>
              <a:rPr lang="en-US" sz="2600" dirty="0"/>
              <a:t>How important is Henry Ford?</a:t>
            </a:r>
          </a:p>
          <a:p>
            <a:pPr lvl="1"/>
            <a:r>
              <a:rPr lang="en-US" sz="2600" dirty="0"/>
              <a:t>What things have they suppressed?</a:t>
            </a:r>
          </a:p>
          <a:p>
            <a:pPr lvl="1"/>
            <a:r>
              <a:rPr lang="en-US" sz="2600" dirty="0"/>
              <a:t>What happened during the Nine-Years War?</a:t>
            </a:r>
          </a:p>
          <a:p>
            <a:pPr lvl="1"/>
            <a:r>
              <a:rPr lang="en-US" sz="2600" dirty="0"/>
              <a:t>Why is it important to have everything a person wants in World State?</a:t>
            </a:r>
          </a:p>
          <a:p>
            <a:pPr marL="11430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Male/Female Social 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10670771" cy="4866861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Chapter 4:</a:t>
            </a:r>
          </a:p>
          <a:p>
            <a:r>
              <a:rPr lang="en-US" dirty="0" err="1"/>
              <a:t>Lenina</a:t>
            </a:r>
            <a:r>
              <a:rPr lang="en-US" dirty="0"/>
              <a:t> “</a:t>
            </a:r>
            <a:r>
              <a:rPr lang="en-US" b="1" dirty="0"/>
              <a:t>was a popular girl and, at one time or another, had spent a night with almost all of them</a:t>
            </a:r>
            <a:r>
              <a:rPr lang="en-US" dirty="0"/>
              <a:t>.” (Huxley 57).</a:t>
            </a:r>
          </a:p>
          <a:p>
            <a:r>
              <a:rPr lang="en-US" dirty="0"/>
              <a:t>“‘</a:t>
            </a:r>
            <a:r>
              <a:rPr lang="en-US" dirty="0">
                <a:solidFill>
                  <a:schemeClr val="accent1"/>
                </a:solidFill>
              </a:rPr>
              <a:t>I’d simply love to come with you for a week in July</a:t>
            </a:r>
            <a:r>
              <a:rPr lang="en-US" dirty="0"/>
              <a:t>,’ she went on. (Anyhow, she was publicly proving her </a:t>
            </a:r>
            <a:r>
              <a:rPr lang="en-US" b="1" dirty="0"/>
              <a:t>unfaithfulness</a:t>
            </a:r>
            <a:r>
              <a:rPr lang="en-US" dirty="0"/>
              <a:t> to Henry. Fanny ought to be pleased, even though it was Bernard.) ‘</a:t>
            </a:r>
            <a:r>
              <a:rPr lang="en-US" dirty="0">
                <a:solidFill>
                  <a:schemeClr val="accent1"/>
                </a:solidFill>
              </a:rPr>
              <a:t>That is</a:t>
            </a:r>
            <a:r>
              <a:rPr lang="en-US" dirty="0"/>
              <a:t>,’ </a:t>
            </a:r>
            <a:r>
              <a:rPr lang="en-US" dirty="0" err="1"/>
              <a:t>Lenina</a:t>
            </a:r>
            <a:r>
              <a:rPr lang="en-US" dirty="0"/>
              <a:t> gave him her </a:t>
            </a:r>
            <a:r>
              <a:rPr lang="en-US" dirty="0">
                <a:latin typeface="+mj-lt"/>
              </a:rPr>
              <a:t>most </a:t>
            </a:r>
            <a:r>
              <a:rPr lang="en-US" b="1" dirty="0">
                <a:latin typeface="+mj-lt"/>
              </a:rPr>
              <a:t>deliciously significant smile</a:t>
            </a:r>
            <a:r>
              <a:rPr lang="en-US" dirty="0">
                <a:latin typeface="+mj-lt"/>
              </a:rPr>
              <a:t>, “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if you still want to have me</a:t>
            </a:r>
            <a:r>
              <a:rPr lang="en-US" dirty="0">
                <a:latin typeface="+mj-lt"/>
              </a:rPr>
              <a:t>.’” (Huxley 58).</a:t>
            </a:r>
          </a:p>
          <a:p>
            <a:r>
              <a:rPr lang="en-US" dirty="0">
                <a:latin typeface="+mj-lt"/>
              </a:rPr>
              <a:t>“</a:t>
            </a:r>
            <a:r>
              <a:rPr lang="en-US" b="1" i="1" dirty="0">
                <a:latin typeface="+mj-lt"/>
              </a:rPr>
              <a:t>As though I’d been saying something shocking</a:t>
            </a:r>
            <a:r>
              <a:rPr lang="en-US" dirty="0">
                <a:latin typeface="+mj-lt"/>
              </a:rPr>
              <a:t>, thought </a:t>
            </a:r>
            <a:r>
              <a:rPr lang="en-US" dirty="0" err="1">
                <a:latin typeface="+mj-lt"/>
              </a:rPr>
              <a:t>Lenina</a:t>
            </a:r>
            <a:r>
              <a:rPr lang="en-US" dirty="0">
                <a:latin typeface="+mj-lt"/>
              </a:rPr>
              <a:t>. </a:t>
            </a:r>
            <a:r>
              <a:rPr lang="en-US" b="1" i="1" dirty="0">
                <a:latin typeface="+mj-lt"/>
              </a:rPr>
              <a:t>He couldn’t look more upset if I’d made a dirty joke-asked him who his mother was</a:t>
            </a:r>
            <a:r>
              <a:rPr lang="en-US" dirty="0">
                <a:latin typeface="+mj-lt"/>
              </a:rPr>
              <a:t>,” (Huxley 58).</a:t>
            </a:r>
          </a:p>
        </p:txBody>
      </p:sp>
    </p:spTree>
    <p:extLst>
      <p:ext uri="{BB962C8B-B14F-4D97-AF65-F5344CB8AC3E}">
        <p14:creationId xmlns:p14="http://schemas.microsoft.com/office/powerpoint/2010/main" val="2249675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807</Words>
  <Application>Microsoft Office PowerPoint</Application>
  <PresentationFormat>Widescreen</PresentationFormat>
  <Paragraphs>59</Paragraphs>
  <Slides>9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Adjacency</vt:lpstr>
      <vt:lpstr>Overview narrated by Smith</vt:lpstr>
      <vt:lpstr>Chapter 3 reread the preview from yesterday– it continues the DHC talking with the students from chapter 1 and 2</vt:lpstr>
      <vt:lpstr>Chapter 3 of BNW has 4 different scenes jumbled together (plus the opening you already read)</vt:lpstr>
      <vt:lpstr>Chapter 3 of BNW in your book…      (but it’s way longer)</vt:lpstr>
      <vt:lpstr>Alone or with a partner from your small discussion group choose one task:  [due to TurnItIn.com by Thursday at 11pm]</vt:lpstr>
      <vt:lpstr>Chapter 3 thinking questions</vt:lpstr>
      <vt:lpstr>Chapter 3 discussion questions</vt:lpstr>
      <vt:lpstr>Chapter 3 discussion questions</vt:lpstr>
      <vt:lpstr>Male/Female Social Norms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of BNW</dc:title>
  <dc:creator>Smith, Kyle    SHS - Staff</dc:creator>
  <cp:lastModifiedBy>kyle.p.smith@email.wsu.edu</cp:lastModifiedBy>
  <cp:revision>39</cp:revision>
  <dcterms:created xsi:type="dcterms:W3CDTF">2017-11-01T16:25:04Z</dcterms:created>
  <dcterms:modified xsi:type="dcterms:W3CDTF">2020-04-29T08:50:01Z</dcterms:modified>
</cp:coreProperties>
</file>