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64094"/>
            <a:ext cx="8229600" cy="2309327"/>
          </a:xfrm>
        </p:spPr>
        <p:txBody>
          <a:bodyPr anchor="b">
            <a:normAutofit/>
          </a:bodyPr>
          <a:lstStyle>
            <a:lvl1pPr algn="ctr">
              <a:defRPr sz="6600">
                <a:solidFill>
                  <a:schemeClr val="bg1"/>
                </a:solidFill>
                <a:effectLst>
                  <a:outerShdw blurRad="63500" algn="ctr" rotWithShape="0">
                    <a:prstClr val="black">
                      <a:alpha val="25000"/>
                    </a:prstClr>
                  </a:outerShdw>
                </a:effectLst>
              </a:defRPr>
            </a:lvl1pPr>
          </a:lstStyle>
          <a:p>
            <a:r>
              <a:rPr lang="en-US"/>
              <a:t>Click to edit Master title style</a:t>
            </a:r>
          </a:p>
        </p:txBody>
      </p:sp>
      <p:sp>
        <p:nvSpPr>
          <p:cNvPr id="3" name="Subtitle 2"/>
          <p:cNvSpPr>
            <a:spLocks noGrp="1"/>
          </p:cNvSpPr>
          <p:nvPr>
            <p:ph type="subTitle" idx="1"/>
          </p:nvPr>
        </p:nvSpPr>
        <p:spPr>
          <a:xfrm>
            <a:off x="1981200" y="4213380"/>
            <a:ext cx="8229600" cy="1208314"/>
          </a:xfrm>
        </p:spPr>
        <p:txBody>
          <a:bodyPr>
            <a:normAutofit/>
          </a:bodyPr>
          <a:lstStyle>
            <a:lvl1pPr marL="0" indent="0" algn="ctr">
              <a:spcBef>
                <a:spcPts val="1200"/>
              </a:spcBef>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5264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2A7D7-D560-4C43-B6F2-A7996CE5C9B9}"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979603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666415" y="365125"/>
            <a:ext cx="1234440" cy="5811838"/>
          </a:xfrm>
        </p:spPr>
        <p:txBody>
          <a:bodyPr vert="eaVert"/>
          <a:lstStyle>
            <a:lvl1pPr>
              <a:defRPr/>
            </a:lvl1pPr>
          </a:lstStyle>
          <a:p>
            <a:r>
              <a:rPr lang="en-US" dirty="0"/>
              <a:t>Click to edit </a:t>
            </a:r>
            <a:br>
              <a:rPr lang="en-US" dirty="0"/>
            </a:br>
            <a:r>
              <a:rPr lang="en-US" dirty="0"/>
              <a:t>Master title style</a:t>
            </a:r>
          </a:p>
        </p:txBody>
      </p:sp>
      <p:sp>
        <p:nvSpPr>
          <p:cNvPr id="3" name="Vertical Text Placeholder 2"/>
          <p:cNvSpPr>
            <a:spLocks noGrp="1"/>
          </p:cNvSpPr>
          <p:nvPr>
            <p:ph type="body" orient="vert" idx="1"/>
          </p:nvPr>
        </p:nvSpPr>
        <p:spPr>
          <a:xfrm>
            <a:off x="1295399" y="365125"/>
            <a:ext cx="799147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2A7D7-D560-4C43-B6F2-A7996CE5C9B9}"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55914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2A7D7-D560-4C43-B6F2-A7996CE5C9B9}"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376228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6492332"/>
            <a:ext cx="12188952" cy="365668"/>
          </a:xfrm>
          <a:prstGeom prst="rect">
            <a:avLst/>
          </a:prstGeom>
        </p:spPr>
      </p:pic>
      <p:sp>
        <p:nvSpPr>
          <p:cNvPr id="2" name="Title 1"/>
          <p:cNvSpPr>
            <a:spLocks noGrp="1"/>
          </p:cNvSpPr>
          <p:nvPr>
            <p:ph type="title"/>
          </p:nvPr>
        </p:nvSpPr>
        <p:spPr>
          <a:xfrm>
            <a:off x="1981200" y="1764094"/>
            <a:ext cx="8229600" cy="2309327"/>
          </a:xfrm>
        </p:spPr>
        <p:txBody>
          <a:bodyPr anchor="b">
            <a:normAutofit/>
          </a:bodyPr>
          <a:lstStyle>
            <a:lvl1pPr algn="ctr">
              <a:defRPr sz="4800"/>
            </a:lvl1pPr>
          </a:lstStyle>
          <a:p>
            <a:r>
              <a:rPr lang="en-US"/>
              <a:t>Click to edit Master title style</a:t>
            </a:r>
          </a:p>
        </p:txBody>
      </p:sp>
      <p:sp>
        <p:nvSpPr>
          <p:cNvPr id="3" name="Text Placeholder 2"/>
          <p:cNvSpPr>
            <a:spLocks noGrp="1"/>
          </p:cNvSpPr>
          <p:nvPr>
            <p:ph type="body" idx="1"/>
          </p:nvPr>
        </p:nvSpPr>
        <p:spPr>
          <a:xfrm>
            <a:off x="1981200" y="4213380"/>
            <a:ext cx="8229600" cy="1208314"/>
          </a:xfrm>
        </p:spPr>
        <p:txBody>
          <a:bodyPr/>
          <a:lstStyle>
            <a:lvl1pPr marL="0" indent="0" algn="ctr">
              <a:spcBef>
                <a:spcPts val="1200"/>
              </a:spcBef>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76718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43100"/>
            <a:ext cx="4572000" cy="42338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24600" y="1943100"/>
            <a:ext cx="4572000" cy="42338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32A7D7-D560-4C43-B6F2-A7996CE5C9B9}"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202257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84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8448" y="2565919"/>
            <a:ext cx="4572000" cy="3606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76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7648" y="2565919"/>
            <a:ext cx="4572000" cy="3606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32A7D7-D560-4C43-B6F2-A7996CE5C9B9}"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40793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32A7D7-D560-4C43-B6F2-A7996CE5C9B9}"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274763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2A7D7-D560-4C43-B6F2-A7996CE5C9B9}"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292846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1200"/>
            <a:ext cx="4114800" cy="18288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1600" y="685800"/>
            <a:ext cx="640080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3943441"/>
            <a:ext cx="4114800" cy="18288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32A7D7-D560-4C43-B6F2-A7996CE5C9B9}"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48088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4248"/>
            <a:ext cx="4114800" cy="18288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797419" y="457200"/>
            <a:ext cx="5943600" cy="5943600"/>
          </a:xfrm>
        </p:spPr>
        <p:txBody>
          <a:bodyPr>
            <a:normAutofit/>
          </a:bodyPr>
          <a:lstStyle>
            <a:lvl1pPr marL="0" indent="0" algn="ctr">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12648" y="3941064"/>
            <a:ext cx="4114800" cy="1828800"/>
          </a:xfrm>
        </p:spPr>
        <p:txBody>
          <a:bodyPr/>
          <a:lstStyle>
            <a:lvl1pPr marL="0" indent="0">
              <a:spcBef>
                <a:spcPts val="12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30053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365125"/>
            <a:ext cx="9601200" cy="123507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95400" y="1943100"/>
            <a:ext cx="9601200" cy="42291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01741" y="6397368"/>
            <a:ext cx="1147665" cy="233266"/>
          </a:xfrm>
          <a:prstGeom prst="rect">
            <a:avLst/>
          </a:prstGeom>
        </p:spPr>
        <p:txBody>
          <a:bodyPr vert="horz" lIns="91440" tIns="45720" rIns="91440" bIns="45720" rtlCol="0" anchor="ctr"/>
          <a:lstStyle>
            <a:lvl1pPr algn="r">
              <a:defRPr sz="800">
                <a:solidFill>
                  <a:schemeClr val="tx1"/>
                </a:solidFill>
              </a:defRPr>
            </a:lvl1pPr>
          </a:lstStyle>
          <a:p>
            <a:fld id="{A732A7D7-D560-4C43-B6F2-A7996CE5C9B9}" type="datetimeFigureOut">
              <a:rPr lang="en-US" smtClean="0"/>
              <a:pPr/>
              <a:t>5/17/2020</a:t>
            </a:fld>
            <a:endParaRPr lang="en-US"/>
          </a:p>
        </p:txBody>
      </p:sp>
      <p:sp>
        <p:nvSpPr>
          <p:cNvPr id="5" name="Footer Placeholder 4"/>
          <p:cNvSpPr>
            <a:spLocks noGrp="1"/>
          </p:cNvSpPr>
          <p:nvPr>
            <p:ph type="ftr" sz="quarter" idx="3"/>
          </p:nvPr>
        </p:nvSpPr>
        <p:spPr>
          <a:xfrm>
            <a:off x="1295400" y="6397368"/>
            <a:ext cx="4800600" cy="23326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
        <p:nvSpPr>
          <p:cNvPr id="6" name="Slide Number Placeholder 5"/>
          <p:cNvSpPr>
            <a:spLocks noGrp="1"/>
          </p:cNvSpPr>
          <p:nvPr>
            <p:ph type="sldNum" sz="quarter" idx="4"/>
          </p:nvPr>
        </p:nvSpPr>
        <p:spPr>
          <a:xfrm>
            <a:off x="9797142" y="6397368"/>
            <a:ext cx="1099457" cy="233266"/>
          </a:xfrm>
          <a:prstGeom prst="rect">
            <a:avLst/>
          </a:prstGeom>
        </p:spPr>
        <p:txBody>
          <a:bodyPr vert="horz" lIns="91440" tIns="45720" rIns="91440" bIns="45720" rtlCol="0" anchor="ctr"/>
          <a:lstStyle>
            <a:lvl1pPr algn="r">
              <a:defRPr sz="800">
                <a:solidFill>
                  <a:schemeClr val="tx1"/>
                </a:solidFill>
              </a:defRPr>
            </a:lvl1pPr>
          </a:lstStyle>
          <a:p>
            <a:fld id="{8E41E28F-C526-4978-8D63-D21257ECD59D}" type="slidenum">
              <a:rPr lang="en-US" smtClean="0"/>
              <a:pPr/>
              <a:t>‹#›</a:t>
            </a:fld>
            <a:endParaRPr lang="en-US"/>
          </a:p>
        </p:txBody>
      </p:sp>
    </p:spTree>
    <p:extLst>
      <p:ext uri="{BB962C8B-B14F-4D97-AF65-F5344CB8AC3E}">
        <p14:creationId xmlns:p14="http://schemas.microsoft.com/office/powerpoint/2010/main" val="265318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5A74-1026-4973-A8E6-165BFB5A1E81}"/>
              </a:ext>
            </a:extLst>
          </p:cNvPr>
          <p:cNvSpPr>
            <a:spLocks noGrp="1"/>
          </p:cNvSpPr>
          <p:nvPr>
            <p:ph type="title"/>
          </p:nvPr>
        </p:nvSpPr>
        <p:spPr>
          <a:xfrm>
            <a:off x="1295400" y="365126"/>
            <a:ext cx="9601200" cy="655292"/>
          </a:xfrm>
        </p:spPr>
        <p:txBody>
          <a:bodyPr anchor="t"/>
          <a:lstStyle/>
          <a:p>
            <a:r>
              <a:rPr lang="en-US" dirty="0">
                <a:latin typeface="Abadi" panose="020B0604020104020204" pitchFamily="34" charset="0"/>
              </a:rPr>
              <a:t>Don’t Forget This Conversation from Chapter 6</a:t>
            </a:r>
          </a:p>
        </p:txBody>
      </p:sp>
      <p:sp>
        <p:nvSpPr>
          <p:cNvPr id="3" name="Content Placeholder 2">
            <a:extLst>
              <a:ext uri="{FF2B5EF4-FFF2-40B4-BE49-F238E27FC236}">
                <a16:creationId xmlns:a16="http://schemas.microsoft.com/office/drawing/2014/main" id="{206EBE64-E428-4882-A570-66A790D61657}"/>
              </a:ext>
            </a:extLst>
          </p:cNvPr>
          <p:cNvSpPr>
            <a:spLocks noGrp="1"/>
          </p:cNvSpPr>
          <p:nvPr>
            <p:ph idx="1"/>
          </p:nvPr>
        </p:nvSpPr>
        <p:spPr>
          <a:xfrm>
            <a:off x="543339" y="1020418"/>
            <a:ext cx="11118574" cy="5837582"/>
          </a:xfrm>
        </p:spPr>
        <p:txBody>
          <a:bodyPr>
            <a:normAutofit/>
          </a:bodyPr>
          <a:lstStyle/>
          <a:p>
            <a:pPr marL="0" indent="0">
              <a:buNone/>
            </a:pPr>
            <a:r>
              <a:rPr lang="en-US" sz="2100" b="1" dirty="0">
                <a:latin typeface="Abadi" panose="020B0604020104020204" pitchFamily="34" charset="0"/>
              </a:rPr>
              <a:t>“I  had  the  same  idea  as  you,”  the  Director  was  saying. “Wanted to have a look at the savages. Got a permit for New Mexico  and  went  there  for  my  summer  holiday.  With  the girl I was having at the moment. She was a Beta-Minus, and I think” (he shut his eyes), “I think she had yellow hair. Any-how she was pneumatic, particularly pneumatic; I remember that. Well, we went there, and we looked at the savages, and we rode about on horses and all that. And then–it was almost the last day of my leave–then ... well, she got lost. We’d gone riding up one of those revolting mountains, and it was horribly hot and oppressive, and after lunch we went to sleep. Or at least I did. She must have gone for a walk, alone. At any rate, when I woke up, she wasn’t there. And the most frightful thunderstorm I’ve ever seen was just bursting on us. And it poured and roared and flashed; and the horses broke loose and ran away; and I fell down, trying to catch them, and hurt my knee, so that I could hardly walk. Still, I searched and I shouted and I searched. But there was no sign of her. Then I thought she must have gone back to the rest-house by herself. So I crawled down into the valley by the way we had come. My  knee  was  agonizingly  painful,  and  I’d  lost  my  soma.  It took  me  hours.  I  didn’t  get  back  to  the  rest-house  till  after midnight. And she wasn’t there; she wasn’t there,” the Director repeated. There was a silence. “Well,” he resumed at last, “the next day there was a search. But we couldn’t find her. She must have fallen into a gully somewhere; or been eaten by a mountain lion. Ford knows. Anyhow it was horrible. It upset me very much at the time. More than it ought to have done, I dare say.”</a:t>
            </a:r>
          </a:p>
        </p:txBody>
      </p:sp>
    </p:spTree>
    <p:extLst>
      <p:ext uri="{BB962C8B-B14F-4D97-AF65-F5344CB8AC3E}">
        <p14:creationId xmlns:p14="http://schemas.microsoft.com/office/powerpoint/2010/main" val="1766733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65125"/>
            <a:ext cx="9601200" cy="797469"/>
          </a:xfrm>
        </p:spPr>
        <p:txBody>
          <a:bodyPr anchor="t">
            <a:normAutofit/>
          </a:bodyPr>
          <a:lstStyle/>
          <a:p>
            <a:pPr algn="ctr"/>
            <a:r>
              <a:rPr lang="en-US" sz="4800" b="1" i="1" dirty="0">
                <a:latin typeface="Abadi" panose="020B0604020104020204" pitchFamily="34" charset="0"/>
              </a:rPr>
              <a:t>Brave New World</a:t>
            </a:r>
            <a:r>
              <a:rPr lang="en-US" sz="4800" b="1" dirty="0">
                <a:latin typeface="Abadi" panose="020B0604020104020204" pitchFamily="34" charset="0"/>
              </a:rPr>
              <a:t> chapter 7</a:t>
            </a:r>
            <a:endParaRPr lang="en-US" sz="4800" b="1" i="1" dirty="0">
              <a:latin typeface="Abadi" panose="020B0604020104020204" pitchFamily="34" charset="0"/>
            </a:endParaRPr>
          </a:p>
        </p:txBody>
      </p:sp>
      <p:sp>
        <p:nvSpPr>
          <p:cNvPr id="3" name="Content Placeholder 2"/>
          <p:cNvSpPr>
            <a:spLocks noGrp="1"/>
          </p:cNvSpPr>
          <p:nvPr>
            <p:ph idx="1"/>
          </p:nvPr>
        </p:nvSpPr>
        <p:spPr>
          <a:xfrm>
            <a:off x="1295400" y="1162594"/>
            <a:ext cx="9601200" cy="5486400"/>
          </a:xfrm>
        </p:spPr>
        <p:txBody>
          <a:bodyPr>
            <a:normAutofit lnSpcReduction="10000"/>
          </a:bodyPr>
          <a:lstStyle/>
          <a:p>
            <a:pPr marL="0" indent="0">
              <a:buNone/>
            </a:pPr>
            <a:r>
              <a:rPr lang="en-US" sz="3200" b="1" dirty="0">
                <a:latin typeface="Abadi" panose="020B0604020104020204" pitchFamily="34" charset="0"/>
              </a:rPr>
              <a:t>As you read look for:</a:t>
            </a:r>
          </a:p>
          <a:p>
            <a:r>
              <a:rPr lang="en-US" sz="3200" b="1" dirty="0">
                <a:latin typeface="Abadi" panose="020B0604020104020204" pitchFamily="34" charset="0"/>
              </a:rPr>
              <a:t>what Bernard says about aging and how </a:t>
            </a:r>
            <a:r>
              <a:rPr lang="en-US" sz="3200" b="1" dirty="0" err="1">
                <a:latin typeface="Abadi" panose="020B0604020104020204" pitchFamily="34" charset="0"/>
              </a:rPr>
              <a:t>Lenina</a:t>
            </a:r>
            <a:r>
              <a:rPr lang="en-US" sz="3200" b="1" dirty="0">
                <a:latin typeface="Abadi" panose="020B0604020104020204" pitchFamily="34" charset="0"/>
              </a:rPr>
              <a:t> reacts to an old person</a:t>
            </a:r>
          </a:p>
          <a:p>
            <a:r>
              <a:rPr lang="en-US" sz="3200" b="1" dirty="0">
                <a:latin typeface="Abadi" panose="020B0604020104020204" pitchFamily="34" charset="0"/>
              </a:rPr>
              <a:t>Huxley’s racist language</a:t>
            </a:r>
          </a:p>
          <a:p>
            <a:r>
              <a:rPr lang="en-US" sz="3200" b="1" dirty="0">
                <a:latin typeface="Abadi" panose="020B0604020104020204" pitchFamily="34" charset="0"/>
              </a:rPr>
              <a:t>All the random cultures mixed together</a:t>
            </a:r>
          </a:p>
          <a:p>
            <a:r>
              <a:rPr lang="en-US" sz="3200" b="1" dirty="0">
                <a:latin typeface="Abadi" panose="020B0604020104020204" pitchFamily="34" charset="0"/>
              </a:rPr>
              <a:t>Shakespeare References from John, you might recognize “spot” from </a:t>
            </a:r>
            <a:r>
              <a:rPr lang="en-US" sz="3200" b="1" dirty="0" err="1">
                <a:latin typeface="Abadi" panose="020B0604020104020204" pitchFamily="34" charset="0"/>
              </a:rPr>
              <a:t>MacBeth</a:t>
            </a:r>
            <a:endParaRPr lang="en-US" sz="3200" b="1" dirty="0">
              <a:latin typeface="Abadi" panose="020B0604020104020204" pitchFamily="34" charset="0"/>
            </a:endParaRPr>
          </a:p>
          <a:p>
            <a:r>
              <a:rPr lang="en-US" sz="3200" b="1" dirty="0">
                <a:latin typeface="Abadi" panose="020B0604020104020204" pitchFamily="34" charset="0"/>
              </a:rPr>
              <a:t>NEW CHARACTERS, create a characterization web with details about John and Linda</a:t>
            </a:r>
          </a:p>
          <a:p>
            <a:r>
              <a:rPr lang="en-US" sz="3200" b="1" dirty="0">
                <a:latin typeface="Abadi" panose="020B0604020104020204" pitchFamily="34" charset="0"/>
              </a:rPr>
              <a:t>How little people from World State actually “know”</a:t>
            </a:r>
          </a:p>
          <a:p>
            <a:endParaRPr lang="en-US" sz="3200" b="1" dirty="0">
              <a:latin typeface="Abadi" panose="020B0604020104020204" pitchFamily="34" charset="0"/>
            </a:endParaRPr>
          </a:p>
        </p:txBody>
      </p:sp>
    </p:spTree>
    <p:extLst>
      <p:ext uri="{BB962C8B-B14F-4D97-AF65-F5344CB8AC3E}">
        <p14:creationId xmlns:p14="http://schemas.microsoft.com/office/powerpoint/2010/main" val="23691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65125"/>
            <a:ext cx="9601200" cy="797469"/>
          </a:xfrm>
        </p:spPr>
        <p:txBody>
          <a:bodyPr anchor="t">
            <a:normAutofit/>
          </a:bodyPr>
          <a:lstStyle/>
          <a:p>
            <a:pPr algn="ctr"/>
            <a:r>
              <a:rPr lang="en-US" sz="4800" b="1" i="1" dirty="0">
                <a:latin typeface="Abadi" panose="020B0604020104020204" pitchFamily="34" charset="0"/>
              </a:rPr>
              <a:t>Brave New World</a:t>
            </a:r>
            <a:r>
              <a:rPr lang="en-US" sz="4800" b="1" dirty="0">
                <a:latin typeface="Abadi" panose="020B0604020104020204" pitchFamily="34" charset="0"/>
              </a:rPr>
              <a:t> chapter 7</a:t>
            </a:r>
            <a:endParaRPr lang="en-US" sz="4800" b="1" i="1" dirty="0">
              <a:latin typeface="Abadi" panose="020B0604020104020204" pitchFamily="34" charset="0"/>
            </a:endParaRPr>
          </a:p>
        </p:txBody>
      </p:sp>
      <p:sp>
        <p:nvSpPr>
          <p:cNvPr id="3" name="Content Placeholder 2"/>
          <p:cNvSpPr>
            <a:spLocks noGrp="1"/>
          </p:cNvSpPr>
          <p:nvPr>
            <p:ph idx="1"/>
          </p:nvPr>
        </p:nvSpPr>
        <p:spPr>
          <a:xfrm>
            <a:off x="647700" y="1162594"/>
            <a:ext cx="10896600" cy="5486400"/>
          </a:xfrm>
        </p:spPr>
        <p:txBody>
          <a:bodyPr>
            <a:normAutofit fontScale="77500" lnSpcReduction="20000"/>
          </a:bodyPr>
          <a:lstStyle/>
          <a:p>
            <a:pPr marL="514350" indent="-514350">
              <a:buFont typeface="+mj-lt"/>
              <a:buAutoNum type="arabicPeriod"/>
            </a:pPr>
            <a:r>
              <a:rPr lang="en-US" sz="3200" b="1" dirty="0">
                <a:latin typeface="Abadi" panose="020B0604020104020204" pitchFamily="34" charset="0"/>
              </a:rPr>
              <a:t>What is the “savage reservation” like? </a:t>
            </a:r>
          </a:p>
          <a:p>
            <a:pPr marL="788670" lvl="1" indent="-514350">
              <a:buFont typeface="+mj-lt"/>
              <a:buAutoNum type="arabicPeriod"/>
            </a:pPr>
            <a:r>
              <a:rPr lang="en-US" sz="3000" b="1" dirty="0">
                <a:latin typeface="Abadi" panose="020B0604020104020204" pitchFamily="34" charset="0"/>
              </a:rPr>
              <a:t>What is strange about the celebration? What idols emerge from the ground? </a:t>
            </a:r>
          </a:p>
          <a:p>
            <a:pPr marL="788670" lvl="1" indent="-514350">
              <a:buFont typeface="+mj-lt"/>
              <a:buAutoNum type="arabicPeriod"/>
            </a:pPr>
            <a:r>
              <a:rPr lang="en-US" sz="3200" b="1" dirty="0">
                <a:latin typeface="Abadi" panose="020B0604020104020204" pitchFamily="34" charset="0"/>
              </a:rPr>
              <a:t>Why is </a:t>
            </a:r>
            <a:r>
              <a:rPr lang="en-US" sz="3200" b="1" dirty="0" err="1">
                <a:latin typeface="Abadi" panose="020B0604020104020204" pitchFamily="34" charset="0"/>
              </a:rPr>
              <a:t>Lenina</a:t>
            </a:r>
            <a:r>
              <a:rPr lang="en-US" sz="3200" b="1" dirty="0">
                <a:latin typeface="Abadi" panose="020B0604020104020204" pitchFamily="34" charset="0"/>
              </a:rPr>
              <a:t> horrified at the community celebration on the Reservation? Why doesn’t </a:t>
            </a:r>
            <a:r>
              <a:rPr lang="en-US" sz="3200" b="1" dirty="0" err="1">
                <a:latin typeface="Abadi" panose="020B0604020104020204" pitchFamily="34" charset="0"/>
              </a:rPr>
              <a:t>Lenina</a:t>
            </a:r>
            <a:r>
              <a:rPr lang="en-US" sz="3200" b="1" dirty="0">
                <a:latin typeface="Abadi" panose="020B0604020104020204" pitchFamily="34" charset="0"/>
              </a:rPr>
              <a:t> like their guide?</a:t>
            </a:r>
          </a:p>
          <a:p>
            <a:pPr marL="788670" lvl="1" indent="-514350">
              <a:buFont typeface="+mj-lt"/>
              <a:buAutoNum type="arabicPeriod"/>
            </a:pPr>
            <a:r>
              <a:rPr lang="en-US" sz="3000" b="1" dirty="0">
                <a:latin typeface="Abadi" panose="020B0604020104020204" pitchFamily="34" charset="0"/>
              </a:rPr>
              <a:t>How are the conditions in the savage reservation contrary to how </a:t>
            </a:r>
            <a:r>
              <a:rPr lang="en-US" sz="3000" b="1" dirty="0" err="1">
                <a:latin typeface="Abadi" panose="020B0604020104020204" pitchFamily="34" charset="0"/>
              </a:rPr>
              <a:t>Lenina</a:t>
            </a:r>
            <a:r>
              <a:rPr lang="en-US" sz="3000" b="1" dirty="0">
                <a:latin typeface="Abadi" panose="020B0604020104020204" pitchFamily="34" charset="0"/>
              </a:rPr>
              <a:t> was conditioned?</a:t>
            </a:r>
          </a:p>
          <a:p>
            <a:pPr marL="514350" indent="-514350">
              <a:buFont typeface="+mj-lt"/>
              <a:buAutoNum type="arabicPeriod"/>
            </a:pPr>
            <a:r>
              <a:rPr lang="en-US" sz="3800" b="1" dirty="0">
                <a:solidFill>
                  <a:schemeClr val="accent1"/>
                </a:solidFill>
                <a:latin typeface="Abadi" panose="020B0604020104020204" pitchFamily="34" charset="0"/>
              </a:rPr>
              <a:t>Who is John’s father and where is he now?</a:t>
            </a:r>
          </a:p>
          <a:p>
            <a:pPr marL="514350" indent="-514350">
              <a:buFont typeface="+mj-lt"/>
              <a:buAutoNum type="arabicPeriod"/>
            </a:pPr>
            <a:r>
              <a:rPr lang="en-US" sz="3200" b="1" dirty="0">
                <a:latin typeface="Abadi" panose="020B0604020104020204" pitchFamily="34" charset="0"/>
              </a:rPr>
              <a:t>What challenges have John and Linda faced in their lives? Why? What do those changes show about both societies that Huxley has included to provide a foil for the other?</a:t>
            </a:r>
          </a:p>
          <a:p>
            <a:pPr marL="788670" lvl="1" indent="-514350">
              <a:buFont typeface="+mj-lt"/>
              <a:buAutoNum type="arabicPeriod"/>
            </a:pPr>
            <a:r>
              <a:rPr lang="en-US" sz="3000" b="1" dirty="0">
                <a:latin typeface="Abadi" panose="020B0604020104020204" pitchFamily="34" charset="0"/>
              </a:rPr>
              <a:t>Why does </a:t>
            </a:r>
            <a:r>
              <a:rPr lang="en-US" sz="3000" b="1" dirty="0" err="1">
                <a:latin typeface="Abadi" panose="020B0604020104020204" pitchFamily="34" charset="0"/>
              </a:rPr>
              <a:t>Lenina</a:t>
            </a:r>
            <a:r>
              <a:rPr lang="en-US" sz="3000" b="1" dirty="0">
                <a:latin typeface="Abadi" panose="020B0604020104020204" pitchFamily="34" charset="0"/>
              </a:rPr>
              <a:t> hate Linda so much? How are they a foil for each other? </a:t>
            </a:r>
          </a:p>
          <a:p>
            <a:pPr marL="514350" indent="-514350">
              <a:buFont typeface="+mj-lt"/>
              <a:buAutoNum type="arabicPeriod"/>
            </a:pPr>
            <a:r>
              <a:rPr lang="en-US" sz="3800" b="1" dirty="0">
                <a:solidFill>
                  <a:schemeClr val="accent1"/>
                </a:solidFill>
                <a:latin typeface="Abadi" panose="020B0604020104020204" pitchFamily="34" charset="0"/>
              </a:rPr>
              <a:t>Linda describes ways in which she cannot reconcile her way of life in the Other Place with that of the Reservation. List the ways that trouble her most. </a:t>
            </a:r>
          </a:p>
        </p:txBody>
      </p:sp>
    </p:spTree>
    <p:extLst>
      <p:ext uri="{BB962C8B-B14F-4D97-AF65-F5344CB8AC3E}">
        <p14:creationId xmlns:p14="http://schemas.microsoft.com/office/powerpoint/2010/main" val="43231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1">
  <a:themeElements>
    <a:clrScheme name="PinkFloralBrocade">
      <a:dk1>
        <a:srgbClr val="323232"/>
      </a:dk1>
      <a:lt1>
        <a:sysClr val="window" lastClr="FFFFFF"/>
      </a:lt1>
      <a:dk2>
        <a:srgbClr val="000000"/>
      </a:dk2>
      <a:lt2>
        <a:srgbClr val="E8E3E7"/>
      </a:lt2>
      <a:accent1>
        <a:srgbClr val="852367"/>
      </a:accent1>
      <a:accent2>
        <a:srgbClr val="079097"/>
      </a:accent2>
      <a:accent3>
        <a:srgbClr val="D54658"/>
      </a:accent3>
      <a:accent4>
        <a:srgbClr val="EA8B4A"/>
      </a:accent4>
      <a:accent5>
        <a:srgbClr val="E3BB49"/>
      </a:accent5>
      <a:accent6>
        <a:srgbClr val="79AD5F"/>
      </a:accent6>
      <a:hlink>
        <a:srgbClr val="079097"/>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B86CF9D-0D79-4324-875E-19D34A1A13EC}" vid="{D8F37A65-FF7B-4C56-95C3-5EB4CC1C735B}"/>
    </a:ext>
  </a:extLst>
</a:theme>
</file>

<file path=docProps/app.xml><?xml version="1.0" encoding="utf-8"?>
<Properties xmlns="http://schemas.openxmlformats.org/officeDocument/2006/extended-properties" xmlns:vt="http://schemas.openxmlformats.org/officeDocument/2006/docPropsVTypes">
  <TotalTime>22</TotalTime>
  <Words>625</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Abadi</vt:lpstr>
      <vt:lpstr>Arial</vt:lpstr>
      <vt:lpstr>Times New Roman</vt:lpstr>
      <vt:lpstr>Theme1</vt:lpstr>
      <vt:lpstr>Don’t Forget This Conversation from Chapter 6</vt:lpstr>
      <vt:lpstr>Brave New World chapter 7</vt:lpstr>
      <vt:lpstr>Brave New World chapter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Forget This Conversation from Chapter 6</dc:title>
  <dc:creator>kyle.p.smith@email.wsu.edu</dc:creator>
  <cp:lastModifiedBy>kyle.p.smith@email.wsu.edu</cp:lastModifiedBy>
  <cp:revision>2</cp:revision>
  <dcterms:created xsi:type="dcterms:W3CDTF">2020-05-18T07:06:54Z</dcterms:created>
  <dcterms:modified xsi:type="dcterms:W3CDTF">2020-05-18T07:29:48Z</dcterms:modified>
</cp:coreProperties>
</file>