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9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59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28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8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00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5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0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8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4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6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5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5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24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4211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b="1" i="1" dirty="0"/>
              <a:t>BNW</a:t>
            </a:r>
            <a:r>
              <a:rPr lang="en-US" sz="4800" b="1" dirty="0"/>
              <a:t> chapter 4.1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64660"/>
            <a:ext cx="10353762" cy="5793339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What do you think life would be like for the Epsilon-Minus Semi-Moron? What does Huxley’s tone </a:t>
            </a:r>
            <a:r>
              <a:rPr lang="en-US" sz="2800" dirty="0">
                <a:effectLst/>
              </a:rPr>
              <a:t>(attitude)</a:t>
            </a:r>
            <a:r>
              <a:rPr lang="en-US" sz="2800" b="1" dirty="0"/>
              <a:t> make us feel?</a:t>
            </a:r>
          </a:p>
          <a:p>
            <a:pPr lvl="1"/>
            <a:r>
              <a:rPr lang="en-US" sz="2600" b="1" dirty="0"/>
              <a:t>Are they “human”? What would life be like as an Epsilon-Minus Semi-Moron?  How different are they from Bernard and other Alphas?</a:t>
            </a:r>
          </a:p>
          <a:p>
            <a:r>
              <a:rPr lang="en-US" sz="2800" b="1" dirty="0"/>
              <a:t>How does Huxley develop the sexual culture of World State?</a:t>
            </a:r>
          </a:p>
          <a:p>
            <a:pPr lvl="1"/>
            <a:r>
              <a:rPr lang="en-US" sz="2600" b="1" dirty="0"/>
              <a:t>Benito Hoover “put away the soma bottle, and taking out a packet of sex-hormone chewing gum, stuffed a plug into his cheek and walked slowly away” (Huxley 60).</a:t>
            </a:r>
          </a:p>
          <a:p>
            <a:r>
              <a:rPr lang="en-US" sz="2800" b="1" dirty="0"/>
              <a:t>How powerful is the </a:t>
            </a:r>
            <a:r>
              <a:rPr lang="en-US" sz="2800" b="1" i="1" dirty="0" err="1"/>
              <a:t>Hypnopæda</a:t>
            </a:r>
            <a:r>
              <a:rPr lang="en-US" sz="2800" b="1" dirty="0"/>
              <a:t>? What does </a:t>
            </a:r>
            <a:r>
              <a:rPr lang="en-US" sz="2800" b="1" dirty="0" err="1"/>
              <a:t>Lenina</a:t>
            </a:r>
            <a:r>
              <a:rPr lang="en-US" sz="2800" b="1" dirty="0"/>
              <a:t> say that she was conditioned to say?</a:t>
            </a:r>
          </a:p>
          <a:p>
            <a:r>
              <a:rPr lang="en-US" sz="2800" b="1" dirty="0"/>
              <a:t>What is </a:t>
            </a:r>
            <a:r>
              <a:rPr lang="en-US" sz="2800" b="1" dirty="0" err="1"/>
              <a:t>Lenina’s</a:t>
            </a:r>
            <a:r>
              <a:rPr lang="en-US" sz="2800" b="1" dirty="0"/>
              <a:t> relationship like with the men around her? With Bernard?</a:t>
            </a:r>
          </a:p>
          <a:p>
            <a:pPr lvl="1"/>
            <a:endParaRPr lang="en-US" sz="2600" b="1" dirty="0"/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E505B902-209E-4D5F-B070-79AD4200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9149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b="1" dirty="0"/>
              <a:t>The </a:t>
            </a:r>
            <a:r>
              <a:rPr lang="en-US" sz="5400" b="1" dirty="0">
                <a:solidFill>
                  <a:schemeClr val="accent2"/>
                </a:solidFill>
              </a:rPr>
              <a:t>Epsilon-Minus Semi-Moron</a:t>
            </a:r>
            <a:r>
              <a:rPr lang="en-US" sz="5400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89599"/>
            <a:ext cx="10353762" cy="4701601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400" b="1" dirty="0"/>
              <a:t>	He flung open the gates. The warm glory of afternoon sunlight made him start and blink his eyes. “Oh, roof!” he repeated in a voice of rapture. He was as though suddenly and joyfully awakened from a dark annihilating stupor. “Roof!” </a:t>
            </a:r>
          </a:p>
          <a:p>
            <a:pPr marL="36900" indent="0">
              <a:buNone/>
            </a:pPr>
            <a:r>
              <a:rPr lang="en-US" sz="2400" b="1" dirty="0"/>
              <a:t>	He smiled up with a kind of </a:t>
            </a:r>
            <a:r>
              <a:rPr lang="en-US" sz="2400" b="1" dirty="0" err="1"/>
              <a:t>doggily</a:t>
            </a:r>
            <a:r>
              <a:rPr lang="en-US" sz="2400" b="1" dirty="0"/>
              <a:t> expectant adoration into the faces of his passengers. Talking and laughing together, they stepped out into the light. The liftman looked after them. “Roof?” he said once more, questioningly. Then a bell rang, and from the ceiling of the lift a loud speaker began, very softly and yet very imperiously, to issue its commands. </a:t>
            </a:r>
          </a:p>
          <a:p>
            <a:pPr marL="36900" indent="0">
              <a:buNone/>
            </a:pPr>
            <a:r>
              <a:rPr lang="en-US" sz="2400" b="1" dirty="0"/>
              <a:t>	“Go down,” it said, “go down. Floor Eighteen. Go down, go down. Floor Eighteen. Go down, go.” </a:t>
            </a:r>
          </a:p>
          <a:p>
            <a:pPr marL="36900" indent="0">
              <a:buNone/>
            </a:pPr>
            <a:r>
              <a:rPr lang="en-US" sz="2400" b="1" dirty="0"/>
              <a:t>	The liftman slammed the gates, touched a button and instantly dropped back into the droning twilight of the well, the twilight of his own habitual stupor. (Huxley 58-9). </a:t>
            </a:r>
          </a:p>
        </p:txBody>
      </p:sp>
      <p:pic>
        <p:nvPicPr>
          <p:cNvPr id="4" name="Graphic 3" descr="Brontosaurus">
            <a:extLst>
              <a:ext uri="{FF2B5EF4-FFF2-40B4-BE49-F238E27FC236}">
                <a16:creationId xmlns:a16="http://schemas.microsoft.com/office/drawing/2014/main" id="{CCC7271F-DEE0-4D1D-87C2-3CBD0C2A3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4211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b="1" i="1" dirty="0"/>
              <a:t>BNW</a:t>
            </a:r>
            <a:r>
              <a:rPr lang="en-US" sz="4800" b="1" dirty="0"/>
              <a:t> chapter 4.2 </a:t>
            </a:r>
            <a:r>
              <a:rPr lang="en-US" sz="2600" dirty="0"/>
              <a:t>&amp;</a:t>
            </a:r>
            <a:r>
              <a:rPr lang="en-US" sz="4800" b="1" dirty="0"/>
              <a:t> 4.3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64661"/>
            <a:ext cx="10353762" cy="5361077"/>
          </a:xfrm>
        </p:spPr>
        <p:txBody>
          <a:bodyPr>
            <a:normAutofit/>
          </a:bodyPr>
          <a:lstStyle/>
          <a:p>
            <a:r>
              <a:rPr lang="en-US" sz="2800" b="1" dirty="0"/>
              <a:t>How different is Bernard from other Alpha-Plus men? Like Henry Foster, the D.H.C., or Helmholtz Watson?</a:t>
            </a:r>
          </a:p>
          <a:p>
            <a:r>
              <a:rPr lang="en-US" sz="2800" b="1" dirty="0"/>
              <a:t>Describe Helmholtz Watson.</a:t>
            </a:r>
          </a:p>
          <a:p>
            <a:pPr lvl="1"/>
            <a:r>
              <a:rPr lang="en-US" sz="2600" b="1" dirty="0"/>
              <a:t>How is he both </a:t>
            </a:r>
            <a:r>
              <a:rPr lang="en-US" sz="2600" b="1" i="1" dirty="0"/>
              <a:t>slightly</a:t>
            </a:r>
            <a:r>
              <a:rPr lang="en-US" sz="2600" b="1" dirty="0"/>
              <a:t>-unorthodox, </a:t>
            </a:r>
            <a:br>
              <a:rPr lang="en-US" sz="2600" b="1" dirty="0"/>
            </a:br>
            <a:r>
              <a:rPr lang="en-US" sz="2600" b="1" dirty="0"/>
              <a:t>yet still the antithesis </a:t>
            </a:r>
            <a:r>
              <a:rPr lang="en-US" sz="2600" dirty="0"/>
              <a:t>(opposite)</a:t>
            </a:r>
            <a:r>
              <a:rPr lang="en-US" sz="2600" b="1" dirty="0"/>
              <a:t> of </a:t>
            </a:r>
            <a:br>
              <a:rPr lang="en-US" sz="2600" b="1" dirty="0"/>
            </a:br>
            <a:r>
              <a:rPr lang="en-US" sz="2600" b="1" dirty="0"/>
              <a:t>Bernard Marx?</a:t>
            </a:r>
          </a:p>
          <a:p>
            <a:r>
              <a:rPr lang="en-US" sz="2800" b="1" dirty="0"/>
              <a:t>What is Soma?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84" y="3089783"/>
            <a:ext cx="4769740" cy="3448803"/>
          </a:xfrm>
          <a:prstGeom prst="rect">
            <a:avLst/>
          </a:prstGeom>
        </p:spPr>
      </p:pic>
      <p:pic>
        <p:nvPicPr>
          <p:cNvPr id="5" name="Graphic 4" descr="Brontosaurus">
            <a:extLst>
              <a:ext uri="{FF2B5EF4-FFF2-40B4-BE49-F238E27FC236}">
                <a16:creationId xmlns:a16="http://schemas.microsoft.com/office/drawing/2014/main" id="{FFC5DE1C-E3F6-4DED-B578-E6B49702B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967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1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 2</vt:lpstr>
      <vt:lpstr>Slate</vt:lpstr>
      <vt:lpstr>BNW chapter 4.1</vt:lpstr>
      <vt:lpstr>The Epsilon-Minus Semi-Moron:</vt:lpstr>
      <vt:lpstr>BNW chapter 4.2 &amp; 4.3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BNW chapter 4.1</dc:title>
  <dc:creator>kyle.p.smith@email.wsu.edu</dc:creator>
  <cp:lastModifiedBy>kyle.p.smith@email.wsu.edu</cp:lastModifiedBy>
  <cp:revision>1</cp:revision>
  <dcterms:created xsi:type="dcterms:W3CDTF">2020-04-30T17:24:50Z</dcterms:created>
  <dcterms:modified xsi:type="dcterms:W3CDTF">2020-04-30T17:27:44Z</dcterms:modified>
</cp:coreProperties>
</file>