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2" r:id="rId2"/>
    <p:sldId id="266" r:id="rId3"/>
    <p:sldId id="263" r:id="rId4"/>
    <p:sldId id="261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067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2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025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97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1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1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8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0023AF2-13EC-43D1-89E1-E2137F39321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34C0CA0F-7306-421E-A34A-3A24E727312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39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10767753" cy="703857"/>
          </a:xfrm>
        </p:spPr>
        <p:txBody>
          <a:bodyPr anchor="t">
            <a:normAutofit/>
          </a:bodyPr>
          <a:lstStyle/>
          <a:p>
            <a:r>
              <a:rPr lang="en-US" sz="4000" i="1" dirty="0"/>
              <a:t>Brave New World</a:t>
            </a:r>
            <a:r>
              <a:rPr lang="en-US" sz="4000" dirty="0"/>
              <a:t> 16 (217-229)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7" y="1263536"/>
            <a:ext cx="8745689" cy="489619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000" dirty="0"/>
              <a:t>Task: create a poster to display Mustapha </a:t>
            </a:r>
            <a:r>
              <a:rPr lang="en-US" sz="3000" dirty="0" err="1"/>
              <a:t>Mond’s</a:t>
            </a:r>
            <a:r>
              <a:rPr lang="en-US" sz="3000" dirty="0"/>
              <a:t> </a:t>
            </a:r>
            <a:r>
              <a:rPr lang="en-US" sz="3000" b="1" dirty="0"/>
              <a:t>reveal</a:t>
            </a:r>
            <a:r>
              <a:rPr lang="en-US" sz="3000" dirty="0"/>
              <a:t> on one of the following thematic topics.  Additionally analyze Huxley’s dystopian commentary.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Happiness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Art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Intelligence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Stability/Instability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756" y="1604356"/>
            <a:ext cx="2699838" cy="313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4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59678"/>
            <a:ext cx="10767753" cy="703857"/>
          </a:xfrm>
        </p:spPr>
        <p:txBody>
          <a:bodyPr anchor="t">
            <a:normAutofit/>
          </a:bodyPr>
          <a:lstStyle/>
          <a:p>
            <a:r>
              <a:rPr lang="en-US" sz="4000" i="1" dirty="0"/>
              <a:t>Brave New World</a:t>
            </a:r>
            <a:r>
              <a:rPr lang="en-US" sz="4000" dirty="0"/>
              <a:t> 16 (217-229)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7" y="1263535"/>
            <a:ext cx="8745689" cy="5361709"/>
          </a:xfrm>
        </p:spPr>
        <p:txBody>
          <a:bodyPr anchor="t"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Why is Shakespeare banned in World State? Does it matter if it were banned? Is Othello better than </a:t>
            </a:r>
            <a:r>
              <a:rPr lang="en-US" sz="2800" i="1" dirty="0" err="1"/>
              <a:t>feelies</a:t>
            </a:r>
            <a:r>
              <a:rPr lang="en-US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does Helmholtz want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Where does art come from? Is Mustapha </a:t>
            </a:r>
            <a:r>
              <a:rPr lang="en-US" sz="2800" dirty="0" err="1"/>
              <a:t>Mond</a:t>
            </a:r>
            <a:r>
              <a:rPr lang="en-US" sz="2800" dirty="0"/>
              <a:t>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Is MM correct:  “</a:t>
            </a:r>
            <a:r>
              <a:rPr lang="en-US" sz="2800" b="1" dirty="0"/>
              <a:t>Actual happiness always looks pretty squalid in comparison with the overcompensations for misery… happiness is never grand</a:t>
            </a:r>
            <a:r>
              <a:rPr lang="en-US" sz="2800" dirty="0"/>
              <a:t>”? What does he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Is MM’s description of World State as a true, better than any alternative, Utopia convincing to 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happened to a society of all Alphas? What about in real life?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Is science subversive? What does MM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Why would World State not vaporize the unorthodox? Why is violence not the best tool for them?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756" y="1604356"/>
            <a:ext cx="2699838" cy="313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9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Chapter 17 [231-]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81" y="1284317"/>
            <a:ext cx="11700237" cy="5244548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Do you like the inconveniences of life? Which 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suboptimal moments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have turned out to have value for 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How does the freedom to be unhappy compare to the right to be happy? How does it compare to the freedom to say 2+2=4?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Why does “nothing cost enough here”? Do you agree with John?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Why does Huxley refer to John as “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the savage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” now?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How does MM represent Huxley’s social commentary? John?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What is the VPS? Why is it important? Do we need to express these feelings in life?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What do you know about the Victorian attitude towards: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Life?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God?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Relationships?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Georgia" panose="02040502050405020303" pitchFamily="18" charset="0"/>
              </a:rPr>
              <a:t>Sex?</a:t>
            </a:r>
          </a:p>
        </p:txBody>
      </p:sp>
    </p:spTree>
    <p:extLst>
      <p:ext uri="{BB962C8B-B14F-4D97-AF65-F5344CB8AC3E}">
        <p14:creationId xmlns:p14="http://schemas.microsoft.com/office/powerpoint/2010/main" val="19023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>
                <a:latin typeface="Georgia" panose="02040502050405020303" pitchFamily="18" charset="0"/>
              </a:rPr>
              <a:t>Chapter 16-17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" y="1143000"/>
            <a:ext cx="11700237" cy="5244548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tx1"/>
                </a:solidFill>
                <a:latin typeface="Georgia" panose="02040502050405020303" pitchFamily="18" charset="0"/>
              </a:rPr>
              <a:t>Is </a:t>
            </a:r>
            <a:r>
              <a:rPr lang="en-US" sz="7200" i="1" dirty="0">
                <a:solidFill>
                  <a:schemeClr val="tx1"/>
                </a:solidFill>
                <a:latin typeface="Georgia" panose="02040502050405020303" pitchFamily="18" charset="0"/>
              </a:rPr>
              <a:t>BNW</a:t>
            </a:r>
            <a:r>
              <a:rPr lang="en-US" sz="7200" dirty="0">
                <a:solidFill>
                  <a:schemeClr val="tx1"/>
                </a:solidFill>
                <a:latin typeface="Georgia" panose="02040502050405020303" pitchFamily="18" charset="0"/>
              </a:rPr>
              <a:t> an utopia?</a:t>
            </a:r>
          </a:p>
          <a:p>
            <a:pPr lvl="1"/>
            <a:r>
              <a:rPr lang="en-US" sz="7200" dirty="0">
                <a:solidFill>
                  <a:schemeClr val="tx1"/>
                </a:solidFill>
                <a:latin typeface="Georgia" panose="02040502050405020303" pitchFamily="18" charset="0"/>
              </a:rPr>
              <a:t>What is the evidence for and against?</a:t>
            </a:r>
          </a:p>
        </p:txBody>
      </p:sp>
    </p:spTree>
    <p:extLst>
      <p:ext uri="{BB962C8B-B14F-4D97-AF65-F5344CB8AC3E}">
        <p14:creationId xmlns:p14="http://schemas.microsoft.com/office/powerpoint/2010/main" val="199079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8487" y="0"/>
            <a:ext cx="8229600" cy="73983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Chapter 18 []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295" y="656705"/>
            <a:ext cx="6018448" cy="5577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Why does John go to the lighthouse?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is the fate of each of the main characters?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How does John purify himself at the lighthouse?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Why does he do so?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How does media doom John?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b="1" dirty="0">
                <a:solidFill>
                  <a:schemeClr val="tx1"/>
                </a:solidFill>
              </a:rPr>
              <a:t>How does </a:t>
            </a:r>
            <a:r>
              <a:rPr lang="en-US" b="1" dirty="0" err="1">
                <a:solidFill>
                  <a:schemeClr val="tx1"/>
                </a:solidFill>
              </a:rPr>
              <a:t>Lenina</a:t>
            </a:r>
            <a:r>
              <a:rPr lang="en-US" b="1" dirty="0">
                <a:solidFill>
                  <a:schemeClr val="tx1"/>
                </a:solidFill>
              </a:rPr>
              <a:t> act when she sees John at the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lighthouse?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b="1" dirty="0">
                <a:solidFill>
                  <a:schemeClr val="tx1"/>
                </a:solidFill>
              </a:rPr>
              <a:t>What happens to John when the crowd begins to imitate his behavior?</a:t>
            </a:r>
          </a:p>
          <a:p>
            <a:pPr marL="916686" lvl="1" indent="-514350">
              <a:buFont typeface="+mj-lt"/>
              <a:buAutoNum type="alphaUcPeriod"/>
            </a:pPr>
            <a:r>
              <a:rPr lang="en-US" b="1" dirty="0">
                <a:solidFill>
                  <a:schemeClr val="tx1"/>
                </a:solidFill>
              </a:rPr>
              <a:t>How does the crowd respond? What happens that evening? What becomes of </a:t>
            </a:r>
            <a:r>
              <a:rPr lang="en-US" b="1" dirty="0" err="1">
                <a:solidFill>
                  <a:schemeClr val="tx1"/>
                </a:solidFill>
              </a:rPr>
              <a:t>Lenina</a:t>
            </a:r>
            <a:r>
              <a:rPr lang="en-US" b="1" dirty="0">
                <a:solidFill>
                  <a:schemeClr val="tx1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is the significance of the ending of the novel? What message does Huxley give us about the world through this resolution?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189" y="806335"/>
            <a:ext cx="4871138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02905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872</TotalTime>
  <Words>349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Schoolbook</vt:lpstr>
      <vt:lpstr>Corbel</vt:lpstr>
      <vt:lpstr>Georgia</vt:lpstr>
      <vt:lpstr>Headlines</vt:lpstr>
      <vt:lpstr>Brave New World 16 (217-229)</vt:lpstr>
      <vt:lpstr>Brave New World 16 (217-229)</vt:lpstr>
      <vt:lpstr>Chapter 17 [231-]</vt:lpstr>
      <vt:lpstr>Chapter 16-17</vt:lpstr>
      <vt:lpstr>Chapter 18 []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Brave New World: Satire?</dc:title>
  <dc:creator>Smith, Kyle    SHS - Staff</dc:creator>
  <cp:lastModifiedBy>kyle.p.smith@email.wsu.edu</cp:lastModifiedBy>
  <cp:revision>17</cp:revision>
  <dcterms:created xsi:type="dcterms:W3CDTF">2018-04-16T15:59:37Z</dcterms:created>
  <dcterms:modified xsi:type="dcterms:W3CDTF">2020-06-03T07:53:00Z</dcterms:modified>
</cp:coreProperties>
</file>