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60" r:id="rId2"/>
    <p:sldMasterId id="2147483678" r:id="rId3"/>
    <p:sldMasterId id="2147483689" r:id="rId4"/>
    <p:sldMasterId id="2147483701" r:id="rId5"/>
    <p:sldMasterId id="2147483713" r:id="rId6"/>
    <p:sldMasterId id="2147483725" r:id="rId7"/>
    <p:sldMasterId id="2147483737" r:id="rId8"/>
  </p:sldMasterIdLst>
  <p:notesMasterIdLst>
    <p:notesMasterId r:id="rId41"/>
  </p:notesMasterIdLst>
  <p:sldIdLst>
    <p:sldId id="259" r:id="rId9"/>
    <p:sldId id="265" r:id="rId10"/>
    <p:sldId id="260" r:id="rId11"/>
    <p:sldId id="258" r:id="rId12"/>
    <p:sldId id="264" r:id="rId13"/>
    <p:sldId id="263" r:id="rId14"/>
    <p:sldId id="318" r:id="rId15"/>
    <p:sldId id="319" r:id="rId16"/>
    <p:sldId id="266" r:id="rId17"/>
    <p:sldId id="321" r:id="rId18"/>
    <p:sldId id="322" r:id="rId19"/>
    <p:sldId id="267" r:id="rId20"/>
    <p:sldId id="284" r:id="rId21"/>
    <p:sldId id="286" r:id="rId22"/>
    <p:sldId id="324" r:id="rId23"/>
    <p:sldId id="287" r:id="rId24"/>
    <p:sldId id="300" r:id="rId25"/>
    <p:sldId id="301" r:id="rId26"/>
    <p:sldId id="302" r:id="rId27"/>
    <p:sldId id="303" r:id="rId28"/>
    <p:sldId id="304" r:id="rId29"/>
    <p:sldId id="305" r:id="rId30"/>
    <p:sldId id="317" r:id="rId31"/>
    <p:sldId id="306" r:id="rId32"/>
    <p:sldId id="307" r:id="rId33"/>
    <p:sldId id="308" r:id="rId34"/>
    <p:sldId id="309" r:id="rId35"/>
    <p:sldId id="311" r:id="rId36"/>
    <p:sldId id="312" r:id="rId37"/>
    <p:sldId id="314" r:id="rId38"/>
    <p:sldId id="315" r:id="rId39"/>
    <p:sldId id="316" r:id="rId40"/>
  </p:sldIdLst>
  <p:sldSz cx="12192000" cy="6858000"/>
  <p:notesSz cx="6858000" cy="9144000"/>
  <p:embeddedFontLst>
    <p:embeddedFont>
      <p:font typeface="Constantia" panose="02030602050306030303" pitchFamily="18"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
      <p:font typeface="Playfair Display" panose="020B0604020202020204" charset="0"/>
      <p:regular r:id="rId54"/>
      <p:bold r:id="rId55"/>
      <p:italic r:id="rId56"/>
      <p:boldItalic r:id="rId57"/>
    </p:embeddedFont>
    <p:embeddedFont>
      <p:font typeface="Calibri Light" panose="020F0302020204030204" pitchFamily="34" charset="0"/>
      <p:regular r:id="rId58"/>
      <p:italic r:id="rId59"/>
    </p:embeddedFont>
    <p:embeddedFont>
      <p:font typeface="Calibri" panose="020F0502020204030204" pitchFamily="34" charset="0"/>
      <p:regular r:id="rId60"/>
      <p:bold r:id="rId61"/>
      <p:italic r:id="rId62"/>
      <p:boldItalic r:id="rId63"/>
    </p:embeddedFont>
    <p:embeddedFont>
      <p:font typeface="Encode Sans ExtraLight" panose="020B0604020202020204" charset="0"/>
      <p:regular r:id="rId64"/>
      <p:bold r:id="rId65"/>
    </p:embeddedFont>
    <p:embeddedFont>
      <p:font typeface="Wingdings 2" panose="05020102010507070707" pitchFamily="18" charset="2"/>
      <p:regular r:id="rId66"/>
    </p:embeddedFont>
    <p:embeddedFont>
      <p:font typeface="Encode Sans" panose="020B0604020202020204" charset="0"/>
      <p:regular r:id="rId67"/>
      <p:bold r:id="rId68"/>
    </p:embeddedFont>
    <p:embeddedFont>
      <p:font typeface="Calisto MT" panose="02040603050505030304" pitchFamily="18" charset="0"/>
      <p:regular r:id="rId69"/>
      <p:bold r:id="rId70"/>
      <p:italic r:id="rId71"/>
      <p:boldItalic r:id="rId72"/>
    </p:embeddedFont>
    <p:embeddedFont>
      <p:font typeface="PT Serif" panose="020B0604020202020204" charset="0"/>
      <p:regular r:id="rId73"/>
      <p:bold r:id="rId74"/>
      <p:italic r:id="rId75"/>
      <p:boldItalic r:id="rId76"/>
    </p:embeddedFont>
    <p:embeddedFont>
      <p:font typeface="Georgia" panose="02040502050405020303" pitchFamily="18" charset="0"/>
      <p:regular r:id="rId77"/>
      <p:bold r:id="rId78"/>
      <p:italic r:id="rId79"/>
      <p:boldItalic r:id="rId80"/>
    </p:embeddedFont>
    <p:embeddedFont>
      <p:font typeface="Playbill" panose="040506030A0602020202" pitchFamily="82" charset="0"/>
      <p:regular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font" Target="fonts/font27.fntdata"/><Relationship Id="rId76" Type="http://schemas.openxmlformats.org/officeDocument/2006/relationships/font" Target="fonts/font35.fntdata"/><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30.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font" Target="fonts/font33.fntdata"/><Relationship Id="rId79" Type="http://schemas.openxmlformats.org/officeDocument/2006/relationships/font" Target="fonts/font38.fntdata"/><Relationship Id="rId5" Type="http://schemas.openxmlformats.org/officeDocument/2006/relationships/slideMaster" Target="slideMasters/slideMaster5.xml"/><Relationship Id="rId61" Type="http://schemas.openxmlformats.org/officeDocument/2006/relationships/font" Target="fonts/font20.fntdata"/><Relationship Id="rId82" Type="http://schemas.openxmlformats.org/officeDocument/2006/relationships/presProps" Target="presProp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font" Target="fonts/font36.fntdata"/><Relationship Id="rId8" Type="http://schemas.openxmlformats.org/officeDocument/2006/relationships/slideMaster" Target="slideMasters/slideMaster8.xml"/><Relationship Id="rId51" Type="http://schemas.openxmlformats.org/officeDocument/2006/relationships/font" Target="fonts/font10.fntdata"/><Relationship Id="rId72" Type="http://schemas.openxmlformats.org/officeDocument/2006/relationships/font" Target="fonts/font31.fntdata"/><Relationship Id="rId80" Type="http://schemas.openxmlformats.org/officeDocument/2006/relationships/font" Target="fonts/font39.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2.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font" Target="fonts/font3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schemas.openxmlformats.org/officeDocument/2006/relationships/font" Target="fonts/font37.fntdata"/><Relationship Id="rId81" Type="http://schemas.openxmlformats.org/officeDocument/2006/relationships/font" Target="fonts/font4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6E422-B8A7-404F-8C89-3D8900CD4694}"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B5BBC-9684-40C1-B95E-8AA70C09DBC2}" type="slidenum">
              <a:rPr lang="en-US" smtClean="0"/>
              <a:t>‹#›</a:t>
            </a:fld>
            <a:endParaRPr lang="en-US"/>
          </a:p>
        </p:txBody>
      </p:sp>
    </p:spTree>
    <p:extLst>
      <p:ext uri="{BB962C8B-B14F-4D97-AF65-F5344CB8AC3E}">
        <p14:creationId xmlns:p14="http://schemas.microsoft.com/office/powerpoint/2010/main" val="43735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
        <p:nvSpPr>
          <p:cNvPr id="21" name="Google Shape;21;p5"/>
          <p:cNvSpPr txBox="1">
            <a:spLocks noGrp="1"/>
          </p:cNvSpPr>
          <p:nvPr>
            <p:ph type="body" idx="1"/>
          </p:nvPr>
        </p:nvSpPr>
        <p:spPr>
          <a:xfrm>
            <a:off x="1668800" y="1697300"/>
            <a:ext cx="8854400" cy="4090200"/>
          </a:xfrm>
          <a:prstGeom prst="rect">
            <a:avLst/>
          </a:prstGeom>
        </p:spPr>
        <p:txBody>
          <a:bodyPr spcFirstLastPara="1" wrap="square" lIns="91425" tIns="91425" rIns="91425" bIns="91425" anchor="ctr"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38871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23126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16211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80991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819673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25552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407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3735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707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304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
        <p:nvSpPr>
          <p:cNvPr id="24" name="Google Shape;24;p6"/>
          <p:cNvSpPr txBox="1">
            <a:spLocks noGrp="1"/>
          </p:cNvSpPr>
          <p:nvPr>
            <p:ph type="body" idx="1"/>
          </p:nvPr>
        </p:nvSpPr>
        <p:spPr>
          <a:xfrm>
            <a:off x="1293616" y="1600200"/>
            <a:ext cx="4662000" cy="39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25" name="Google Shape;25;p6"/>
          <p:cNvSpPr txBox="1">
            <a:spLocks noGrp="1"/>
          </p:cNvSpPr>
          <p:nvPr>
            <p:ph type="body" idx="2"/>
          </p:nvPr>
        </p:nvSpPr>
        <p:spPr>
          <a:xfrm>
            <a:off x="6236384" y="1600200"/>
            <a:ext cx="4662000" cy="39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699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54964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227374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608588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21" name="Google Shape;21;p4"/>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Google Shape;22;p4"/>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23" name="Google Shape;23;p4"/>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
        <p:nvSpPr>
          <p:cNvPr id="24" name="Google Shape;24;p4"/>
          <p:cNvSpPr txBox="1">
            <a:spLocks noGrp="1"/>
          </p:cNvSpPr>
          <p:nvPr>
            <p:ph type="body" idx="1"/>
          </p:nvPr>
        </p:nvSpPr>
        <p:spPr>
          <a:xfrm>
            <a:off x="1872300" y="1592200"/>
            <a:ext cx="8447200" cy="4123600"/>
          </a:xfrm>
          <a:prstGeom prst="rect">
            <a:avLst/>
          </a:prstGeom>
        </p:spPr>
        <p:txBody>
          <a:bodyPr spcFirstLastPara="1" wrap="square" lIns="91425" tIns="91425" rIns="91425" bIns="91425" anchor="ctr" anchorCtr="0"/>
          <a:lstStyle>
            <a:lvl1pPr marL="609585" lvl="0" indent="-558786" algn="ctr" rtl="0">
              <a:spcBef>
                <a:spcPts val="800"/>
              </a:spcBef>
              <a:spcAft>
                <a:spcPts val="0"/>
              </a:spcAft>
              <a:buSzPts val="3000"/>
              <a:buChar char="▪"/>
              <a:defRPr sz="4000" i="1"/>
            </a:lvl1pPr>
            <a:lvl2pPr marL="1219170" lvl="1" indent="-558786" algn="ctr" rtl="0">
              <a:spcBef>
                <a:spcPts val="0"/>
              </a:spcBef>
              <a:spcAft>
                <a:spcPts val="0"/>
              </a:spcAft>
              <a:buSzPts val="3000"/>
              <a:buChar char="▫"/>
              <a:defRPr sz="4000" i="1"/>
            </a:lvl2pPr>
            <a:lvl3pPr marL="1828754" lvl="2" indent="-558786" algn="ctr" rtl="0">
              <a:spcBef>
                <a:spcPts val="0"/>
              </a:spcBef>
              <a:spcAft>
                <a:spcPts val="0"/>
              </a:spcAft>
              <a:buSzPts val="3000"/>
              <a:buChar char="▫"/>
              <a:defRPr sz="4000" i="1"/>
            </a:lvl3pPr>
            <a:lvl4pPr marL="2438339" lvl="3" indent="-558786" algn="ctr" rtl="0">
              <a:spcBef>
                <a:spcPts val="0"/>
              </a:spcBef>
              <a:spcAft>
                <a:spcPts val="0"/>
              </a:spcAft>
              <a:buSzPts val="3000"/>
              <a:buChar char="▫"/>
              <a:defRPr sz="4000" i="1"/>
            </a:lvl4pPr>
            <a:lvl5pPr marL="3047924" lvl="4" indent="-558786" algn="ctr" rtl="0">
              <a:spcBef>
                <a:spcPts val="0"/>
              </a:spcBef>
              <a:spcAft>
                <a:spcPts val="0"/>
              </a:spcAft>
              <a:buSzPts val="3000"/>
              <a:buChar char="▫"/>
              <a:defRPr sz="4000" i="1"/>
            </a:lvl5pPr>
            <a:lvl6pPr marL="3657509" lvl="5" indent="-558786" algn="ctr" rtl="0">
              <a:spcBef>
                <a:spcPts val="0"/>
              </a:spcBef>
              <a:spcAft>
                <a:spcPts val="0"/>
              </a:spcAft>
              <a:buSzPts val="3000"/>
              <a:buChar char="▫"/>
              <a:defRPr sz="4000" i="1"/>
            </a:lvl6pPr>
            <a:lvl7pPr marL="4267093" lvl="6" indent="-558786" algn="ctr" rtl="0">
              <a:spcBef>
                <a:spcPts val="0"/>
              </a:spcBef>
              <a:spcAft>
                <a:spcPts val="0"/>
              </a:spcAft>
              <a:buSzPts val="3000"/>
              <a:buChar char="▫"/>
              <a:defRPr sz="4000" i="1"/>
            </a:lvl7pPr>
            <a:lvl8pPr marL="4876678" lvl="7" indent="-558786" algn="ctr" rtl="0">
              <a:spcBef>
                <a:spcPts val="0"/>
              </a:spcBef>
              <a:spcAft>
                <a:spcPts val="0"/>
              </a:spcAft>
              <a:buSzPts val="3000"/>
              <a:buChar char="▫"/>
              <a:defRPr sz="4000" i="1"/>
            </a:lvl8pPr>
            <a:lvl9pPr marL="5486263" lvl="8" indent="-558786" algn="ctr">
              <a:spcBef>
                <a:spcPts val="0"/>
              </a:spcBef>
              <a:spcAft>
                <a:spcPts val="0"/>
              </a:spcAft>
              <a:buSzPts val="3000"/>
              <a:buChar char="▫"/>
              <a:defRPr sz="4000" i="1"/>
            </a:lvl9pPr>
          </a:lstStyle>
          <a:p>
            <a:pPr lvl="0"/>
            <a:r>
              <a:rPr lang="en-US" smtClean="0"/>
              <a:t>Edit Master text styles</a:t>
            </a:r>
          </a:p>
        </p:txBody>
      </p:sp>
      <p:sp>
        <p:nvSpPr>
          <p:cNvPr id="25" name="Google Shape;25;p4"/>
          <p:cNvSpPr txBox="1"/>
          <p:nvPr/>
        </p:nvSpPr>
        <p:spPr>
          <a:xfrm>
            <a:off x="4791200" y="11268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066" b="1">
                <a:solidFill>
                  <a:srgbClr val="F55C21"/>
                </a:solidFill>
                <a:latin typeface="Encode Sans"/>
                <a:ea typeface="Encode Sans"/>
                <a:cs typeface="Encode Sans"/>
                <a:sym typeface="Encode Sans"/>
              </a:rPr>
              <a:t>“</a:t>
            </a:r>
            <a:endParaRPr sz="9066" b="1">
              <a:solidFill>
                <a:srgbClr val="F55C21"/>
              </a:solidFill>
              <a:latin typeface="Encode Sans"/>
              <a:ea typeface="Encode Sans"/>
              <a:cs typeface="Encode Sans"/>
              <a:sym typeface="Encode Sans"/>
            </a:endParaRPr>
          </a:p>
        </p:txBody>
      </p:sp>
      <p:sp>
        <p:nvSpPr>
          <p:cNvPr id="26" name="Google Shape;26;p4"/>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8282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smtClean="0"/>
              <a:t>Edit Master text styles</a:t>
            </a: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896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hort + 1 column + image">
  <p:cSld name="Title short + 1 column + image">
    <p:spTree>
      <p:nvGrpSpPr>
        <p:cNvPr id="1" name="Shape 37"/>
        <p:cNvGrpSpPr/>
        <p:nvPr/>
      </p:nvGrpSpPr>
      <p:grpSpPr>
        <a:xfrm>
          <a:off x="0" y="0"/>
          <a:ext cx="0" cy="0"/>
          <a:chOff x="0" y="0"/>
          <a:chExt cx="0" cy="0"/>
        </a:xfrm>
      </p:grpSpPr>
      <p:grpSp>
        <p:nvGrpSpPr>
          <p:cNvPr id="38" name="Google Shape;38;p6"/>
          <p:cNvGrpSpPr/>
          <p:nvPr/>
        </p:nvGrpSpPr>
        <p:grpSpPr>
          <a:xfrm>
            <a:off x="-14733" y="1182933"/>
            <a:ext cx="12206733" cy="5674800"/>
            <a:chOff x="-11050" y="887200"/>
            <a:chExt cx="9155050" cy="4256100"/>
          </a:xfrm>
        </p:grpSpPr>
        <p:cxnSp>
          <p:nvCxnSpPr>
            <p:cNvPr id="39" name="Google Shape;39;p6"/>
            <p:cNvCxnSpPr/>
            <p:nvPr/>
          </p:nvCxnSpPr>
          <p:spPr>
            <a:xfrm>
              <a:off x="-11050" y="887200"/>
              <a:ext cx="4312200" cy="0"/>
            </a:xfrm>
            <a:prstGeom prst="straightConnector1">
              <a:avLst/>
            </a:prstGeom>
            <a:noFill/>
            <a:ln w="19050" cap="flat" cmpd="sng">
              <a:solidFill>
                <a:srgbClr val="BA3B21"/>
              </a:solidFill>
              <a:prstDash val="solid"/>
              <a:round/>
              <a:headEnd type="none" w="med" len="med"/>
              <a:tailEnd type="diamond" w="med" len="med"/>
            </a:ln>
          </p:spPr>
        </p:cxnSp>
        <p:sp>
          <p:nvSpPr>
            <p:cNvPr id="40" name="Google Shape;40;p6"/>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41" name="Google Shape;41;p6"/>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cxnSp>
          <p:nvCxnSpPr>
            <p:cNvPr id="42" name="Google Shape;42;p6"/>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43" name="Google Shape;43;p6"/>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txBox="1">
            <a:spLocks noGrp="1"/>
          </p:cNvSpPr>
          <p:nvPr>
            <p:ph type="title"/>
          </p:nvPr>
        </p:nvSpPr>
        <p:spPr>
          <a:xfrm>
            <a:off x="732800" y="481833"/>
            <a:ext cx="49872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title style</a:t>
            </a:r>
            <a:endParaRPr/>
          </a:p>
        </p:txBody>
      </p:sp>
      <p:sp>
        <p:nvSpPr>
          <p:cNvPr id="45" name="Google Shape;45;p6"/>
          <p:cNvSpPr txBox="1">
            <a:spLocks noGrp="1"/>
          </p:cNvSpPr>
          <p:nvPr>
            <p:ph type="body" idx="1"/>
          </p:nvPr>
        </p:nvSpPr>
        <p:spPr>
          <a:xfrm>
            <a:off x="732800" y="1600200"/>
            <a:ext cx="4987200" cy="3928400"/>
          </a:xfrm>
          <a:prstGeom prst="rect">
            <a:avLst/>
          </a:prstGeom>
        </p:spPr>
        <p:txBody>
          <a:bodyPr spcFirstLastPara="1" wrap="square" lIns="91425" tIns="91425" rIns="91425" bIns="91425" anchor="t" anchorCtr="0"/>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n-US" smtClean="0"/>
              <a:t>Edit Master text styles</a:t>
            </a:r>
          </a:p>
        </p:txBody>
      </p:sp>
      <p:sp>
        <p:nvSpPr>
          <p:cNvPr id="46" name="Google Shape;46;p6"/>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9000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grpSp>
        <p:nvGrpSpPr>
          <p:cNvPr id="48" name="Google Shape;48;p7"/>
          <p:cNvGrpSpPr/>
          <p:nvPr/>
        </p:nvGrpSpPr>
        <p:grpSpPr>
          <a:xfrm>
            <a:off x="-14733" y="1182933"/>
            <a:ext cx="12206733" cy="5674800"/>
            <a:chOff x="-11050" y="887200"/>
            <a:chExt cx="9155050" cy="4256100"/>
          </a:xfrm>
        </p:grpSpPr>
        <p:cxnSp>
          <p:nvCxnSpPr>
            <p:cNvPr id="49" name="Google Shape;49;p7"/>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50" name="Google Shape;50;p7"/>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51" name="Google Shape;51;p7"/>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cxnSp>
          <p:nvCxnSpPr>
            <p:cNvPr id="52" name="Google Shape;52;p7"/>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53" name="Google Shape;53;p7"/>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 name="Google Shape;54;p7"/>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55" name="Google Shape;55;p7"/>
          <p:cNvSpPr txBox="1">
            <a:spLocks noGrp="1"/>
          </p:cNvSpPr>
          <p:nvPr>
            <p:ph type="body" idx="1"/>
          </p:nvPr>
        </p:nvSpPr>
        <p:spPr>
          <a:xfrm>
            <a:off x="732800"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smtClean="0"/>
              <a:t>Edit Master text styles</a:t>
            </a:r>
          </a:p>
        </p:txBody>
      </p:sp>
      <p:sp>
        <p:nvSpPr>
          <p:cNvPr id="56" name="Google Shape;56;p7"/>
          <p:cNvSpPr txBox="1">
            <a:spLocks noGrp="1"/>
          </p:cNvSpPr>
          <p:nvPr>
            <p:ph type="body" idx="2"/>
          </p:nvPr>
        </p:nvSpPr>
        <p:spPr>
          <a:xfrm>
            <a:off x="5876805"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smtClean="0"/>
              <a:t>Edit Master text styles</a:t>
            </a:r>
          </a:p>
        </p:txBody>
      </p:sp>
      <p:sp>
        <p:nvSpPr>
          <p:cNvPr id="57" name="Google Shape;57;p7"/>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7538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8"/>
        <p:cNvGrpSpPr/>
        <p:nvPr/>
      </p:nvGrpSpPr>
      <p:grpSpPr>
        <a:xfrm>
          <a:off x="0" y="0"/>
          <a:ext cx="0" cy="0"/>
          <a:chOff x="0" y="0"/>
          <a:chExt cx="0" cy="0"/>
        </a:xfrm>
      </p:grpSpPr>
      <p:grpSp>
        <p:nvGrpSpPr>
          <p:cNvPr id="59" name="Google Shape;59;p8"/>
          <p:cNvGrpSpPr/>
          <p:nvPr/>
        </p:nvGrpSpPr>
        <p:grpSpPr>
          <a:xfrm>
            <a:off x="-14733" y="1182933"/>
            <a:ext cx="12206733" cy="56748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62" name="Google Shape;62;p8"/>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cxnSp>
          <p:nvCxnSpPr>
            <p:cNvPr id="63" name="Google Shape;63;p8"/>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64" name="Google Shape;64;p8"/>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 name="Google Shape;65;p8"/>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title style</a:t>
            </a:r>
            <a:endParaRPr/>
          </a:p>
        </p:txBody>
      </p:sp>
      <p:sp>
        <p:nvSpPr>
          <p:cNvPr id="66" name="Google Shape;66;p8"/>
          <p:cNvSpPr txBox="1">
            <a:spLocks noGrp="1"/>
          </p:cNvSpPr>
          <p:nvPr>
            <p:ph type="body" idx="1"/>
          </p:nvPr>
        </p:nvSpPr>
        <p:spPr>
          <a:xfrm>
            <a:off x="732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7" name="Google Shape;67;p8"/>
          <p:cNvSpPr txBox="1">
            <a:spLocks noGrp="1"/>
          </p:cNvSpPr>
          <p:nvPr>
            <p:ph type="body" idx="2"/>
          </p:nvPr>
        </p:nvSpPr>
        <p:spPr>
          <a:xfrm>
            <a:off x="4119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8" name="Google Shape;68;p8"/>
          <p:cNvSpPr txBox="1">
            <a:spLocks noGrp="1"/>
          </p:cNvSpPr>
          <p:nvPr>
            <p:ph type="body" idx="3"/>
          </p:nvPr>
        </p:nvSpPr>
        <p:spPr>
          <a:xfrm>
            <a:off x="7506799"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9" name="Google Shape;69;p8"/>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5044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grpSp>
        <p:nvGrpSpPr>
          <p:cNvPr id="71" name="Google Shape;71;p9"/>
          <p:cNvGrpSpPr/>
          <p:nvPr/>
        </p:nvGrpSpPr>
        <p:grpSpPr>
          <a:xfrm>
            <a:off x="-14733" y="1182933"/>
            <a:ext cx="12206733" cy="5674800"/>
            <a:chOff x="-11050" y="887200"/>
            <a:chExt cx="9155050" cy="4256100"/>
          </a:xfrm>
        </p:grpSpPr>
        <p:cxnSp>
          <p:nvCxnSpPr>
            <p:cNvPr id="72" name="Google Shape;72;p9"/>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73" name="Google Shape;73;p9"/>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solidFill>
                  <a:srgbClr val="FFFFFF"/>
                </a:solidFill>
              </a:endParaRPr>
            </a:p>
          </p:txBody>
        </p:sp>
        <p:sp>
          <p:nvSpPr>
            <p:cNvPr id="74" name="Google Shape;74;p9"/>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cxnSp>
          <p:nvCxnSpPr>
            <p:cNvPr id="75" name="Google Shape;75;p9"/>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76" name="Google Shape;76;p9"/>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9"/>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78" name="Google Shape;78;p9"/>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980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title style</a:t>
            </a:r>
            <a:endParaRPr/>
          </a:p>
        </p:txBody>
      </p:sp>
      <p:sp>
        <p:nvSpPr>
          <p:cNvPr id="28" name="Google Shape;28;p7"/>
          <p:cNvSpPr txBox="1">
            <a:spLocks noGrp="1"/>
          </p:cNvSpPr>
          <p:nvPr>
            <p:ph type="body" idx="1"/>
          </p:nvPr>
        </p:nvSpPr>
        <p:spPr>
          <a:xfrm>
            <a:off x="984787"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29" name="Google Shape;29;p7"/>
          <p:cNvSpPr txBox="1">
            <a:spLocks noGrp="1"/>
          </p:cNvSpPr>
          <p:nvPr>
            <p:ph type="body" idx="2"/>
          </p:nvPr>
        </p:nvSpPr>
        <p:spPr>
          <a:xfrm>
            <a:off x="4448600"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30" name="Google Shape;30;p7"/>
          <p:cNvSpPr txBox="1">
            <a:spLocks noGrp="1"/>
          </p:cNvSpPr>
          <p:nvPr>
            <p:ph type="body" idx="3"/>
          </p:nvPr>
        </p:nvSpPr>
        <p:spPr>
          <a:xfrm>
            <a:off x="7912413"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
        <p:cNvGrpSpPr/>
        <p:nvPr/>
      </p:nvGrpSpPr>
      <p:grpSpPr>
        <a:xfrm>
          <a:off x="0" y="0"/>
          <a:ext cx="0" cy="0"/>
          <a:chOff x="0" y="0"/>
          <a:chExt cx="0" cy="0"/>
        </a:xfrm>
      </p:grpSpPr>
      <p:sp>
        <p:nvSpPr>
          <p:cNvPr id="80" name="Google Shape;80;p10"/>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81" name="Google Shape;81;p10"/>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0"/>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0"/>
          <p:cNvSpPr txBox="1">
            <a:spLocks noGrp="1"/>
          </p:cNvSpPr>
          <p:nvPr>
            <p:ph type="body" idx="1"/>
          </p:nvPr>
        </p:nvSpPr>
        <p:spPr>
          <a:xfrm>
            <a:off x="609600" y="0"/>
            <a:ext cx="10972800" cy="1182800"/>
          </a:xfrm>
          <a:prstGeom prst="rect">
            <a:avLst/>
          </a:prstGeom>
        </p:spPr>
        <p:txBody>
          <a:bodyPr spcFirstLastPara="1" wrap="square" lIns="91425" tIns="91425" rIns="91425" bIns="91425" anchor="ctr" anchorCtr="0"/>
          <a:lstStyle>
            <a:lvl1pPr marL="609585" lvl="0" indent="-304792" algn="ctr">
              <a:spcBef>
                <a:spcPts val="480"/>
              </a:spcBef>
              <a:spcAft>
                <a:spcPts val="0"/>
              </a:spcAft>
              <a:buSzPts val="1400"/>
              <a:buNone/>
              <a:defRPr sz="1867"/>
            </a:lvl1pPr>
          </a:lstStyle>
          <a:p>
            <a:pPr lvl="0"/>
            <a:r>
              <a:rPr lang="en-US" smtClean="0"/>
              <a:t>Edit Master text styles</a:t>
            </a:r>
          </a:p>
        </p:txBody>
      </p:sp>
      <p:sp>
        <p:nvSpPr>
          <p:cNvPr id="84" name="Google Shape;84;p10"/>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85" name="Google Shape;85;p10"/>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Tree>
    <p:extLst>
      <p:ext uri="{BB962C8B-B14F-4D97-AF65-F5344CB8AC3E}">
        <p14:creationId xmlns:p14="http://schemas.microsoft.com/office/powerpoint/2010/main" val="174796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1"/>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88" name="Google Shape;88;p11"/>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 name="Google Shape;89;p11"/>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 name="Google Shape;90;p11"/>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6404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rgbClr val="BA3B21"/>
        </a:solidFill>
        <a:effectLst/>
      </p:bgPr>
    </p:bg>
    <p:spTree>
      <p:nvGrpSpPr>
        <p:cNvPr id="1" name="Shape 91"/>
        <p:cNvGrpSpPr/>
        <p:nvPr/>
      </p:nvGrpSpPr>
      <p:grpSpPr>
        <a:xfrm>
          <a:off x="0" y="0"/>
          <a:ext cx="0" cy="0"/>
          <a:chOff x="0" y="0"/>
          <a:chExt cx="0" cy="0"/>
        </a:xfrm>
      </p:grpSpPr>
      <p:sp>
        <p:nvSpPr>
          <p:cNvPr id="92" name="Google Shape;92;p12"/>
          <p:cNvSpPr/>
          <p:nvPr/>
        </p:nvSpPr>
        <p:spPr>
          <a:xfrm>
            <a:off x="0" y="6124933"/>
            <a:ext cx="12192000" cy="732800"/>
          </a:xfrm>
          <a:prstGeom prst="rect">
            <a:avLst/>
          </a:prstGeom>
          <a:solidFill>
            <a:srgbClr val="2727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93" name="Google Shape;93;p12"/>
          <p:cNvSpPr/>
          <p:nvPr/>
        </p:nvSpPr>
        <p:spPr>
          <a:xfrm>
            <a:off x="4631600" y="6124933"/>
            <a:ext cx="2928800" cy="732800"/>
          </a:xfrm>
          <a:prstGeom prst="rect">
            <a:avLst/>
          </a:prstGeom>
          <a:solidFill>
            <a:srgbClr val="4F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 name="Google Shape;94;p12"/>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 name="Google Shape;95;p12"/>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6757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BF3F3-19C8-4A4B-AE34-67D8D02CB760}" type="datetimeFigureOut">
              <a:rPr lang="en-US" smtClean="0">
                <a:solidFill>
                  <a:srgbClr val="ACCBF9"/>
                </a:solidFill>
              </a:rPr>
              <a:pPr/>
              <a:t>2/14/2020</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871B6A4C-2BAF-4714-8D6D-037DB860DEC5}" type="slidenum">
              <a:rPr lang="en-US" smtClean="0"/>
              <a:pPr/>
              <a:t>‹#›</a:t>
            </a:fld>
            <a:endParaRPr lang="en-US"/>
          </a:p>
        </p:txBody>
      </p:sp>
    </p:spTree>
    <p:extLst>
      <p:ext uri="{BB962C8B-B14F-4D97-AF65-F5344CB8AC3E}">
        <p14:creationId xmlns:p14="http://schemas.microsoft.com/office/powerpoint/2010/main" val="40191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41435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59814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0537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723665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1212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6125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8250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1114003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5167675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19867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07556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AA883BF9-B07C-440F-A76E-A8A6C7697CFB}" type="datetimeFigureOut">
              <a:rPr lang="en-US" smtClean="0"/>
              <a:t>2/14/2020</a:t>
            </a:fld>
            <a:endParaRPr lang="en-US"/>
          </a:p>
        </p:txBody>
      </p:sp>
      <p:sp>
        <p:nvSpPr>
          <p:cNvPr id="16" name="Slide Number Placeholder 15"/>
          <p:cNvSpPr>
            <a:spLocks noGrp="1"/>
          </p:cNvSpPr>
          <p:nvPr>
            <p:ph type="sldNum" sz="quarter" idx="11"/>
          </p:nvPr>
        </p:nvSpPr>
        <p:spPr/>
        <p:txBody>
          <a:bodyPr/>
          <a:lstStyle/>
          <a:p>
            <a:fld id="{513255A2-44FE-4C09-8E20-FAF599F7CF2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68940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A883BF9-B07C-440F-A76E-A8A6C7697CFB}" type="datetimeFigureOut">
              <a:rPr lang="en-US" smtClean="0"/>
              <a:t>2/14/2020</a:t>
            </a:fld>
            <a:endParaRPr lang="en-US"/>
          </a:p>
        </p:txBody>
      </p:sp>
      <p:sp>
        <p:nvSpPr>
          <p:cNvPr id="15" name="Slide Number Placeholder 14"/>
          <p:cNvSpPr>
            <a:spLocks noGrp="1"/>
          </p:cNvSpPr>
          <p:nvPr>
            <p:ph type="sldNum" sz="quarter" idx="15"/>
          </p:nvPr>
        </p:nvSpPr>
        <p:spPr/>
        <p:txBody>
          <a:bodyPr/>
          <a:lstStyle>
            <a:lvl1pPr algn="ctr">
              <a:defRPr/>
            </a:lvl1pPr>
          </a:lstStyle>
          <a:p>
            <a:fld id="{513255A2-44FE-4C09-8E20-FAF599F7CF2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59090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883BF9-B07C-440F-A76E-A8A6C7697CFB}"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55A2-44FE-4C09-8E20-FAF599F7CF21}"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20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883BF9-B07C-440F-A76E-A8A6C7697CFB}"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255A2-44FE-4C09-8E20-FAF599F7CF2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35866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3255A2-44FE-4C09-8E20-FAF599F7CF2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A883BF9-B07C-440F-A76E-A8A6C7697CFB}" type="datetimeFigureOut">
              <a:rPr lang="en-US" smtClean="0"/>
              <a:t>2/14/2020</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74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609600" y="5875079"/>
            <a:ext cx="109728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Clr>
                <a:srgbClr val="999999"/>
              </a:buClr>
              <a:buSzPts val="1200"/>
              <a:buNone/>
              <a:defRPr sz="1200">
                <a:solidFill>
                  <a:srgbClr val="999999"/>
                </a:solidFill>
              </a:defRPr>
            </a:lvl1pPr>
          </a:lstStyle>
          <a:p>
            <a:pPr lvl="0"/>
            <a:r>
              <a:rPr lang="en-US"/>
              <a:t>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883BF9-B07C-440F-A76E-A8A6C7697CFB}"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255A2-44FE-4C09-8E20-FAF599F7CF2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82129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83BF9-B07C-440F-A76E-A8A6C7697CFB}"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255A2-44FE-4C09-8E20-FAF599F7CF21}" type="slidenum">
              <a:rPr lang="en-US" smtClean="0"/>
              <a:t>‹#›</a:t>
            </a:fld>
            <a:endParaRPr lang="en-US"/>
          </a:p>
        </p:txBody>
      </p:sp>
    </p:spTree>
    <p:extLst>
      <p:ext uri="{BB962C8B-B14F-4D97-AF65-F5344CB8AC3E}">
        <p14:creationId xmlns:p14="http://schemas.microsoft.com/office/powerpoint/2010/main" val="2624864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A883BF9-B07C-440F-A76E-A8A6C7697CFB}" type="datetimeFigureOut">
              <a:rPr lang="en-US" smtClean="0"/>
              <a:t>2/14/2020</a:t>
            </a:fld>
            <a:endParaRPr lang="en-US"/>
          </a:p>
        </p:txBody>
      </p:sp>
      <p:sp>
        <p:nvSpPr>
          <p:cNvPr id="9" name="Slide Number Placeholder 8"/>
          <p:cNvSpPr>
            <a:spLocks noGrp="1"/>
          </p:cNvSpPr>
          <p:nvPr>
            <p:ph type="sldNum" sz="quarter" idx="15"/>
          </p:nvPr>
        </p:nvSpPr>
        <p:spPr/>
        <p:txBody>
          <a:bodyPr/>
          <a:lstStyle/>
          <a:p>
            <a:fld id="{513255A2-44FE-4C09-8E20-FAF599F7CF2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401632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8" name="Date Placeholder 7"/>
          <p:cNvSpPr>
            <a:spLocks noGrp="1"/>
          </p:cNvSpPr>
          <p:nvPr>
            <p:ph type="dt" sz="half" idx="10"/>
          </p:nvPr>
        </p:nvSpPr>
        <p:spPr/>
        <p:txBody>
          <a:bodyPr/>
          <a:lstStyle/>
          <a:p>
            <a:fld id="{AA883BF9-B07C-440F-A76E-A8A6C7697CFB}" type="datetimeFigureOut">
              <a:rPr lang="en-US" smtClean="0"/>
              <a:t>2/14/2020</a:t>
            </a:fld>
            <a:endParaRPr lang="en-US"/>
          </a:p>
        </p:txBody>
      </p:sp>
      <p:sp>
        <p:nvSpPr>
          <p:cNvPr id="9" name="Slide Number Placeholder 8"/>
          <p:cNvSpPr>
            <a:spLocks noGrp="1"/>
          </p:cNvSpPr>
          <p:nvPr>
            <p:ph type="sldNum" sz="quarter" idx="11"/>
          </p:nvPr>
        </p:nvSpPr>
        <p:spPr/>
        <p:txBody>
          <a:bodyPr/>
          <a:lstStyle/>
          <a:p>
            <a:fld id="{513255A2-44FE-4C09-8E20-FAF599F7CF2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21684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83BF9-B07C-440F-A76E-A8A6C7697CFB}"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55A2-44FE-4C09-8E20-FAF599F7CF21}" type="slidenum">
              <a:rPr lang="en-US" smtClean="0"/>
              <a:t>‹#›</a:t>
            </a:fld>
            <a:endParaRPr lang="en-US"/>
          </a:p>
        </p:txBody>
      </p:sp>
    </p:spTree>
    <p:extLst>
      <p:ext uri="{BB962C8B-B14F-4D97-AF65-F5344CB8AC3E}">
        <p14:creationId xmlns:p14="http://schemas.microsoft.com/office/powerpoint/2010/main" val="2350315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83BF9-B07C-440F-A76E-A8A6C7697CFB}"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55A2-44FE-4C09-8E20-FAF599F7CF21}" type="slidenum">
              <a:rPr lang="en-US" smtClean="0"/>
              <a:t>‹#›</a:t>
            </a:fld>
            <a:endParaRPr lang="en-US"/>
          </a:p>
        </p:txBody>
      </p:sp>
    </p:spTree>
    <p:extLst>
      <p:ext uri="{BB962C8B-B14F-4D97-AF65-F5344CB8AC3E}">
        <p14:creationId xmlns:p14="http://schemas.microsoft.com/office/powerpoint/2010/main" val="427243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5286E-1122-478D-9565-369742BBB1BE}"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260164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5286E-1122-478D-9565-369742BBB1BE}"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1038995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85286E-1122-478D-9565-369742BBB1BE}"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143847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5286E-1122-478D-9565-369742BBB1BE}"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30376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lack">
  <p:cSld name="BLANK_1">
    <p:bg>
      <p:bgPr>
        <a:solidFill>
          <a:srgbClr val="000000"/>
        </a:solid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5286E-1122-478D-9565-369742BBB1BE}"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2886078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5286E-1122-478D-9565-369742BBB1BE}"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3499110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5286E-1122-478D-9565-369742BBB1BE}"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339350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85286E-1122-478D-9565-369742BBB1BE}"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2404157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85286E-1122-478D-9565-369742BBB1BE}"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559197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5286E-1122-478D-9565-369742BBB1BE}"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731880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5286E-1122-478D-9565-369742BBB1BE}"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5DDDF-EA8F-4589-82FA-74DACF9F6368}" type="slidenum">
              <a:rPr lang="en-US" smtClean="0"/>
              <a:t>‹#›</a:t>
            </a:fld>
            <a:endParaRPr lang="en-US"/>
          </a:p>
        </p:txBody>
      </p:sp>
    </p:spTree>
    <p:extLst>
      <p:ext uri="{BB962C8B-B14F-4D97-AF65-F5344CB8AC3E}">
        <p14:creationId xmlns:p14="http://schemas.microsoft.com/office/powerpoint/2010/main" val="3888996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996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42557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smtClean="0"/>
              <a:t>Click to edit Master title style</a:t>
            </a:r>
            <a:endParaRPr lang="en-US"/>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0327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446977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43100"/>
            <a:ext cx="4572000" cy="4233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43100"/>
            <a:ext cx="4572000" cy="4233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2A7D7-D560-4C43-B6F2-A7996CE5C9B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3968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2A7D7-D560-4C43-B6F2-A7996CE5C9B9}"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16395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2A7D7-D560-4C43-B6F2-A7996CE5C9B9}"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8278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4295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9771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224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7911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smtClean="0"/>
              <a:t>Click to edit </a:t>
            </a:r>
            <a:br>
              <a:rPr lang="en-US" dirty="0" smtClean="0"/>
            </a:br>
            <a:r>
              <a:rPr lang="en-US" dirty="0" smtClean="0"/>
              <a:t>Master title style</a:t>
            </a:r>
            <a:endParaRPr lang="en-US" dirty="0"/>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93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1E594-CA20-47A6-8D48-50C2B36B7E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739476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1E594-CA20-47A6-8D48-50C2B36B7E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94104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40816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1E594-CA20-47A6-8D48-50C2B36B7E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8623767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1E594-CA20-47A6-8D48-50C2B36B7E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55337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1E594-CA20-47A6-8D48-50C2B36B7E99}"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3880082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1E594-CA20-47A6-8D48-50C2B36B7E99}"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656250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1E594-CA20-47A6-8D48-50C2B36B7E99}"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1793022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1E594-CA20-47A6-8D48-50C2B36B7E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2261971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1E594-CA20-47A6-8D48-50C2B36B7E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41936577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1E594-CA20-47A6-8D48-50C2B36B7E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33504829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1E594-CA20-47A6-8D48-50C2B36B7E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D1D5-D470-4EEF-9143-5FEE1598704B}" type="slidenum">
              <a:rPr lang="en-US" smtClean="0"/>
              <a:t>‹#›</a:t>
            </a:fld>
            <a:endParaRPr lang="en-US"/>
          </a:p>
        </p:txBody>
      </p:sp>
    </p:spTree>
    <p:extLst>
      <p:ext uri="{BB962C8B-B14F-4D97-AF65-F5344CB8AC3E}">
        <p14:creationId xmlns:p14="http://schemas.microsoft.com/office/powerpoint/2010/main" val="416715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584701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519800" y="384150"/>
            <a:ext cx="11152400" cy="60897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7;p1"/>
          <p:cNvSpPr/>
          <p:nvPr/>
        </p:nvSpPr>
        <p:spPr>
          <a:xfrm>
            <a:off x="410200" y="302100"/>
            <a:ext cx="11371600" cy="62538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8;p1"/>
          <p:cNvSpPr txBox="1">
            <a:spLocks noGrp="1"/>
          </p:cNvSpPr>
          <p:nvPr>
            <p:ph type="title"/>
          </p:nvPr>
        </p:nvSpPr>
        <p:spPr>
          <a:xfrm>
            <a:off x="609600" y="451075"/>
            <a:ext cx="10972800" cy="1017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2287385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727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2800" y="481833"/>
            <a:ext cx="9996000" cy="732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32800" y="1600200"/>
            <a:ext cx="9996000" cy="3928400"/>
          </a:xfrm>
          <a:prstGeom prst="rect">
            <a:avLst/>
          </a:prstGeom>
          <a:noFill/>
          <a:ln>
            <a:noFill/>
          </a:ln>
        </p:spPr>
        <p:txBody>
          <a:bodyPr spcFirstLastPara="1" wrap="square" lIns="91425" tIns="91425" rIns="91425" bIns="91425" anchor="t" anchorCtr="0"/>
          <a:lstStyle>
            <a:lvl1pPr marL="457200" lvl="0" indent="-381000">
              <a:lnSpc>
                <a:spcPct val="115000"/>
              </a:lnSpc>
              <a:spcBef>
                <a:spcPts val="600"/>
              </a:spcBef>
              <a:spcAft>
                <a:spcPts val="0"/>
              </a:spcAft>
              <a:buClr>
                <a:srgbClr val="F55C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1pPr>
            <a:lvl2pPr marL="914400" lvl="1"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2pPr>
            <a:lvl3pPr marL="1371600" lvl="2"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3pPr>
            <a:lvl4pPr marL="1828800" lvl="3"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4pPr>
            <a:lvl5pPr marL="2286000" lvl="4"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5pPr>
            <a:lvl6pPr marL="2743200" lvl="5"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6pPr>
            <a:lvl7pPr marL="3200400" lvl="6"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7pPr>
            <a:lvl8pPr marL="3657600" lvl="7"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8pPr>
            <a:lvl9pPr marL="4114800" lvl="8"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9pPr>
          </a:lstStyle>
          <a:p>
            <a:endParaRPr/>
          </a:p>
        </p:txBody>
      </p:sp>
      <p:sp>
        <p:nvSpPr>
          <p:cNvPr id="8" name="Google Shape;8;p1"/>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lvl="0" algn="ctr">
              <a:buNone/>
              <a:defRPr sz="1733" b="1">
                <a:solidFill>
                  <a:srgbClr val="27272D"/>
                </a:solidFill>
                <a:latin typeface="Encode Sans"/>
                <a:ea typeface="Encode Sans"/>
                <a:cs typeface="Encode Sans"/>
                <a:sym typeface="Encode Sans"/>
              </a:defRPr>
            </a:lvl1pPr>
            <a:lvl2pPr lvl="1" algn="ctr">
              <a:buNone/>
              <a:defRPr sz="1733" b="1">
                <a:solidFill>
                  <a:srgbClr val="27272D"/>
                </a:solidFill>
                <a:latin typeface="Encode Sans"/>
                <a:ea typeface="Encode Sans"/>
                <a:cs typeface="Encode Sans"/>
                <a:sym typeface="Encode Sans"/>
              </a:defRPr>
            </a:lvl2pPr>
            <a:lvl3pPr lvl="2" algn="ctr">
              <a:buNone/>
              <a:defRPr sz="1733" b="1">
                <a:solidFill>
                  <a:srgbClr val="27272D"/>
                </a:solidFill>
                <a:latin typeface="Encode Sans"/>
                <a:ea typeface="Encode Sans"/>
                <a:cs typeface="Encode Sans"/>
                <a:sym typeface="Encode Sans"/>
              </a:defRPr>
            </a:lvl3pPr>
            <a:lvl4pPr lvl="3" algn="ctr">
              <a:buNone/>
              <a:defRPr sz="1733" b="1">
                <a:solidFill>
                  <a:srgbClr val="27272D"/>
                </a:solidFill>
                <a:latin typeface="Encode Sans"/>
                <a:ea typeface="Encode Sans"/>
                <a:cs typeface="Encode Sans"/>
                <a:sym typeface="Encode Sans"/>
              </a:defRPr>
            </a:lvl4pPr>
            <a:lvl5pPr lvl="4" algn="ctr">
              <a:buNone/>
              <a:defRPr sz="1733" b="1">
                <a:solidFill>
                  <a:srgbClr val="27272D"/>
                </a:solidFill>
                <a:latin typeface="Encode Sans"/>
                <a:ea typeface="Encode Sans"/>
                <a:cs typeface="Encode Sans"/>
                <a:sym typeface="Encode Sans"/>
              </a:defRPr>
            </a:lvl5pPr>
            <a:lvl6pPr lvl="5" algn="ctr">
              <a:buNone/>
              <a:defRPr sz="1733" b="1">
                <a:solidFill>
                  <a:srgbClr val="27272D"/>
                </a:solidFill>
                <a:latin typeface="Encode Sans"/>
                <a:ea typeface="Encode Sans"/>
                <a:cs typeface="Encode Sans"/>
                <a:sym typeface="Encode Sans"/>
              </a:defRPr>
            </a:lvl6pPr>
            <a:lvl7pPr lvl="6" algn="ctr">
              <a:buNone/>
              <a:defRPr sz="1733" b="1">
                <a:solidFill>
                  <a:srgbClr val="27272D"/>
                </a:solidFill>
                <a:latin typeface="Encode Sans"/>
                <a:ea typeface="Encode Sans"/>
                <a:cs typeface="Encode Sans"/>
                <a:sym typeface="Encode Sans"/>
              </a:defRPr>
            </a:lvl7pPr>
            <a:lvl8pPr lvl="7" algn="ctr">
              <a:buNone/>
              <a:defRPr sz="1733" b="1">
                <a:solidFill>
                  <a:srgbClr val="27272D"/>
                </a:solidFill>
                <a:latin typeface="Encode Sans"/>
                <a:ea typeface="Encode Sans"/>
                <a:cs typeface="Encode Sans"/>
                <a:sym typeface="Encode Sans"/>
              </a:defRPr>
            </a:lvl8pPr>
            <a:lvl9pPr lvl="8" algn="ctr">
              <a:buNone/>
              <a:defRPr sz="1733" b="1">
                <a:solidFill>
                  <a:srgbClr val="27272D"/>
                </a:solidFill>
                <a:latin typeface="Encode Sans"/>
                <a:ea typeface="Encode Sans"/>
                <a:cs typeface="Encode Sans"/>
                <a:sym typeface="Encode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727966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72974981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AA883BF9-B07C-440F-A76E-A8A6C7697CFB}" type="datetimeFigureOut">
              <a:rPr lang="en-US" smtClean="0"/>
              <a:t>2/14/2020</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3255A2-44FE-4C09-8E20-FAF599F7CF21}"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631075885"/>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Vert">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5286E-1122-478D-9565-369742BBB1BE}"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5DDDF-EA8F-4589-82FA-74DACF9F6368}" type="slidenum">
              <a:rPr lang="en-US" smtClean="0"/>
              <a:t>‹#›</a:t>
            </a:fld>
            <a:endParaRPr lang="en-US"/>
          </a:p>
        </p:txBody>
      </p:sp>
    </p:spTree>
    <p:extLst>
      <p:ext uri="{BB962C8B-B14F-4D97-AF65-F5344CB8AC3E}">
        <p14:creationId xmlns:p14="http://schemas.microsoft.com/office/powerpoint/2010/main" val="20469907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2/14/2020</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7931423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1E594-CA20-47A6-8D48-50C2B36B7E99}"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9D1D5-D470-4EEF-9143-5FEE1598704B}" type="slidenum">
              <a:rPr lang="en-US" smtClean="0"/>
              <a:t>‹#›</a:t>
            </a:fld>
            <a:endParaRPr lang="en-US"/>
          </a:p>
        </p:txBody>
      </p:sp>
    </p:spTree>
    <p:extLst>
      <p:ext uri="{BB962C8B-B14F-4D97-AF65-F5344CB8AC3E}">
        <p14:creationId xmlns:p14="http://schemas.microsoft.com/office/powerpoint/2010/main" val="23019703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The New Yorker</a:t>
            </a:r>
            <a:r>
              <a:rPr lang="en-US" sz="3600" dirty="0" smtClean="0"/>
              <a:t>: “After Empire”</a:t>
            </a:r>
            <a:br>
              <a:rPr lang="en-US" sz="3600" dirty="0" smtClean="0"/>
            </a:br>
            <a:r>
              <a:rPr lang="en-US" sz="3600" dirty="0" smtClean="0"/>
              <a:t>by Ruth Franklin</a:t>
            </a:r>
            <a:endParaRPr lang="en-US" sz="3600" dirty="0"/>
          </a:p>
        </p:txBody>
      </p:sp>
      <p:sp>
        <p:nvSpPr>
          <p:cNvPr id="3" name="Text Placeholder 2"/>
          <p:cNvSpPr>
            <a:spLocks noGrp="1"/>
          </p:cNvSpPr>
          <p:nvPr>
            <p:ph type="body" idx="1"/>
          </p:nvPr>
        </p:nvSpPr>
        <p:spPr>
          <a:xfrm>
            <a:off x="609600" y="1697300"/>
            <a:ext cx="10972800" cy="4881630"/>
          </a:xfrm>
        </p:spPr>
        <p:txBody>
          <a:bodyPr/>
          <a:lstStyle/>
          <a:p>
            <a:pPr marL="558800" indent="-457200">
              <a:buFont typeface="+mj-lt"/>
              <a:buAutoNum type="arabicPeriod"/>
            </a:pPr>
            <a:r>
              <a:rPr lang="en-US" sz="2400" dirty="0"/>
              <a:t>Thinking about the history of slavery, racism, and (as you know it) African history in general; why is Chinua Achebe so concerned with his African identity as a writer and critical of those who he sees as too westernized?</a:t>
            </a:r>
          </a:p>
          <a:p>
            <a:pPr marL="558800" indent="-457200">
              <a:buFont typeface="+mj-lt"/>
              <a:buAutoNum type="arabicPeriod"/>
            </a:pPr>
            <a:r>
              <a:rPr lang="en-US" sz="2400" dirty="0"/>
              <a:t>What mistakes did early reviews of Achebe’s </a:t>
            </a:r>
            <a:r>
              <a:rPr lang="en-US" sz="2400" i="1" dirty="0"/>
              <a:t>Things Fall Apart</a:t>
            </a:r>
            <a:r>
              <a:rPr lang="en-US" sz="2400" dirty="0"/>
              <a:t> make? How does this article both complement and criticize Achebe?</a:t>
            </a:r>
          </a:p>
          <a:p>
            <a:pPr marL="558800" indent="-457200">
              <a:buFont typeface="+mj-lt"/>
              <a:buAutoNum type="arabicPeriod"/>
            </a:pPr>
            <a:r>
              <a:rPr lang="en-US" sz="2400" dirty="0"/>
              <a:t>How does this article show that language and Igbo Tradition is important to </a:t>
            </a:r>
            <a:r>
              <a:rPr lang="en-US" sz="2400" i="1" dirty="0"/>
              <a:t>Things Fall Apart</a:t>
            </a:r>
            <a:r>
              <a:rPr lang="en-US" sz="2400" dirty="0"/>
              <a:t>?</a:t>
            </a:r>
          </a:p>
          <a:p>
            <a:pPr marL="558800" indent="-457200">
              <a:buFont typeface="+mj-lt"/>
              <a:buAutoNum type="arabicPeriod"/>
            </a:pPr>
            <a:r>
              <a:rPr lang="en-US" sz="2400" dirty="0"/>
              <a:t>What was Achebe’s purpose for writing </a:t>
            </a:r>
            <a:r>
              <a:rPr lang="en-US" sz="2400" i="1" dirty="0"/>
              <a:t>Things Fall Apart</a:t>
            </a:r>
            <a:r>
              <a:rPr lang="en-US" sz="2400" dirty="0"/>
              <a:t>? Why does Achebe show both good and bad sides of the Igbo people? </a:t>
            </a:r>
          </a:p>
          <a:p>
            <a:pPr marL="558800" indent="-457200">
              <a:buFont typeface="+mj-lt"/>
              <a:buAutoNum type="arabicPeriod"/>
            </a:pPr>
            <a:r>
              <a:rPr lang="en-US" sz="2400" dirty="0"/>
              <a:t>What does the paragraph about </a:t>
            </a:r>
            <a:r>
              <a:rPr lang="en-US" sz="2400" i="1" dirty="0"/>
              <a:t>Heart of Darkness</a:t>
            </a:r>
            <a:r>
              <a:rPr lang="en-US" sz="2400" dirty="0"/>
              <a:t> reveal about the real world of literary analysis, literary critique, or judging literature from the past</a:t>
            </a:r>
            <a:r>
              <a:rPr lang="en-US" sz="2400" dirty="0" smtClean="0"/>
              <a:t>?</a:t>
            </a:r>
            <a:endParaRPr lang="en-US" sz="2400" dirty="0"/>
          </a:p>
        </p:txBody>
      </p:sp>
    </p:spTree>
    <p:extLst>
      <p:ext uri="{BB962C8B-B14F-4D97-AF65-F5344CB8AC3E}">
        <p14:creationId xmlns:p14="http://schemas.microsoft.com/office/powerpoint/2010/main" val="420674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6;p5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614611" y="2005826"/>
            <a:ext cx="2967790" cy="4296743"/>
          </a:xfrm>
          <a:prstGeom prst="rect">
            <a:avLst/>
          </a:prstGeom>
          <a:noFill/>
          <a:ln>
            <a:noFill/>
          </a:ln>
        </p:spPr>
      </p:pic>
      <p:sp>
        <p:nvSpPr>
          <p:cNvPr id="2" name="Title 1"/>
          <p:cNvSpPr>
            <a:spLocks noGrp="1"/>
          </p:cNvSpPr>
          <p:nvPr>
            <p:ph type="title"/>
          </p:nvPr>
        </p:nvSpPr>
        <p:spPr>
          <a:xfrm>
            <a:off x="609601" y="376260"/>
            <a:ext cx="10972800" cy="1246224"/>
          </a:xfrm>
        </p:spPr>
        <p:txBody>
          <a:bodyPr/>
          <a:lstStyle/>
          <a:p>
            <a:r>
              <a:rPr lang="en-US" sz="3200" dirty="0" smtClean="0"/>
              <a:t>Considering that, comment in writing on the following quote from Genius Grant Winner Ta-</a:t>
            </a:r>
            <a:r>
              <a:rPr lang="en-US" sz="3200" dirty="0" err="1" smtClean="0"/>
              <a:t>Nehisi</a:t>
            </a:r>
            <a:r>
              <a:rPr lang="en-US" sz="3200" dirty="0" smtClean="0"/>
              <a:t> Coates: </a:t>
            </a:r>
            <a:endParaRPr lang="en-US" sz="3200" dirty="0"/>
          </a:p>
        </p:txBody>
      </p:sp>
      <p:sp>
        <p:nvSpPr>
          <p:cNvPr id="3" name="Text Placeholder 2"/>
          <p:cNvSpPr>
            <a:spLocks noGrp="1"/>
          </p:cNvSpPr>
          <p:nvPr>
            <p:ph type="body" idx="1"/>
          </p:nvPr>
        </p:nvSpPr>
        <p:spPr>
          <a:xfrm>
            <a:off x="609600" y="1438102"/>
            <a:ext cx="8005011" cy="5120639"/>
          </a:xfrm>
        </p:spPr>
        <p:txBody>
          <a:bodyPr/>
          <a:lstStyle/>
          <a:p>
            <a:pPr marL="101600" indent="0">
              <a:buNone/>
            </a:pPr>
            <a:r>
              <a:rPr lang="en-US" sz="2300" dirty="0" smtClean="0"/>
              <a:t>“But race is the child of racism, not the father. And the process of naming ‘the people’ has never been a matter of genealogy and physiognomy</a:t>
            </a:r>
            <a:r>
              <a:rPr lang="en-US" sz="2400" dirty="0" smtClean="0"/>
              <a:t> </a:t>
            </a:r>
            <a:r>
              <a:rPr lang="en-US" sz="1400" dirty="0" smtClean="0"/>
              <a:t>(“person's </a:t>
            </a:r>
            <a:r>
              <a:rPr lang="en-US" sz="1400" dirty="0"/>
              <a:t>facial features or expression, especially when regarded as indicative of character or ethnic </a:t>
            </a:r>
            <a:r>
              <a:rPr lang="en-US" sz="1400" dirty="0" smtClean="0"/>
              <a:t>origin”)</a:t>
            </a:r>
            <a:r>
              <a:rPr lang="en-US" sz="2400" dirty="0" smtClean="0"/>
              <a:t> </a:t>
            </a:r>
            <a:r>
              <a:rPr lang="en-US" sz="2300" dirty="0" smtClean="0"/>
              <a:t>so much as one of hierarchy. Difference in hue and hair is old. But the belief in the preeminence of hue and hair, the notion that these factors can correctly organize a society and that they signify deeper attributes, which are indelible—­this is the new idea at the heart of this new people who have been brought up hopelessly, tragically, deceitfully, to believe that they are white. These </a:t>
            </a:r>
            <a:r>
              <a:rPr lang="en-US" sz="2300" dirty="0"/>
              <a:t>new people are, like us, a modern invention. But unlike us, their new name has no real meaning divorced from the machinery of criminal power</a:t>
            </a:r>
            <a:r>
              <a:rPr lang="en-US" sz="2300" dirty="0" smtClean="0"/>
              <a:t>.”</a:t>
            </a:r>
            <a:endParaRPr lang="en-US" sz="2300" dirty="0"/>
          </a:p>
        </p:txBody>
      </p:sp>
    </p:spTree>
    <p:extLst>
      <p:ext uri="{BB962C8B-B14F-4D97-AF65-F5344CB8AC3E}">
        <p14:creationId xmlns:p14="http://schemas.microsoft.com/office/powerpoint/2010/main" val="269240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1246224"/>
          </a:xfrm>
        </p:spPr>
        <p:txBody>
          <a:bodyPr/>
          <a:lstStyle/>
          <a:p>
            <a:r>
              <a:rPr lang="en-US" sz="3200" dirty="0" smtClean="0"/>
              <a:t>Considering that, comment in writing on the following quote from Genius Grant Winner </a:t>
            </a:r>
            <a:r>
              <a:rPr lang="en-US" sz="3200" b="1" dirty="0" smtClean="0"/>
              <a:t>Ta-</a:t>
            </a:r>
            <a:r>
              <a:rPr lang="en-US" sz="3200" b="1" dirty="0" err="1" smtClean="0"/>
              <a:t>Nehisi</a:t>
            </a:r>
            <a:r>
              <a:rPr lang="en-US" sz="3200" b="1" dirty="0" smtClean="0"/>
              <a:t> Coates</a:t>
            </a:r>
            <a:r>
              <a:rPr lang="en-US" sz="3200" dirty="0" smtClean="0"/>
              <a:t>: </a:t>
            </a:r>
            <a:endParaRPr lang="en-US" sz="3200" dirty="0"/>
          </a:p>
        </p:txBody>
      </p:sp>
      <p:sp>
        <p:nvSpPr>
          <p:cNvPr id="3" name="Text Placeholder 2"/>
          <p:cNvSpPr>
            <a:spLocks noGrp="1"/>
          </p:cNvSpPr>
          <p:nvPr>
            <p:ph type="body" idx="1"/>
          </p:nvPr>
        </p:nvSpPr>
        <p:spPr>
          <a:xfrm>
            <a:off x="609601" y="1622485"/>
            <a:ext cx="7892714" cy="4863921"/>
          </a:xfrm>
        </p:spPr>
        <p:txBody>
          <a:bodyPr/>
          <a:lstStyle/>
          <a:p>
            <a:pPr marL="101600" indent="0">
              <a:buNone/>
            </a:pPr>
            <a:r>
              <a:rPr lang="en-US" sz="2600" dirty="0" smtClean="0"/>
              <a:t>“But </a:t>
            </a:r>
            <a:r>
              <a:rPr lang="en-US" sz="2600" dirty="0"/>
              <a:t>all our phrasing—race relations, racial chasm, racial justice, racial profiling, white privilege, even white supremacy—serves to obscure that racism is a visceral experience, that it dislodges brains, blocks airways, rips muscle, extracts organs, cracks bones, breaks teeth. You must never look away from this. You must always remember that the sociology, the history, the economics, the graphs, the charts, the regressions all land, with great violence, upon the body</a:t>
            </a:r>
            <a:r>
              <a:rPr lang="en-US" sz="2600" dirty="0" smtClean="0"/>
              <a:t>.”</a:t>
            </a:r>
            <a:endParaRPr lang="en-US" sz="2600" dirty="0"/>
          </a:p>
        </p:txBody>
      </p:sp>
      <p:pic>
        <p:nvPicPr>
          <p:cNvPr id="4" name="Google Shape;386;p5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502315" y="1980887"/>
            <a:ext cx="2967790" cy="4296743"/>
          </a:xfrm>
          <a:prstGeom prst="rect">
            <a:avLst/>
          </a:prstGeom>
          <a:noFill/>
          <a:ln>
            <a:noFill/>
          </a:ln>
        </p:spPr>
      </p:pic>
    </p:spTree>
    <p:extLst>
      <p:ext uri="{BB962C8B-B14F-4D97-AF65-F5344CB8AC3E}">
        <p14:creationId xmlns:p14="http://schemas.microsoft.com/office/powerpoint/2010/main" val="161911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7708" y="1604432"/>
            <a:ext cx="4824692" cy="472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i="1" dirty="0" smtClean="0"/>
              <a:t>Things Fall Apart</a:t>
            </a:r>
            <a:r>
              <a:rPr lang="en-US" sz="4400" dirty="0" smtClean="0"/>
              <a:t> chapter 1 </a:t>
            </a:r>
            <a:r>
              <a:rPr lang="en-US" dirty="0" smtClean="0"/>
              <a:t>(13 minutes)</a:t>
            </a:r>
            <a:endParaRPr lang="en-US" i="1" dirty="0"/>
          </a:p>
        </p:txBody>
      </p:sp>
      <p:sp>
        <p:nvSpPr>
          <p:cNvPr id="3" name="Text Placeholder 2"/>
          <p:cNvSpPr>
            <a:spLocks noGrp="1"/>
          </p:cNvSpPr>
          <p:nvPr>
            <p:ph type="body" idx="1"/>
          </p:nvPr>
        </p:nvSpPr>
        <p:spPr>
          <a:xfrm>
            <a:off x="609600" y="1331717"/>
            <a:ext cx="6549160" cy="4996893"/>
          </a:xfrm>
        </p:spPr>
        <p:txBody>
          <a:bodyPr anchor="t"/>
          <a:lstStyle/>
          <a:p>
            <a:pPr marL="101600" indent="0">
              <a:buNone/>
            </a:pPr>
            <a:r>
              <a:rPr lang="en-US" sz="2400" dirty="0" smtClean="0"/>
              <a:t>As </a:t>
            </a:r>
            <a:r>
              <a:rPr lang="en-US" sz="2400" dirty="0"/>
              <a:t>you </a:t>
            </a:r>
            <a:r>
              <a:rPr lang="en-US" sz="2400" dirty="0" smtClean="0"/>
              <a:t>listen, </a:t>
            </a:r>
            <a:r>
              <a:rPr lang="en-US" sz="2400" dirty="0"/>
              <a:t>create:</a:t>
            </a:r>
          </a:p>
          <a:p>
            <a:pPr marL="558800" indent="-457200">
              <a:buFont typeface="+mj-lt"/>
              <a:buAutoNum type="arabicPeriod"/>
            </a:pPr>
            <a:r>
              <a:rPr lang="en-US" sz="2400" b="1" dirty="0"/>
              <a:t>Character list</a:t>
            </a:r>
          </a:p>
          <a:p>
            <a:pPr lvl="1"/>
            <a:r>
              <a:rPr lang="en-US" sz="2400" dirty="0"/>
              <a:t>Record </a:t>
            </a:r>
            <a:r>
              <a:rPr lang="en-US" sz="2400" dirty="0" smtClean="0"/>
              <a:t>relevant characterization </a:t>
            </a:r>
            <a:br>
              <a:rPr lang="en-US" sz="2400" dirty="0" smtClean="0"/>
            </a:br>
            <a:r>
              <a:rPr lang="en-US" sz="2400" dirty="0" smtClean="0"/>
              <a:t>details </a:t>
            </a:r>
            <a:r>
              <a:rPr lang="en-US" sz="2400" dirty="0"/>
              <a:t>about each character</a:t>
            </a:r>
          </a:p>
          <a:p>
            <a:pPr marL="558800" indent="-457200">
              <a:buFont typeface="+mj-lt"/>
              <a:buAutoNum type="arabicPeriod"/>
            </a:pPr>
            <a:r>
              <a:rPr lang="en-US" sz="2400" b="1" dirty="0"/>
              <a:t>Proverb list</a:t>
            </a:r>
          </a:p>
          <a:p>
            <a:pPr lvl="1"/>
            <a:r>
              <a:rPr lang="en-US" sz="2400" dirty="0"/>
              <a:t>Record any proverbs that you </a:t>
            </a:r>
            <a:r>
              <a:rPr lang="en-US" sz="2400" dirty="0" smtClean="0"/>
              <a:t>find.</a:t>
            </a:r>
          </a:p>
          <a:p>
            <a:pPr marL="558800" indent="-457200">
              <a:buFont typeface="+mj-lt"/>
              <a:buAutoNum type="arabicPeriod"/>
            </a:pPr>
            <a:r>
              <a:rPr lang="en-US" sz="2400" dirty="0" smtClean="0"/>
              <a:t>What </a:t>
            </a:r>
            <a:r>
              <a:rPr lang="en-US" sz="2400" dirty="0"/>
              <a:t>accomplishments have helped to make Okonkwo a great man of the village</a:t>
            </a:r>
            <a:r>
              <a:rPr lang="en-US" sz="2400" dirty="0" smtClean="0"/>
              <a:t>?</a:t>
            </a:r>
            <a:endParaRPr lang="en-US" sz="2400" dirty="0"/>
          </a:p>
          <a:p>
            <a:pPr marL="558800" indent="-457200">
              <a:buFont typeface="+mj-lt"/>
              <a:buAutoNum type="arabicPeriod"/>
            </a:pPr>
            <a:r>
              <a:rPr lang="en-US" sz="2400" dirty="0" smtClean="0"/>
              <a:t>Compare </a:t>
            </a:r>
            <a:r>
              <a:rPr lang="en-US" sz="2400" dirty="0"/>
              <a:t>and contrast Okonkwo with his father, </a:t>
            </a:r>
            <a:r>
              <a:rPr lang="en-US" sz="2400" dirty="0" err="1"/>
              <a:t>Unoka</a:t>
            </a:r>
            <a:r>
              <a:rPr lang="en-US" sz="2400" dirty="0"/>
              <a:t>.  </a:t>
            </a:r>
            <a:endParaRPr lang="en-US" sz="2400" dirty="0" smtClean="0"/>
          </a:p>
          <a:p>
            <a:pPr marL="558800" indent="-457200">
              <a:buFont typeface="+mj-lt"/>
              <a:buAutoNum type="arabicPeriod"/>
            </a:pPr>
            <a:r>
              <a:rPr lang="en-US" sz="2400" dirty="0" smtClean="0"/>
              <a:t>Why does Okonkwo hate his </a:t>
            </a:r>
            <a:r>
              <a:rPr lang="en-US" sz="2400" dirty="0"/>
              <a:t>father? </a:t>
            </a:r>
          </a:p>
          <a:p>
            <a:endParaRPr lang="en-US" dirty="0"/>
          </a:p>
          <a:p>
            <a:endParaRPr lang="en-US" dirty="0"/>
          </a:p>
        </p:txBody>
      </p:sp>
    </p:spTree>
    <p:extLst>
      <p:ext uri="{BB962C8B-B14F-4D97-AF65-F5344CB8AC3E}">
        <p14:creationId xmlns:p14="http://schemas.microsoft.com/office/powerpoint/2010/main" val="63555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ca4bc1f-a51c-4fce-a062-2f37f43fecf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784" y="208964"/>
            <a:ext cx="10351449" cy="377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07383" y="2959520"/>
            <a:ext cx="4950988" cy="3796030"/>
          </a:xfrm>
          <a:prstGeom prst="rect">
            <a:avLst/>
          </a:prstGeom>
        </p:spPr>
      </p:pic>
    </p:spTree>
    <p:extLst>
      <p:ext uri="{BB962C8B-B14F-4D97-AF65-F5344CB8AC3E}">
        <p14:creationId xmlns:p14="http://schemas.microsoft.com/office/powerpoint/2010/main" val="453865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93964"/>
            <a:ext cx="10353762" cy="970450"/>
          </a:xfrm>
        </p:spPr>
        <p:txBody>
          <a:bodyPr/>
          <a:lstStyle/>
          <a:p>
            <a:r>
              <a:rPr lang="en-US" b="1" dirty="0" smtClean="0"/>
              <a:t>Characters in </a:t>
            </a:r>
            <a:r>
              <a:rPr lang="en-US" b="1" i="1" dirty="0" smtClean="0"/>
              <a:t>Things Fall Apart</a:t>
            </a:r>
            <a:r>
              <a:rPr lang="en-US" b="1" dirty="0"/>
              <a:t> </a:t>
            </a:r>
            <a:r>
              <a:rPr lang="en-US" b="1" dirty="0" smtClean="0"/>
              <a:t>chapters 1-3</a:t>
            </a:r>
            <a:endParaRPr lang="en-US" b="1" dirty="0"/>
          </a:p>
        </p:txBody>
      </p:sp>
      <p:sp>
        <p:nvSpPr>
          <p:cNvPr id="3" name="Content Placeholder 2"/>
          <p:cNvSpPr>
            <a:spLocks noGrp="1"/>
          </p:cNvSpPr>
          <p:nvPr>
            <p:ph idx="1"/>
          </p:nvPr>
        </p:nvSpPr>
        <p:spPr>
          <a:xfrm>
            <a:off x="913795" y="1330036"/>
            <a:ext cx="10353762" cy="5427024"/>
          </a:xfrm>
        </p:spPr>
        <p:txBody>
          <a:bodyPr>
            <a:normAutofit lnSpcReduction="10000"/>
          </a:bodyPr>
          <a:lstStyle/>
          <a:p>
            <a:pPr marL="36900" indent="0">
              <a:buNone/>
            </a:pPr>
            <a:r>
              <a:rPr lang="en-US" sz="3200" dirty="0" smtClean="0"/>
              <a:t>What do we know about the following list of characters? </a:t>
            </a:r>
          </a:p>
          <a:p>
            <a:pPr lvl="1"/>
            <a:r>
              <a:rPr lang="en-US" sz="2600" dirty="0" smtClean="0"/>
              <a:t>Identify </a:t>
            </a:r>
            <a:r>
              <a:rPr lang="en-US" sz="2600" dirty="0"/>
              <a:t>the most important characterization </a:t>
            </a:r>
            <a:r>
              <a:rPr lang="en-US" sz="2600" dirty="0" smtClean="0"/>
              <a:t>quotes for the following; two quotes from each chapter for Okonkwo and three total for the rest. </a:t>
            </a:r>
          </a:p>
          <a:p>
            <a:pPr marL="551250" indent="-514350">
              <a:buFont typeface="+mj-lt"/>
              <a:buAutoNum type="arabicPeriod"/>
            </a:pPr>
            <a:r>
              <a:rPr lang="en-US" sz="3200" b="1" dirty="0" smtClean="0"/>
              <a:t>Okonkwo</a:t>
            </a:r>
            <a:r>
              <a:rPr lang="en-US" sz="3200" dirty="0" smtClean="0"/>
              <a:t> </a:t>
            </a:r>
          </a:p>
          <a:p>
            <a:pPr marL="551250" indent="-514350">
              <a:buFont typeface="+mj-lt"/>
              <a:buAutoNum type="arabicPeriod"/>
            </a:pPr>
            <a:r>
              <a:rPr lang="en-US" sz="3200" b="1" dirty="0" err="1" smtClean="0"/>
              <a:t>Unoka</a:t>
            </a:r>
            <a:endParaRPr lang="en-US" sz="3200" b="1" dirty="0" smtClean="0"/>
          </a:p>
          <a:p>
            <a:pPr marL="551250" indent="-514350">
              <a:buFont typeface="+mj-lt"/>
              <a:buAutoNum type="arabicPeriod"/>
            </a:pPr>
            <a:r>
              <a:rPr lang="en-US" sz="3200" b="1" dirty="0" smtClean="0"/>
              <a:t>The Oracle of the Hills and Caves</a:t>
            </a:r>
            <a:r>
              <a:rPr lang="en-US" sz="3200" dirty="0" smtClean="0"/>
              <a:t> (chapter 2 + 3)</a:t>
            </a:r>
          </a:p>
          <a:p>
            <a:pPr lvl="1"/>
            <a:r>
              <a:rPr lang="en-US" sz="3000" dirty="0" smtClean="0"/>
              <a:t>What does “</a:t>
            </a:r>
            <a:r>
              <a:rPr lang="en-US" sz="3000" i="1" dirty="0" err="1" smtClean="0"/>
              <a:t>Agbala</a:t>
            </a:r>
            <a:r>
              <a:rPr lang="en-US" sz="3000" i="1" dirty="0" smtClean="0"/>
              <a:t>” </a:t>
            </a:r>
            <a:r>
              <a:rPr lang="en-US" sz="3000" dirty="0" smtClean="0"/>
              <a:t>mean in Igbo?</a:t>
            </a:r>
          </a:p>
          <a:p>
            <a:pPr lvl="1"/>
            <a:r>
              <a:rPr lang="en-US" sz="3000" dirty="0" smtClean="0"/>
              <a:t>The Priestess? </a:t>
            </a:r>
          </a:p>
          <a:p>
            <a:pPr marL="551250" indent="-514350">
              <a:buFont typeface="+mj-lt"/>
              <a:buAutoNum type="arabicPeriod"/>
            </a:pPr>
            <a:r>
              <a:rPr lang="en-US" sz="3200" b="1" dirty="0" err="1" smtClean="0"/>
              <a:t>Ikemefuna</a:t>
            </a:r>
            <a:endParaRPr lang="en-US" sz="3200" b="1" dirty="0"/>
          </a:p>
        </p:txBody>
      </p:sp>
    </p:spTree>
    <p:extLst>
      <p:ext uri="{BB962C8B-B14F-4D97-AF65-F5344CB8AC3E}">
        <p14:creationId xmlns:p14="http://schemas.microsoft.com/office/powerpoint/2010/main" val="71313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2276"/>
            <a:ext cx="10353762" cy="970450"/>
          </a:xfrm>
        </p:spPr>
        <p:txBody>
          <a:bodyPr>
            <a:noAutofit/>
          </a:bodyPr>
          <a:lstStyle/>
          <a:p>
            <a:r>
              <a:rPr lang="en-US" sz="8000" b="1" dirty="0" smtClean="0"/>
              <a:t>Okonkwo</a:t>
            </a:r>
            <a:endParaRPr lang="en-US" sz="8000" b="1" dirty="0"/>
          </a:p>
        </p:txBody>
      </p:sp>
      <p:sp>
        <p:nvSpPr>
          <p:cNvPr id="3" name="Content Placeholder 2"/>
          <p:cNvSpPr>
            <a:spLocks noGrp="1"/>
          </p:cNvSpPr>
          <p:nvPr>
            <p:ph idx="1"/>
          </p:nvPr>
        </p:nvSpPr>
        <p:spPr>
          <a:xfrm>
            <a:off x="913795" y="1263535"/>
            <a:ext cx="10353762" cy="5261956"/>
          </a:xfrm>
        </p:spPr>
        <p:txBody>
          <a:bodyPr>
            <a:normAutofit/>
          </a:bodyPr>
          <a:lstStyle/>
          <a:p>
            <a:r>
              <a:rPr lang="en-US" b="1" dirty="0" smtClean="0"/>
              <a:t>“His wives, especially </a:t>
            </a:r>
            <a:r>
              <a:rPr lang="en-US" b="1" dirty="0"/>
              <a:t>the youngest, lived in perpetual fear of his fiery </a:t>
            </a:r>
            <a:r>
              <a:rPr lang="en-US" b="1" dirty="0" smtClean="0"/>
              <a:t>temper, and </a:t>
            </a:r>
            <a:r>
              <a:rPr lang="en-US" b="1" dirty="0"/>
              <a:t>so did his little children. Perhaps down in his heart </a:t>
            </a:r>
            <a:r>
              <a:rPr lang="en-US" b="1" dirty="0" smtClean="0"/>
              <a:t>Okonkwo was </a:t>
            </a:r>
            <a:r>
              <a:rPr lang="en-US" b="1" dirty="0"/>
              <a:t>not a cruel man. </a:t>
            </a:r>
            <a:r>
              <a:rPr lang="en-US" b="1" dirty="0">
                <a:solidFill>
                  <a:schemeClr val="accent2"/>
                </a:solidFill>
              </a:rPr>
              <a:t>But his whole life was dominated by fear, </a:t>
            </a:r>
            <a:r>
              <a:rPr lang="en-US" b="1" dirty="0" smtClean="0">
                <a:solidFill>
                  <a:schemeClr val="accent2"/>
                </a:solidFill>
              </a:rPr>
              <a:t>the fear </a:t>
            </a:r>
            <a:r>
              <a:rPr lang="en-US" b="1" dirty="0">
                <a:solidFill>
                  <a:schemeClr val="accent2"/>
                </a:solidFill>
              </a:rPr>
              <a:t>of failure and of weakness.</a:t>
            </a:r>
            <a:r>
              <a:rPr lang="en-US" b="1" dirty="0"/>
              <a:t> It was deeper and more </a:t>
            </a:r>
            <a:r>
              <a:rPr lang="en-US" b="1" dirty="0" smtClean="0"/>
              <a:t>intimate than </a:t>
            </a:r>
            <a:r>
              <a:rPr lang="en-US" b="1" dirty="0"/>
              <a:t>the fear of evil and capricious gods and of magic, the fear </a:t>
            </a:r>
            <a:r>
              <a:rPr lang="en-US" b="1" dirty="0" smtClean="0"/>
              <a:t>of the </a:t>
            </a:r>
            <a:r>
              <a:rPr lang="en-US" b="1" dirty="0"/>
              <a:t>forest, and of the forces of nature, malevolent, red in tooth </a:t>
            </a:r>
            <a:r>
              <a:rPr lang="en-US" b="1" dirty="0" smtClean="0"/>
              <a:t>and claw</a:t>
            </a:r>
            <a:r>
              <a:rPr lang="en-US" b="1" dirty="0"/>
              <a:t>. Okonkwo's fear was greater than these. It was not </a:t>
            </a:r>
            <a:r>
              <a:rPr lang="en-US" b="1" dirty="0" smtClean="0"/>
              <a:t>external but </a:t>
            </a:r>
            <a:r>
              <a:rPr lang="en-US" b="1" dirty="0"/>
              <a:t>lay deep within himself. It was the fear of himself, lest </a:t>
            </a:r>
            <a:r>
              <a:rPr lang="en-US" b="1" dirty="0" smtClean="0"/>
              <a:t>he should </a:t>
            </a:r>
            <a:r>
              <a:rPr lang="en-US" b="1" dirty="0"/>
              <a:t>be found to resemble his </a:t>
            </a:r>
            <a:r>
              <a:rPr lang="en-US" b="1" dirty="0" smtClean="0"/>
              <a:t>father.” (13).</a:t>
            </a:r>
          </a:p>
          <a:p>
            <a:r>
              <a:rPr lang="en-US" b="1" dirty="0" smtClean="0"/>
              <a:t>“And </a:t>
            </a:r>
            <a:r>
              <a:rPr lang="en-US" b="1" dirty="0"/>
              <a:t>so Okonkwo </a:t>
            </a:r>
            <a:r>
              <a:rPr lang="en-US" b="1" dirty="0" smtClean="0"/>
              <a:t>was ruled </a:t>
            </a:r>
            <a:r>
              <a:rPr lang="en-US" b="1" dirty="0"/>
              <a:t>by one passion - to hate everything that his father </a:t>
            </a:r>
            <a:r>
              <a:rPr lang="en-US" b="1" dirty="0" err="1"/>
              <a:t>Unoka</a:t>
            </a:r>
            <a:r>
              <a:rPr lang="en-US" b="1" dirty="0"/>
              <a:t> </a:t>
            </a:r>
            <a:r>
              <a:rPr lang="en-US" b="1" dirty="0" smtClean="0"/>
              <a:t>had loved</a:t>
            </a:r>
            <a:r>
              <a:rPr lang="en-US" b="1" dirty="0"/>
              <a:t>. One of those things was gentleness and another </a:t>
            </a:r>
            <a:r>
              <a:rPr lang="en-US" b="1" dirty="0" smtClean="0"/>
              <a:t>was </a:t>
            </a:r>
            <a:r>
              <a:rPr lang="en-US" b="1" dirty="0"/>
              <a:t>idleness</a:t>
            </a:r>
            <a:r>
              <a:rPr lang="en-US" b="1" dirty="0" smtClean="0"/>
              <a:t>.” (13).</a:t>
            </a:r>
          </a:p>
          <a:p>
            <a:r>
              <a:rPr lang="en-US" sz="2800" b="1" dirty="0" smtClean="0"/>
              <a:t>Analyze the </a:t>
            </a:r>
            <a:r>
              <a:rPr lang="en-US" sz="2800" b="1" dirty="0" smtClean="0">
                <a:solidFill>
                  <a:schemeClr val="accent2"/>
                </a:solidFill>
              </a:rPr>
              <a:t>nuance and complexity </a:t>
            </a:r>
            <a:r>
              <a:rPr lang="en-US" sz="2800" b="1" dirty="0" smtClean="0"/>
              <a:t>of Okonkwo’s personality. What is the effect of Achebe’s character development?</a:t>
            </a:r>
          </a:p>
          <a:p>
            <a:pPr lvl="1"/>
            <a:r>
              <a:rPr lang="en-US" sz="2600" dirty="0" smtClean="0"/>
              <a:t>What is the relationship between stereotypical masculinity and violence? Why?</a:t>
            </a:r>
            <a:endParaRPr lang="en-US" sz="2600" dirty="0"/>
          </a:p>
        </p:txBody>
      </p:sp>
    </p:spTree>
    <p:extLst>
      <p:ext uri="{BB962C8B-B14F-4D97-AF65-F5344CB8AC3E}">
        <p14:creationId xmlns:p14="http://schemas.microsoft.com/office/powerpoint/2010/main" val="27507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err="1" smtClean="0"/>
              <a:t>Ikemefuna</a:t>
            </a:r>
            <a:endParaRPr lang="en-US" sz="8000" b="1" dirty="0"/>
          </a:p>
        </p:txBody>
      </p:sp>
      <p:sp>
        <p:nvSpPr>
          <p:cNvPr id="3" name="Content Placeholder 2"/>
          <p:cNvSpPr>
            <a:spLocks noGrp="1"/>
          </p:cNvSpPr>
          <p:nvPr>
            <p:ph idx="1"/>
          </p:nvPr>
        </p:nvSpPr>
        <p:spPr>
          <a:xfrm>
            <a:off x="913795" y="1911927"/>
            <a:ext cx="10353762" cy="4736523"/>
          </a:xfrm>
        </p:spPr>
        <p:txBody>
          <a:bodyPr>
            <a:normAutofit/>
          </a:bodyPr>
          <a:lstStyle/>
          <a:p>
            <a:r>
              <a:rPr lang="en-US" sz="2400" dirty="0"/>
              <a:t>“And that was how he came to look after the doomed lad who </a:t>
            </a:r>
            <a:r>
              <a:rPr lang="en-US" sz="2400" dirty="0" smtClean="0"/>
              <a:t>was sacrificed </a:t>
            </a:r>
            <a:r>
              <a:rPr lang="en-US" sz="2400" dirty="0"/>
              <a:t>to the village of </a:t>
            </a:r>
            <a:r>
              <a:rPr lang="en-US" sz="2400" dirty="0" err="1"/>
              <a:t>Umuofia</a:t>
            </a:r>
            <a:r>
              <a:rPr lang="en-US" sz="2400" dirty="0"/>
              <a:t> by their </a:t>
            </a:r>
            <a:r>
              <a:rPr lang="en-US" sz="2400" dirty="0" err="1"/>
              <a:t>neighbours</a:t>
            </a:r>
            <a:r>
              <a:rPr lang="en-US" sz="2400" dirty="0"/>
              <a:t> to avoid war and bloodshed. The </a:t>
            </a:r>
            <a:r>
              <a:rPr lang="en-US" sz="2400" dirty="0" smtClean="0"/>
              <a:t>ill fated </a:t>
            </a:r>
            <a:r>
              <a:rPr lang="en-US" sz="2400" dirty="0"/>
              <a:t>lad was called </a:t>
            </a:r>
            <a:r>
              <a:rPr lang="en-US" sz="2400" dirty="0" err="1"/>
              <a:t>Ikemefuna</a:t>
            </a:r>
            <a:r>
              <a:rPr lang="en-US" sz="2400" dirty="0" smtClean="0"/>
              <a:t>.” (8).</a:t>
            </a:r>
          </a:p>
          <a:p>
            <a:r>
              <a:rPr lang="en-US" sz="2400" dirty="0" smtClean="0"/>
              <a:t>“The </a:t>
            </a:r>
            <a:r>
              <a:rPr lang="en-US" sz="2400" dirty="0"/>
              <a:t>lad's name was </a:t>
            </a:r>
            <a:r>
              <a:rPr lang="en-US" sz="2400" dirty="0" err="1"/>
              <a:t>Ikemefuna</a:t>
            </a:r>
            <a:r>
              <a:rPr lang="en-US" sz="2400" dirty="0"/>
              <a:t>, whose </a:t>
            </a:r>
            <a:r>
              <a:rPr lang="en-US" sz="2400" dirty="0" smtClean="0"/>
              <a:t>sad story </a:t>
            </a:r>
            <a:r>
              <a:rPr lang="en-US" sz="2400" dirty="0"/>
              <a:t>is still told in </a:t>
            </a:r>
            <a:r>
              <a:rPr lang="en-US" sz="2400" dirty="0" err="1"/>
              <a:t>Umuofia</a:t>
            </a:r>
            <a:r>
              <a:rPr lang="en-US" sz="2400" dirty="0"/>
              <a:t> unto this day</a:t>
            </a:r>
            <a:r>
              <a:rPr lang="en-US" sz="2400" dirty="0" smtClean="0"/>
              <a:t>.” (12).</a:t>
            </a:r>
          </a:p>
          <a:p>
            <a:r>
              <a:rPr lang="en-US" sz="2400" dirty="0"/>
              <a:t>“And so for three years </a:t>
            </a:r>
            <a:r>
              <a:rPr lang="en-US" sz="2400" dirty="0" err="1"/>
              <a:t>Ikemefuna</a:t>
            </a:r>
            <a:r>
              <a:rPr lang="en-US" sz="2400" dirty="0"/>
              <a:t> lived in Okonkwo's household</a:t>
            </a:r>
            <a:r>
              <a:rPr lang="en-US" sz="2400" dirty="0" smtClean="0"/>
              <a:t>.” (12).</a:t>
            </a:r>
          </a:p>
          <a:p>
            <a:r>
              <a:rPr lang="en-US" sz="2400" dirty="0"/>
              <a:t>“The elders of the clan had decided that </a:t>
            </a:r>
            <a:r>
              <a:rPr lang="en-US" sz="2400" dirty="0" err="1"/>
              <a:t>Ikemefuna</a:t>
            </a:r>
            <a:r>
              <a:rPr lang="en-US" sz="2400" dirty="0"/>
              <a:t> should be in Okonkwo's care </a:t>
            </a:r>
            <a:r>
              <a:rPr lang="en-US" sz="2400" dirty="0" smtClean="0"/>
              <a:t>for a </a:t>
            </a:r>
            <a:r>
              <a:rPr lang="en-US" sz="2400" dirty="0"/>
              <a:t>while. But no one thought It would be as long as three years. They seemed to forget </a:t>
            </a:r>
            <a:r>
              <a:rPr lang="en-US" sz="2400" dirty="0" smtClean="0"/>
              <a:t>all about </a:t>
            </a:r>
            <a:r>
              <a:rPr lang="en-US" sz="2400" dirty="0"/>
              <a:t>him as soon as they had taken the decision</a:t>
            </a:r>
            <a:r>
              <a:rPr lang="en-US" sz="2400" dirty="0" smtClean="0"/>
              <a:t>.” (12).</a:t>
            </a:r>
          </a:p>
          <a:p>
            <a:r>
              <a:rPr lang="en-US" sz="3200" b="1" dirty="0" smtClean="0">
                <a:solidFill>
                  <a:srgbClr val="FFFF00"/>
                </a:solidFill>
              </a:rPr>
              <a:t>What effect is Achebe creating with </a:t>
            </a:r>
            <a:r>
              <a:rPr lang="en-US" sz="3200" b="1" dirty="0" err="1" smtClean="0">
                <a:solidFill>
                  <a:srgbClr val="FFFF00"/>
                </a:solidFill>
              </a:rPr>
              <a:t>Ikemefuna</a:t>
            </a:r>
            <a:r>
              <a:rPr lang="en-US" sz="3200" b="1" dirty="0" smtClean="0">
                <a:solidFill>
                  <a:srgbClr val="FFFF00"/>
                </a:solidFill>
              </a:rPr>
              <a:t>? Why?</a:t>
            </a:r>
          </a:p>
        </p:txBody>
      </p:sp>
    </p:spTree>
    <p:extLst>
      <p:ext uri="{BB962C8B-B14F-4D97-AF65-F5344CB8AC3E}">
        <p14:creationId xmlns:p14="http://schemas.microsoft.com/office/powerpoint/2010/main" val="206298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i="1" dirty="0"/>
              <a:t>Things Fall Apart</a:t>
            </a:r>
            <a:r>
              <a:rPr lang="en-US" sz="3733" dirty="0"/>
              <a:t> </a:t>
            </a:r>
            <a:r>
              <a:rPr lang="en-US" sz="3733" b="0" dirty="0"/>
              <a:t>Chapter 4</a:t>
            </a:r>
            <a:endParaRPr lang="en-US" sz="3733" b="0" i="1" dirty="0"/>
          </a:p>
        </p:txBody>
      </p:sp>
      <p:sp>
        <p:nvSpPr>
          <p:cNvPr id="3" name="Text Placeholder 2"/>
          <p:cNvSpPr>
            <a:spLocks noGrp="1"/>
          </p:cNvSpPr>
          <p:nvPr>
            <p:ph type="body" idx="1"/>
          </p:nvPr>
        </p:nvSpPr>
        <p:spPr>
          <a:xfrm>
            <a:off x="732799" y="1214634"/>
            <a:ext cx="10705513" cy="4910500"/>
          </a:xfrm>
        </p:spPr>
        <p:txBody>
          <a:bodyPr/>
          <a:lstStyle/>
          <a:p>
            <a:r>
              <a:rPr lang="en-US" sz="2800" dirty="0"/>
              <a:t>How and why did Okonkwo break the “Week of Peace”? How does the tribe handle this </a:t>
            </a:r>
            <a:r>
              <a:rPr lang="en-US" sz="2800" i="1" dirty="0"/>
              <a:t>faux pas</a:t>
            </a:r>
            <a:r>
              <a:rPr lang="en-US" sz="2800" dirty="0"/>
              <a:t>?</a:t>
            </a:r>
            <a:endParaRPr lang="en-US" sz="2800" i="1" dirty="0"/>
          </a:p>
          <a:p>
            <a:pPr lvl="1"/>
            <a:r>
              <a:rPr lang="en-US" sz="2800" u="sng" dirty="0" smtClean="0"/>
              <a:t>Analyze diction</a:t>
            </a:r>
            <a:r>
              <a:rPr lang="en-US" sz="2800" dirty="0" smtClean="0"/>
              <a:t>: </a:t>
            </a:r>
            <a:r>
              <a:rPr lang="en-US" sz="2800" dirty="0"/>
              <a:t>“Okonkwo was provoked to </a:t>
            </a:r>
            <a:r>
              <a:rPr lang="en-US" sz="2800" b="1" dirty="0">
                <a:solidFill>
                  <a:srgbClr val="FFFF00"/>
                </a:solidFill>
              </a:rPr>
              <a:t>justifiable anger</a:t>
            </a:r>
            <a:r>
              <a:rPr lang="en-US" sz="2800" dirty="0"/>
              <a:t> by his youngest wife” (29). </a:t>
            </a:r>
          </a:p>
          <a:p>
            <a:r>
              <a:rPr lang="en-US" sz="2800" dirty="0"/>
              <a:t>Juxtapose Okonkwo’s relationship with </a:t>
            </a:r>
            <a:r>
              <a:rPr lang="en-US" sz="2800" dirty="0" err="1"/>
              <a:t>Nwoye</a:t>
            </a:r>
            <a:r>
              <a:rPr lang="en-US" sz="2800" dirty="0"/>
              <a:t> and </a:t>
            </a:r>
            <a:r>
              <a:rPr lang="en-US" sz="2800" dirty="0" smtClean="0"/>
              <a:t>with </a:t>
            </a:r>
            <a:r>
              <a:rPr lang="en-US" sz="2800" dirty="0" err="1" smtClean="0"/>
              <a:t>Ikemefuna</a:t>
            </a:r>
            <a:r>
              <a:rPr lang="en-US" sz="2800" dirty="0"/>
              <a:t>.</a:t>
            </a:r>
          </a:p>
          <a:p>
            <a:pPr lvl="1"/>
            <a:r>
              <a:rPr lang="en-US" sz="2800" dirty="0"/>
              <a:t>What is the two boy’s relationship like?</a:t>
            </a:r>
          </a:p>
          <a:p>
            <a:pPr lvl="1"/>
            <a:r>
              <a:rPr lang="en-US" sz="2800" b="1" dirty="0"/>
              <a:t>How is Achebe developing </a:t>
            </a:r>
            <a:r>
              <a:rPr lang="en-US" sz="2800" b="1" dirty="0" err="1"/>
              <a:t>Ikemefuna</a:t>
            </a:r>
            <a:r>
              <a:rPr lang="en-US" sz="2800" b="1" dirty="0"/>
              <a:t> as a character?</a:t>
            </a:r>
          </a:p>
          <a:p>
            <a:r>
              <a:rPr lang="en-US" sz="2800" dirty="0"/>
              <a:t>Identify ways Igbo society is patriarchal from chapters 1-4. </a:t>
            </a:r>
          </a:p>
        </p:txBody>
      </p:sp>
      <p:sp>
        <p:nvSpPr>
          <p:cNvPr id="4" name="Slide Number Placeholder 3"/>
          <p:cNvSpPr>
            <a:spLocks noGrp="1"/>
          </p:cNvSpPr>
          <p:nvPr>
            <p:ph type="sldNum" idx="12"/>
          </p:nvPr>
        </p:nvSpPr>
        <p:spPr/>
        <p:txBody>
          <a:bodyPr/>
          <a:lstStyle/>
          <a:p>
            <a:pPr defTabSz="1219170"/>
            <a:fld id="{00000000-1234-1234-1234-123412341234}" type="slidenum">
              <a:rPr lang="en"/>
              <a:pPr defTabSz="1219170"/>
              <a:t>17</a:t>
            </a:fld>
            <a:endParaRPr lang="en"/>
          </a:p>
        </p:txBody>
      </p:sp>
    </p:spTree>
    <p:extLst>
      <p:ext uri="{BB962C8B-B14F-4D97-AF65-F5344CB8AC3E}">
        <p14:creationId xmlns:p14="http://schemas.microsoft.com/office/powerpoint/2010/main" val="130068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266700"/>
            <a:ext cx="9996000" cy="947933"/>
          </a:xfrm>
        </p:spPr>
        <p:txBody>
          <a:bodyPr/>
          <a:lstStyle/>
          <a:p>
            <a:r>
              <a:rPr lang="en-US" sz="3600" dirty="0"/>
              <a:t>Group Activity: </a:t>
            </a:r>
            <a:r>
              <a:rPr lang="en-US" sz="3600" b="0" dirty="0"/>
              <a:t>Explore Okonkwo’s Personality</a:t>
            </a:r>
            <a:r>
              <a:rPr lang="en-US" sz="3600" dirty="0"/>
              <a:t> </a:t>
            </a:r>
          </a:p>
        </p:txBody>
      </p:sp>
      <p:sp>
        <p:nvSpPr>
          <p:cNvPr id="3" name="Text Placeholder 2"/>
          <p:cNvSpPr>
            <a:spLocks noGrp="1"/>
          </p:cNvSpPr>
          <p:nvPr>
            <p:ph type="body" idx="1"/>
          </p:nvPr>
        </p:nvSpPr>
        <p:spPr>
          <a:xfrm>
            <a:off x="732800" y="1214634"/>
            <a:ext cx="9996000" cy="1401567"/>
          </a:xfrm>
        </p:spPr>
        <p:txBody>
          <a:bodyPr/>
          <a:lstStyle/>
          <a:p>
            <a:pPr marL="101597" indent="0">
              <a:buNone/>
            </a:pPr>
            <a:r>
              <a:rPr lang="en-US" dirty="0"/>
              <a:t>Fill in the chart below with </a:t>
            </a:r>
            <a:r>
              <a:rPr lang="en-US" dirty="0" smtClean="0"/>
              <a:t>4+ </a:t>
            </a:r>
            <a:r>
              <a:rPr lang="en-US" dirty="0"/>
              <a:t>details </a:t>
            </a:r>
            <a:r>
              <a:rPr lang="en-US" dirty="0" smtClean="0"/>
              <a:t>for </a:t>
            </a:r>
            <a:r>
              <a:rPr lang="en-US" dirty="0"/>
              <a:t>each side to explore the conflicting sides of Okonkwo’s </a:t>
            </a:r>
            <a:r>
              <a:rPr lang="en-US" dirty="0" smtClean="0"/>
              <a:t>character </a:t>
            </a:r>
            <a:r>
              <a:rPr lang="en-US" b="1" dirty="0" smtClean="0"/>
              <a:t>from an Igbo perspective.</a:t>
            </a:r>
            <a:endParaRPr lang="en-US" sz="4267" dirty="0"/>
          </a:p>
          <a:p>
            <a:endParaRPr lang="en-US" dirty="0"/>
          </a:p>
        </p:txBody>
      </p:sp>
      <p:sp>
        <p:nvSpPr>
          <p:cNvPr id="4" name="Slide Number Placeholder 3"/>
          <p:cNvSpPr>
            <a:spLocks noGrp="1"/>
          </p:cNvSpPr>
          <p:nvPr>
            <p:ph type="sldNum" idx="12"/>
          </p:nvPr>
        </p:nvSpPr>
        <p:spPr/>
        <p:txBody>
          <a:bodyPr/>
          <a:lstStyle/>
          <a:p>
            <a:pPr defTabSz="1219170"/>
            <a:fld id="{00000000-1234-1234-1234-123412341234}" type="slidenum">
              <a:rPr lang="en"/>
              <a:pPr defTabSz="1219170"/>
              <a:t>18</a:t>
            </a:fld>
            <a:endParaRPr lang="en"/>
          </a:p>
        </p:txBody>
      </p:sp>
      <p:graphicFrame>
        <p:nvGraphicFramePr>
          <p:cNvPr id="5" name="Table 4"/>
          <p:cNvGraphicFramePr>
            <a:graphicFrameLocks noGrp="1"/>
          </p:cNvGraphicFramePr>
          <p:nvPr>
            <p:extLst/>
          </p:nvPr>
        </p:nvGraphicFramePr>
        <p:xfrm>
          <a:off x="942900" y="3133019"/>
          <a:ext cx="9575800" cy="3653791"/>
        </p:xfrm>
        <a:graphic>
          <a:graphicData uri="http://schemas.openxmlformats.org/drawingml/2006/table">
            <a:tbl>
              <a:tblPr firstRow="1" firstCol="1" bandRow="1">
                <a:tableStyleId>{793D81CF-94F2-401A-BA57-92F5A7B2D0C5}</a:tableStyleId>
              </a:tblPr>
              <a:tblGrid>
                <a:gridCol w="4794671">
                  <a:extLst>
                    <a:ext uri="{9D8B030D-6E8A-4147-A177-3AD203B41FA5}">
                      <a16:colId xmlns:a16="http://schemas.microsoft.com/office/drawing/2014/main" val="3542791902"/>
                    </a:ext>
                  </a:extLst>
                </a:gridCol>
                <a:gridCol w="4781129">
                  <a:extLst>
                    <a:ext uri="{9D8B030D-6E8A-4147-A177-3AD203B41FA5}">
                      <a16:colId xmlns:a16="http://schemas.microsoft.com/office/drawing/2014/main" val="1625786143"/>
                    </a:ext>
                  </a:extLst>
                </a:gridCol>
              </a:tblGrid>
              <a:tr h="1463040">
                <a:tc>
                  <a:txBody>
                    <a:bodyPr/>
                    <a:lstStyle/>
                    <a:p>
                      <a:pPr marL="0" marR="0" algn="ctr">
                        <a:spcBef>
                          <a:spcPts val="0"/>
                        </a:spcBef>
                        <a:spcAft>
                          <a:spcPts val="0"/>
                        </a:spcAft>
                      </a:pPr>
                      <a:r>
                        <a:rPr lang="en-US" sz="3200" dirty="0">
                          <a:effectLst/>
                          <a:latin typeface="Encode Sans" panose="020B0604020202020204" charset="0"/>
                        </a:rPr>
                        <a:t>Okonkwo’s Achievements and Status</a:t>
                      </a:r>
                      <a:endParaRPr lang="en-US" sz="3200" dirty="0">
                        <a:effectLst/>
                        <a:latin typeface="Encode Sans" panose="020B060402020202020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3200" dirty="0" smtClean="0">
                          <a:effectLst/>
                          <a:latin typeface="Encode Sans" panose="020B0604020202020204" charset="0"/>
                        </a:rPr>
                        <a:t>Okonkwo’s Negative </a:t>
                      </a:r>
                      <a:r>
                        <a:rPr lang="en-US" sz="3200" dirty="0">
                          <a:effectLst/>
                          <a:latin typeface="Encode Sans" panose="020B0604020202020204" charset="0"/>
                        </a:rPr>
                        <a:t>Personality Traits and Actions</a:t>
                      </a:r>
                      <a:endParaRPr lang="en-US" sz="3200" dirty="0">
                        <a:effectLst/>
                        <a:latin typeface="Encode Sans" panose="020B060402020202020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548193328"/>
                  </a:ext>
                </a:extLst>
              </a:tr>
              <a:tr h="2190751">
                <a:tc>
                  <a:txBody>
                    <a:bodyPr/>
                    <a:lstStyle/>
                    <a:p>
                      <a:pPr marL="0" marR="0">
                        <a:spcBef>
                          <a:spcPts val="0"/>
                        </a:spcBef>
                        <a:spcAft>
                          <a:spcPts val="0"/>
                        </a:spcAft>
                      </a:pPr>
                      <a:r>
                        <a:rPr lang="en-US" sz="3200" dirty="0" smtClean="0">
                          <a:effectLst/>
                          <a:latin typeface="Encode Sans" panose="020B0604020202020204" charset="0"/>
                        </a:rPr>
                        <a:t>1)</a:t>
                      </a:r>
                      <a:br>
                        <a:rPr lang="en-US" sz="3200" dirty="0" smtClean="0">
                          <a:effectLst/>
                          <a:latin typeface="Encode Sans" panose="020B0604020202020204" charset="0"/>
                        </a:rPr>
                      </a:br>
                      <a:r>
                        <a:rPr lang="en-US" sz="3200" dirty="0" smtClean="0">
                          <a:effectLst/>
                          <a:latin typeface="Encode Sans" panose="020B0604020202020204" charset="0"/>
                        </a:rPr>
                        <a:t>2)</a:t>
                      </a:r>
                    </a:p>
                    <a:p>
                      <a:pPr marL="0" marR="0">
                        <a:spcBef>
                          <a:spcPts val="0"/>
                        </a:spcBef>
                        <a:spcAft>
                          <a:spcPts val="0"/>
                        </a:spcAft>
                      </a:pPr>
                      <a:r>
                        <a:rPr lang="en-US" sz="3200" dirty="0" smtClean="0">
                          <a:effectLst/>
                          <a:latin typeface="Encode Sans" panose="020B0604020202020204" charset="0"/>
                          <a:ea typeface="Calibri" panose="020F0502020204030204" pitchFamily="34" charset="0"/>
                          <a:cs typeface="Times New Roman" panose="02020603050405020304" pitchFamily="18" charset="0"/>
                        </a:rPr>
                        <a:t>3)</a:t>
                      </a:r>
                    </a:p>
                    <a:p>
                      <a:pPr marL="0" marR="0">
                        <a:spcBef>
                          <a:spcPts val="0"/>
                        </a:spcBef>
                        <a:spcAft>
                          <a:spcPts val="0"/>
                        </a:spcAft>
                      </a:pPr>
                      <a:r>
                        <a:rPr lang="en-US" sz="3200" dirty="0" smtClean="0">
                          <a:effectLst/>
                          <a:latin typeface="Encode Sans" panose="020B0604020202020204" charset="0"/>
                          <a:ea typeface="Calibri" panose="020F0502020204030204" pitchFamily="34" charset="0"/>
                          <a:cs typeface="Times New Roman" panose="02020603050405020304" pitchFamily="18" charset="0"/>
                        </a:rPr>
                        <a:t>4)</a:t>
                      </a:r>
                      <a:endParaRPr lang="en-US" sz="3200" dirty="0">
                        <a:effectLst/>
                        <a:latin typeface="Encode Sans" panose="020B060402020202020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3200" b="1" dirty="0" smtClean="0">
                          <a:effectLst/>
                          <a:latin typeface="Encode Sans" panose="020B0604020202020204" charset="0"/>
                        </a:rPr>
                        <a:t>1)</a:t>
                      </a:r>
                      <a:br>
                        <a:rPr lang="en-US" sz="3200" b="1" dirty="0" smtClean="0">
                          <a:effectLst/>
                          <a:latin typeface="Encode Sans" panose="020B0604020202020204" charset="0"/>
                        </a:rPr>
                      </a:br>
                      <a:r>
                        <a:rPr lang="en-US" sz="3200" b="1" dirty="0" smtClean="0">
                          <a:effectLst/>
                          <a:latin typeface="Encode Sans" panose="020B0604020202020204" charset="0"/>
                        </a:rPr>
                        <a:t>2)</a:t>
                      </a:r>
                    </a:p>
                    <a:p>
                      <a:pPr marL="0" marR="0">
                        <a:spcBef>
                          <a:spcPts val="0"/>
                        </a:spcBef>
                        <a:spcAft>
                          <a:spcPts val="0"/>
                        </a:spcAft>
                      </a:pPr>
                      <a:r>
                        <a:rPr lang="en-US" sz="3200" b="1" dirty="0" smtClean="0">
                          <a:effectLst/>
                          <a:latin typeface="Encode Sans" panose="020B0604020202020204" charset="0"/>
                          <a:ea typeface="Calibri" panose="020F0502020204030204" pitchFamily="34" charset="0"/>
                          <a:cs typeface="Times New Roman" panose="02020603050405020304" pitchFamily="18" charset="0"/>
                        </a:rPr>
                        <a:t>3)</a:t>
                      </a:r>
                    </a:p>
                    <a:p>
                      <a:pPr marL="0" marR="0">
                        <a:spcBef>
                          <a:spcPts val="0"/>
                        </a:spcBef>
                        <a:spcAft>
                          <a:spcPts val="0"/>
                        </a:spcAft>
                      </a:pPr>
                      <a:r>
                        <a:rPr lang="en-US" sz="3200" b="1" dirty="0" smtClean="0">
                          <a:effectLst/>
                          <a:latin typeface="Encode Sans" panose="020B0604020202020204" charset="0"/>
                          <a:ea typeface="Calibri" panose="020F0502020204030204" pitchFamily="34" charset="0"/>
                          <a:cs typeface="Times New Roman" panose="02020603050405020304" pitchFamily="18" charset="0"/>
                        </a:rPr>
                        <a:t>4)</a:t>
                      </a:r>
                      <a:endParaRPr lang="en-US" sz="3200" b="1" dirty="0">
                        <a:effectLst/>
                        <a:latin typeface="Encode Sans" panose="020B060402020202020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560851554"/>
                  </a:ext>
                </a:extLst>
              </a:tr>
            </a:tbl>
          </a:graphicData>
        </a:graphic>
      </p:graphicFrame>
    </p:spTree>
    <p:extLst>
      <p:ext uri="{BB962C8B-B14F-4D97-AF65-F5344CB8AC3E}">
        <p14:creationId xmlns:p14="http://schemas.microsoft.com/office/powerpoint/2010/main" val="1942482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Read Chapter 5</a:t>
            </a:r>
            <a:r>
              <a:rPr lang="en-US" sz="3733" b="0" dirty="0"/>
              <a:t> (36-45)</a:t>
            </a:r>
          </a:p>
        </p:txBody>
      </p:sp>
      <p:sp>
        <p:nvSpPr>
          <p:cNvPr id="3" name="Text Placeholder 2"/>
          <p:cNvSpPr>
            <a:spLocks noGrp="1"/>
          </p:cNvSpPr>
          <p:nvPr>
            <p:ph type="body" idx="1"/>
          </p:nvPr>
        </p:nvSpPr>
        <p:spPr>
          <a:xfrm>
            <a:off x="732800" y="1214634"/>
            <a:ext cx="9996000" cy="4910500"/>
          </a:xfrm>
        </p:spPr>
        <p:txBody>
          <a:bodyPr/>
          <a:lstStyle/>
          <a:p>
            <a:r>
              <a:rPr lang="en-US" sz="2800" b="1" dirty="0"/>
              <a:t>Try and draw Okonkwo’s family tree.</a:t>
            </a:r>
          </a:p>
          <a:p>
            <a:pPr lvl="1"/>
            <a:r>
              <a:rPr lang="en-US" sz="2800" dirty="0"/>
              <a:t>Who is Okonkwo’s favorite child?</a:t>
            </a:r>
          </a:p>
          <a:p>
            <a:pPr lvl="1"/>
            <a:r>
              <a:rPr lang="en-US" sz="2800" dirty="0"/>
              <a:t>How do the names of the women in Okonkwo’s family demonstrate Igbo Patriarchy?</a:t>
            </a:r>
          </a:p>
          <a:p>
            <a:r>
              <a:rPr lang="en-US" sz="2800" dirty="0"/>
              <a:t>What thing is Okonkwo really bad at? How does </a:t>
            </a:r>
            <a:r>
              <a:rPr lang="en-US" sz="2800" dirty="0" err="1"/>
              <a:t>Ekwefi</a:t>
            </a:r>
            <a:r>
              <a:rPr lang="en-US" sz="2800" dirty="0"/>
              <a:t> anger Okonkwo? </a:t>
            </a:r>
          </a:p>
          <a:p>
            <a:r>
              <a:rPr lang="en-US" sz="2800" u="sng" dirty="0"/>
              <a:t>Predict</a:t>
            </a:r>
            <a:r>
              <a:rPr lang="en-US" sz="2800" dirty="0"/>
              <a:t>: What could Achebe be </a:t>
            </a:r>
            <a:r>
              <a:rPr lang="en-US" sz="2800" b="1" dirty="0"/>
              <a:t>Foreshadowing</a:t>
            </a:r>
            <a:r>
              <a:rPr lang="en-US" sz="2800" dirty="0"/>
              <a:t> with Okonkwo’s gun in Chapter 5?</a:t>
            </a:r>
          </a:p>
          <a:p>
            <a:endParaRPr lang="en-US" sz="2800" dirty="0"/>
          </a:p>
        </p:txBody>
      </p:sp>
      <p:sp>
        <p:nvSpPr>
          <p:cNvPr id="4" name="Slide Number Placeholder 3"/>
          <p:cNvSpPr>
            <a:spLocks noGrp="1"/>
          </p:cNvSpPr>
          <p:nvPr>
            <p:ph type="sldNum" idx="12"/>
          </p:nvPr>
        </p:nvSpPr>
        <p:spPr/>
        <p:txBody>
          <a:bodyPr/>
          <a:lstStyle/>
          <a:p>
            <a:pPr defTabSz="1219170"/>
            <a:fld id="{00000000-1234-1234-1234-123412341234}" type="slidenum">
              <a:rPr lang="en"/>
              <a:pPr defTabSz="1219170"/>
              <a:t>19</a:t>
            </a:fld>
            <a:endParaRPr lang="en"/>
          </a:p>
        </p:txBody>
      </p:sp>
    </p:spTree>
    <p:extLst>
      <p:ext uri="{BB962C8B-B14F-4D97-AF65-F5344CB8AC3E}">
        <p14:creationId xmlns:p14="http://schemas.microsoft.com/office/powerpoint/2010/main" val="200611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edia.newyorker.com/photos/59097b1dc14b3c606c1093a8/master/w_727,c_limit/080526_r17409_p64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340701" y="1963152"/>
            <a:ext cx="2686685" cy="2724150"/>
          </a:xfrm>
          <a:prstGeom prst="rect">
            <a:avLst/>
          </a:prstGeom>
          <a:noFill/>
          <a:ln>
            <a:noFill/>
          </a:ln>
        </p:spPr>
      </p:pic>
      <p:sp>
        <p:nvSpPr>
          <p:cNvPr id="2" name="Title 1"/>
          <p:cNvSpPr>
            <a:spLocks noGrp="1"/>
          </p:cNvSpPr>
          <p:nvPr>
            <p:ph type="title"/>
          </p:nvPr>
        </p:nvSpPr>
        <p:spPr>
          <a:xfrm>
            <a:off x="609600" y="451075"/>
            <a:ext cx="10972800" cy="832293"/>
          </a:xfrm>
        </p:spPr>
        <p:txBody>
          <a:bodyPr/>
          <a:lstStyle/>
          <a:p>
            <a:r>
              <a:rPr lang="en-US" sz="4000" dirty="0" smtClean="0"/>
              <a:t>Chinua Achebe</a:t>
            </a:r>
            <a:endParaRPr lang="en-US" sz="4000" dirty="0"/>
          </a:p>
        </p:txBody>
      </p:sp>
      <p:sp>
        <p:nvSpPr>
          <p:cNvPr id="3" name="Text Placeholder 2"/>
          <p:cNvSpPr>
            <a:spLocks noGrp="1"/>
          </p:cNvSpPr>
          <p:nvPr>
            <p:ph type="body" idx="1"/>
          </p:nvPr>
        </p:nvSpPr>
        <p:spPr>
          <a:xfrm>
            <a:off x="550100" y="1175302"/>
            <a:ext cx="9593178" cy="5149516"/>
          </a:xfrm>
        </p:spPr>
        <p:txBody>
          <a:bodyPr/>
          <a:lstStyle/>
          <a:p>
            <a:r>
              <a:rPr lang="en-US" sz="1900" dirty="0"/>
              <a:t>Born 1930 in Nigeria; died March 21st, 2013</a:t>
            </a:r>
          </a:p>
          <a:p>
            <a:r>
              <a:rPr lang="en-US" sz="1900" dirty="0"/>
              <a:t>Writes about the </a:t>
            </a:r>
            <a:r>
              <a:rPr lang="en-US" sz="1900" dirty="0" smtClean="0"/>
              <a:t>breakdown </a:t>
            </a:r>
            <a:r>
              <a:rPr lang="en-US" sz="1900" dirty="0"/>
              <a:t>of traditional African Culture in the face of European Colonization in the 1800s</a:t>
            </a:r>
            <a:r>
              <a:rPr lang="en-US" sz="1900" dirty="0" smtClean="0"/>
              <a:t>. Does not necessarily view colonialism</a:t>
            </a:r>
            <a:br>
              <a:rPr lang="en-US" sz="1900" dirty="0" smtClean="0"/>
            </a:br>
            <a:r>
              <a:rPr lang="en-US" sz="1900" dirty="0" smtClean="0"/>
              <a:t>as completely evil. </a:t>
            </a:r>
            <a:endParaRPr lang="en-US" sz="1900" dirty="0"/>
          </a:p>
          <a:p>
            <a:r>
              <a:rPr lang="en-US" sz="1900" dirty="0" smtClean="0"/>
              <a:t>Achebe </a:t>
            </a:r>
            <a:r>
              <a:rPr lang="en-US" sz="1900" dirty="0"/>
              <a:t>is trying not only to inform the outside world about </a:t>
            </a:r>
            <a:r>
              <a:rPr lang="en-US" sz="1900" dirty="0" smtClean="0"/>
              <a:t>Igbo </a:t>
            </a:r>
            <a:r>
              <a:rPr lang="en-US" sz="1900" dirty="0"/>
              <a:t>cultural traditions, but to remind his own people of their past and to assert that it contained much of value</a:t>
            </a:r>
            <a:r>
              <a:rPr lang="en-US" sz="1900" dirty="0" smtClean="0"/>
              <a:t>.</a:t>
            </a:r>
            <a:r>
              <a:rPr lang="en-US" sz="1900" dirty="0"/>
              <a:t> </a:t>
            </a:r>
            <a:endParaRPr lang="en-US" sz="1900" dirty="0" smtClean="0"/>
          </a:p>
          <a:p>
            <a:pPr lvl="1"/>
            <a:r>
              <a:rPr lang="en-US" sz="1900" dirty="0" smtClean="0"/>
              <a:t>Also sought to educate his fellow Nigerians about their culture and </a:t>
            </a:r>
            <a:br>
              <a:rPr lang="en-US" sz="1900" dirty="0" smtClean="0"/>
            </a:br>
            <a:r>
              <a:rPr lang="en-US" sz="1900" dirty="0" smtClean="0"/>
              <a:t>traditions.</a:t>
            </a:r>
          </a:p>
          <a:p>
            <a:r>
              <a:rPr lang="en-US" sz="1900" dirty="0" smtClean="0"/>
              <a:t>Wants </a:t>
            </a:r>
            <a:r>
              <a:rPr lang="en-US" sz="1900" dirty="0"/>
              <a:t>audience to appreciate complex African society, rather than </a:t>
            </a:r>
            <a:r>
              <a:rPr lang="en-US" sz="1900" dirty="0" smtClean="0"/>
              <a:t/>
            </a:r>
            <a:br>
              <a:rPr lang="en-US" sz="1900" dirty="0" smtClean="0"/>
            </a:br>
            <a:r>
              <a:rPr lang="en-US" sz="1900" dirty="0" smtClean="0"/>
              <a:t>viewing </a:t>
            </a:r>
            <a:r>
              <a:rPr lang="en-US" sz="1900" dirty="0"/>
              <a:t>it as </a:t>
            </a:r>
            <a:r>
              <a:rPr lang="en-US" sz="1900" dirty="0" smtClean="0"/>
              <a:t>“savage” </a:t>
            </a:r>
            <a:r>
              <a:rPr lang="en-US" sz="1900" dirty="0"/>
              <a:t>or “</a:t>
            </a:r>
            <a:r>
              <a:rPr lang="en-US" sz="1900" dirty="0" smtClean="0"/>
              <a:t>bizarre.”</a:t>
            </a:r>
          </a:p>
          <a:p>
            <a:pPr lvl="1"/>
            <a:r>
              <a:rPr lang="en-US" sz="1900" dirty="0" smtClean="0"/>
              <a:t>He </a:t>
            </a:r>
            <a:r>
              <a:rPr lang="en-US" sz="1900" dirty="0"/>
              <a:t>wants </a:t>
            </a:r>
            <a:r>
              <a:rPr lang="en-US" sz="1900" dirty="0" smtClean="0"/>
              <a:t>readers to see cultural similarities and appreciate the Igbo. </a:t>
            </a:r>
            <a:endParaRPr lang="en-US" sz="1900" dirty="0"/>
          </a:p>
          <a:p>
            <a:r>
              <a:rPr lang="en-US" sz="1900" dirty="0" smtClean="0"/>
              <a:t>Achebe HATES the </a:t>
            </a:r>
            <a:r>
              <a:rPr lang="en-US" sz="1900" dirty="0"/>
              <a:t>stereotype of Africa as undifferentiated “primitive” </a:t>
            </a:r>
            <a:r>
              <a:rPr lang="en-US" sz="1900" dirty="0" smtClean="0"/>
              <a:t>and the willingness for people to accept European judgments about African history and culture.</a:t>
            </a:r>
          </a:p>
          <a:p>
            <a:r>
              <a:rPr lang="en-US" sz="1900" dirty="0"/>
              <a:t>Chinua Achebe has been described as a “social novelist” in that he believes literature can create social </a:t>
            </a:r>
            <a:r>
              <a:rPr lang="en-US" sz="1900" dirty="0" smtClean="0"/>
              <a:t>change.</a:t>
            </a:r>
            <a:endParaRPr lang="en-US" sz="1900" dirty="0"/>
          </a:p>
        </p:txBody>
      </p:sp>
    </p:spTree>
    <p:extLst>
      <p:ext uri="{BB962C8B-B14F-4D97-AF65-F5344CB8AC3E}">
        <p14:creationId xmlns:p14="http://schemas.microsoft.com/office/powerpoint/2010/main" val="1700299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dirty="0"/>
              <a:t>Chapter 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20801" y="1600200"/>
            <a:ext cx="7103705" cy="5180209"/>
          </a:xfrm>
        </p:spPr>
      </p:pic>
      <p:sp>
        <p:nvSpPr>
          <p:cNvPr id="5" name="Oval Callout 4"/>
          <p:cNvSpPr/>
          <p:nvPr/>
        </p:nvSpPr>
        <p:spPr>
          <a:xfrm rot="1767368">
            <a:off x="7609378" y="2122886"/>
            <a:ext cx="4596076" cy="343202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2667" b="1" dirty="0">
                <a:solidFill>
                  <a:srgbClr val="000000"/>
                </a:solidFill>
                <a:latin typeface="Encode Sans" panose="020B0604020202020204" charset="0"/>
              </a:rPr>
              <a:t>How do the names of the women in Okonkwo’s family demonstrate Igbo Patriarchy?</a:t>
            </a:r>
          </a:p>
        </p:txBody>
      </p:sp>
    </p:spTree>
    <p:extLst>
      <p:ext uri="{BB962C8B-B14F-4D97-AF65-F5344CB8AC3E}">
        <p14:creationId xmlns:p14="http://schemas.microsoft.com/office/powerpoint/2010/main" val="5490920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Really Important: Chapter 6</a:t>
            </a:r>
            <a:endParaRPr lang="en-US" sz="3733" b="0" dirty="0"/>
          </a:p>
        </p:txBody>
      </p:sp>
      <p:sp>
        <p:nvSpPr>
          <p:cNvPr id="3" name="Text Placeholder 2"/>
          <p:cNvSpPr>
            <a:spLocks noGrp="1"/>
          </p:cNvSpPr>
          <p:nvPr>
            <p:ph type="body" idx="1"/>
          </p:nvPr>
        </p:nvSpPr>
        <p:spPr>
          <a:xfrm>
            <a:off x="732800" y="1214634"/>
            <a:ext cx="9996000" cy="4910500"/>
          </a:xfrm>
        </p:spPr>
        <p:txBody>
          <a:bodyPr/>
          <a:lstStyle/>
          <a:p>
            <a:r>
              <a:rPr lang="en-US" sz="2667" b="1" dirty="0"/>
              <a:t>Who is Chielo</a:t>
            </a:r>
            <a:r>
              <a:rPr lang="en-US" sz="2667" dirty="0"/>
              <a:t>? What is so interesting about her?  How is her role ironic? Who is her friend? Why might this matter? How is Chielo different from her role as priestess of </a:t>
            </a:r>
            <a:r>
              <a:rPr lang="en-US" sz="2667" i="1" dirty="0" err="1"/>
              <a:t>Agbala</a:t>
            </a:r>
            <a:r>
              <a:rPr lang="en-US" sz="2667" dirty="0"/>
              <a:t>?</a:t>
            </a:r>
          </a:p>
          <a:p>
            <a:endParaRPr lang="en-US" sz="2667" dirty="0"/>
          </a:p>
          <a:p>
            <a:r>
              <a:rPr lang="en-US" sz="2667" dirty="0"/>
              <a:t>What is “</a:t>
            </a:r>
            <a:r>
              <a:rPr lang="en-US" sz="2667" b="1" dirty="0"/>
              <a:t>coming to stay</a:t>
            </a:r>
            <a:r>
              <a:rPr lang="en-US" sz="2667" dirty="0"/>
              <a:t>” euphemism for?</a:t>
            </a:r>
          </a:p>
          <a:p>
            <a:pPr lvl="0"/>
            <a:r>
              <a:rPr lang="en-US" sz="2667" dirty="0"/>
              <a:t>What is the attitude of </a:t>
            </a:r>
            <a:r>
              <a:rPr lang="en-US" sz="2667" dirty="0" err="1"/>
              <a:t>Umuofians</a:t>
            </a:r>
            <a:r>
              <a:rPr lang="en-US" sz="2667" dirty="0"/>
              <a:t> toward slavery? (46).</a:t>
            </a:r>
          </a:p>
          <a:p>
            <a:pPr lvl="0"/>
            <a:r>
              <a:rPr lang="en-US" sz="2667" dirty="0"/>
              <a:t>Describe the wrestling match. What happens? What does it tell us about </a:t>
            </a:r>
            <a:r>
              <a:rPr lang="en-US" sz="2667" dirty="0" err="1"/>
              <a:t>Umofians</a:t>
            </a:r>
            <a:r>
              <a:rPr lang="en-US" sz="2667" dirty="0"/>
              <a:t>?</a:t>
            </a:r>
          </a:p>
          <a:p>
            <a:endParaRPr lang="en-US" sz="2667" dirty="0"/>
          </a:p>
          <a:p>
            <a:endParaRPr lang="en-US" sz="2667" dirty="0"/>
          </a:p>
        </p:txBody>
      </p:sp>
      <p:sp>
        <p:nvSpPr>
          <p:cNvPr id="4" name="Slide Number Placeholder 3"/>
          <p:cNvSpPr>
            <a:spLocks noGrp="1"/>
          </p:cNvSpPr>
          <p:nvPr>
            <p:ph type="sldNum" idx="12"/>
          </p:nvPr>
        </p:nvSpPr>
        <p:spPr/>
        <p:txBody>
          <a:bodyPr/>
          <a:lstStyle/>
          <a:p>
            <a:pPr defTabSz="1219170"/>
            <a:fld id="{00000000-1234-1234-1234-123412341234}" type="slidenum">
              <a:rPr lang="en"/>
              <a:pPr defTabSz="1219170"/>
              <a:t>21</a:t>
            </a:fld>
            <a:endParaRPr lang="en"/>
          </a:p>
        </p:txBody>
      </p:sp>
    </p:spTree>
    <p:extLst>
      <p:ext uri="{BB962C8B-B14F-4D97-AF65-F5344CB8AC3E}">
        <p14:creationId xmlns:p14="http://schemas.microsoft.com/office/powerpoint/2010/main" val="388748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399"/>
            <a:ext cx="7886700" cy="1367643"/>
          </a:xfrm>
        </p:spPr>
        <p:txBody>
          <a:bodyPr>
            <a:noAutofit/>
          </a:bodyPr>
          <a:lstStyle/>
          <a:p>
            <a:r>
              <a:rPr lang="en-US" sz="4000" b="1" dirty="0" smtClean="0"/>
              <a:t>Chapter </a:t>
            </a:r>
            <a:r>
              <a:rPr lang="en-US" sz="4000" b="1" dirty="0"/>
              <a:t>7: </a:t>
            </a:r>
            <a:r>
              <a:rPr lang="en-US" sz="1400" dirty="0"/>
              <a:t/>
            </a:r>
            <a:br>
              <a:rPr lang="en-US" sz="1400" dirty="0"/>
            </a:br>
            <a:r>
              <a:rPr lang="en-US" sz="1800" b="1" dirty="0" smtClean="0"/>
              <a:t>as we read, look for </a:t>
            </a:r>
            <a:r>
              <a:rPr lang="en-US" sz="1800" b="1" dirty="0" smtClean="0">
                <a:solidFill>
                  <a:srgbClr val="FFFF00"/>
                </a:solidFill>
              </a:rPr>
              <a:t>juxtaposition</a:t>
            </a:r>
            <a:r>
              <a:rPr lang="en-US" sz="1800" b="1" dirty="0" smtClean="0"/>
              <a:t>.</a:t>
            </a:r>
            <a:r>
              <a:rPr lang="en-US" sz="4800" b="1" dirty="0" smtClean="0"/>
              <a:t>  </a:t>
            </a:r>
            <a:endParaRPr lang="en-US" sz="4000" b="1" dirty="0"/>
          </a:p>
        </p:txBody>
      </p:sp>
      <p:sp>
        <p:nvSpPr>
          <p:cNvPr id="3" name="Content Placeholder 2"/>
          <p:cNvSpPr>
            <a:spLocks noGrp="1"/>
          </p:cNvSpPr>
          <p:nvPr>
            <p:ph idx="1"/>
          </p:nvPr>
        </p:nvSpPr>
        <p:spPr>
          <a:xfrm>
            <a:off x="757645" y="1603169"/>
            <a:ext cx="10589623" cy="5106389"/>
          </a:xfrm>
        </p:spPr>
        <p:txBody>
          <a:bodyPr>
            <a:normAutofit fontScale="92500"/>
          </a:bodyPr>
          <a:lstStyle/>
          <a:p>
            <a:pPr marL="385763" indent="-385763">
              <a:buFont typeface="+mj-lt"/>
              <a:buAutoNum type="arabicPeriod"/>
            </a:pPr>
            <a:r>
              <a:rPr lang="en-US" sz="2800" b="1" dirty="0" smtClean="0">
                <a:latin typeface="+mj-lt"/>
              </a:rPr>
              <a:t>What type of oral tradition is the story of the Earth, Sky, and Vulture. What’s the purpose?</a:t>
            </a:r>
          </a:p>
          <a:p>
            <a:pPr marL="385763" indent="-385763">
              <a:buFont typeface="+mj-lt"/>
              <a:buAutoNum type="arabicPeriod"/>
            </a:pPr>
            <a:r>
              <a:rPr lang="en-US" sz="2800" b="1" dirty="0" smtClean="0">
                <a:latin typeface="+mj-lt"/>
              </a:rPr>
              <a:t>Why </a:t>
            </a:r>
            <a:r>
              <a:rPr lang="en-US" sz="2800" b="1" dirty="0">
                <a:latin typeface="+mj-lt"/>
              </a:rPr>
              <a:t>didn’t Okonkwo heed (listen to) </a:t>
            </a:r>
            <a:r>
              <a:rPr lang="en-US" sz="2800" b="1" dirty="0" err="1">
                <a:latin typeface="+mj-lt"/>
              </a:rPr>
              <a:t>Ogbuefi</a:t>
            </a:r>
            <a:r>
              <a:rPr lang="en-US" sz="2800" b="1" dirty="0">
                <a:latin typeface="+mj-lt"/>
              </a:rPr>
              <a:t> </a:t>
            </a:r>
            <a:r>
              <a:rPr lang="en-US" sz="2800" b="1" dirty="0" err="1">
                <a:latin typeface="+mj-lt"/>
              </a:rPr>
              <a:t>Ezeudu’s</a:t>
            </a:r>
            <a:r>
              <a:rPr lang="en-US" sz="2800" b="1" dirty="0">
                <a:latin typeface="+mj-lt"/>
              </a:rPr>
              <a:t> warning not to kill </a:t>
            </a:r>
            <a:r>
              <a:rPr lang="en-US" sz="2800" b="1" dirty="0" err="1">
                <a:latin typeface="+mj-lt"/>
              </a:rPr>
              <a:t>Ikemefuna</a:t>
            </a:r>
            <a:r>
              <a:rPr lang="en-US" sz="2800" b="1" dirty="0" smtClean="0">
                <a:latin typeface="+mj-lt"/>
              </a:rPr>
              <a:t>?</a:t>
            </a:r>
          </a:p>
          <a:p>
            <a:pPr marL="614363" lvl="1" indent="-385763">
              <a:buFont typeface="+mj-lt"/>
              <a:buAutoNum type="arabicPeriod"/>
            </a:pPr>
            <a:r>
              <a:rPr lang="en-US" sz="2600" b="1" dirty="0" smtClean="0">
                <a:latin typeface="+mj-lt"/>
              </a:rPr>
              <a:t>What is the symbolism/significance of the ‘wisest man in the village’ giving Okonkwo advice he doesn’t follow?</a:t>
            </a:r>
            <a:endParaRPr lang="en-US" sz="2600" b="1" dirty="0">
              <a:latin typeface="+mj-lt"/>
            </a:endParaRPr>
          </a:p>
          <a:p>
            <a:pPr marL="385763" indent="-385763">
              <a:buFont typeface="+mj-lt"/>
              <a:buAutoNum type="arabicPeriod"/>
            </a:pPr>
            <a:r>
              <a:rPr lang="en-US" sz="2800" b="1" dirty="0">
                <a:latin typeface="+mj-lt"/>
              </a:rPr>
              <a:t>What do you think the ramifications (consequences and effects) be for Okonkwo?</a:t>
            </a:r>
          </a:p>
          <a:p>
            <a:pPr marL="385763" indent="-385763">
              <a:buFont typeface="+mj-lt"/>
              <a:buAutoNum type="arabicPeriod"/>
            </a:pPr>
            <a:r>
              <a:rPr lang="en-US" sz="2800" b="1" dirty="0">
                <a:latin typeface="+mj-lt"/>
              </a:rPr>
              <a:t>Do you </a:t>
            </a:r>
            <a:r>
              <a:rPr lang="en-US" sz="2800" b="1" dirty="0" smtClean="0">
                <a:latin typeface="+mj-lt"/>
              </a:rPr>
              <a:t>think Okonkwo was set up </a:t>
            </a:r>
            <a:r>
              <a:rPr lang="en-US" sz="2800" b="1" dirty="0">
                <a:latin typeface="+mj-lt"/>
              </a:rPr>
              <a:t>to kill </a:t>
            </a:r>
            <a:r>
              <a:rPr lang="en-US" sz="2800" b="1" dirty="0" err="1">
                <a:latin typeface="+mj-lt"/>
              </a:rPr>
              <a:t>Ikemefuna</a:t>
            </a:r>
            <a:r>
              <a:rPr lang="en-US" sz="2800" b="1" dirty="0" smtClean="0">
                <a:latin typeface="+mj-lt"/>
              </a:rPr>
              <a:t>? By who?</a:t>
            </a:r>
            <a:endParaRPr lang="en-US" sz="2800" b="1" dirty="0">
              <a:latin typeface="+mj-lt"/>
            </a:endParaRPr>
          </a:p>
          <a:p>
            <a:pPr marL="385763" indent="-385763">
              <a:buFont typeface="+mj-lt"/>
              <a:buAutoNum type="arabicPeriod"/>
            </a:pPr>
            <a:r>
              <a:rPr lang="en-US" sz="2800" b="1" dirty="0">
                <a:latin typeface="+mj-lt"/>
              </a:rPr>
              <a:t>How did </a:t>
            </a:r>
            <a:r>
              <a:rPr lang="en-US" sz="2800" b="1" dirty="0" err="1">
                <a:latin typeface="+mj-lt"/>
              </a:rPr>
              <a:t>Ikemefuna’s</a:t>
            </a:r>
            <a:r>
              <a:rPr lang="en-US" sz="2800" b="1" dirty="0">
                <a:latin typeface="+mj-lt"/>
              </a:rPr>
              <a:t> death make </a:t>
            </a:r>
            <a:r>
              <a:rPr lang="en-US" sz="2800" b="1" dirty="0" err="1">
                <a:latin typeface="+mj-lt"/>
              </a:rPr>
              <a:t>Nwoye</a:t>
            </a:r>
            <a:r>
              <a:rPr lang="en-US" sz="2800" b="1" dirty="0">
                <a:latin typeface="+mj-lt"/>
              </a:rPr>
              <a:t> feel</a:t>
            </a:r>
            <a:r>
              <a:rPr lang="en-US" sz="2800" b="1" dirty="0" smtClean="0">
                <a:latin typeface="+mj-lt"/>
              </a:rPr>
              <a:t>? How will Okonkwo feel?</a:t>
            </a:r>
            <a:endParaRPr lang="en-US" sz="2800" b="1" dirty="0">
              <a:latin typeface="+mj-lt"/>
            </a:endParaRPr>
          </a:p>
        </p:txBody>
      </p:sp>
    </p:spTree>
    <p:extLst>
      <p:ext uri="{BB962C8B-B14F-4D97-AF65-F5344CB8AC3E}">
        <p14:creationId xmlns:p14="http://schemas.microsoft.com/office/powerpoint/2010/main" val="945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Georgia" panose="02040502050405020303" pitchFamily="18" charset="0"/>
              </a:rPr>
              <a:t>Chapter 9 Discussion</a:t>
            </a:r>
            <a:endParaRPr lang="en-US" dirty="0">
              <a:latin typeface="Georgia" panose="02040502050405020303" pitchFamily="18" charset="0"/>
            </a:endParaRPr>
          </a:p>
        </p:txBody>
      </p:sp>
      <p:sp>
        <p:nvSpPr>
          <p:cNvPr id="3" name="Content Placeholder 2"/>
          <p:cNvSpPr>
            <a:spLocks noGrp="1"/>
          </p:cNvSpPr>
          <p:nvPr>
            <p:ph idx="1"/>
          </p:nvPr>
        </p:nvSpPr>
        <p:spPr>
          <a:xfrm>
            <a:off x="838200" y="1325563"/>
            <a:ext cx="10515600" cy="4851400"/>
          </a:xfrm>
        </p:spPr>
        <p:txBody>
          <a:bodyPr>
            <a:noAutofit/>
          </a:bodyPr>
          <a:lstStyle/>
          <a:p>
            <a:pPr marL="514350" indent="-514350">
              <a:buFont typeface="+mj-lt"/>
              <a:buAutoNum type="arabicPeriod"/>
            </a:pPr>
            <a:r>
              <a:rPr lang="en-US" sz="3200" dirty="0" smtClean="0">
                <a:latin typeface="Georgia" panose="02040502050405020303" pitchFamily="18" charset="0"/>
              </a:rPr>
              <a:t>What does Okonkwo’s recovery from sadness over </a:t>
            </a:r>
            <a:r>
              <a:rPr lang="en-US" sz="3200" dirty="0" err="1" smtClean="0">
                <a:latin typeface="Georgia" panose="02040502050405020303" pitchFamily="18" charset="0"/>
              </a:rPr>
              <a:t>Ikemefuna’s</a:t>
            </a:r>
            <a:r>
              <a:rPr lang="en-US" sz="3200" dirty="0" smtClean="0">
                <a:latin typeface="Georgia" panose="02040502050405020303" pitchFamily="18" charset="0"/>
              </a:rPr>
              <a:t> death tell us about him? (Achebe 75).</a:t>
            </a:r>
          </a:p>
          <a:p>
            <a:pPr marL="514350" indent="-514350">
              <a:buFont typeface="+mj-lt"/>
              <a:buAutoNum type="arabicPeriod"/>
            </a:pPr>
            <a:r>
              <a:rPr lang="en-US" sz="3200" dirty="0" smtClean="0">
                <a:latin typeface="Georgia" panose="02040502050405020303" pitchFamily="18" charset="0"/>
              </a:rPr>
              <a:t>What does Okonkwo’s mother’s mosquito story explain? What kind of </a:t>
            </a:r>
            <a:r>
              <a:rPr lang="en-US" sz="3200" b="1" dirty="0" smtClean="0">
                <a:solidFill>
                  <a:srgbClr val="7030A0"/>
                </a:solidFill>
                <a:latin typeface="Georgia" panose="02040502050405020303" pitchFamily="18" charset="0"/>
              </a:rPr>
              <a:t>oral tradition</a:t>
            </a:r>
            <a:r>
              <a:rPr lang="en-US" sz="3200" dirty="0" smtClean="0">
                <a:latin typeface="Georgia" panose="02040502050405020303" pitchFamily="18" charset="0"/>
              </a:rPr>
              <a:t> is it? (Achebe 75).</a:t>
            </a:r>
          </a:p>
          <a:p>
            <a:pPr marL="514350" indent="-514350">
              <a:buFont typeface="+mj-lt"/>
              <a:buAutoNum type="arabicPeriod"/>
            </a:pPr>
            <a:r>
              <a:rPr lang="en-US" sz="3200" dirty="0" smtClean="0">
                <a:latin typeface="Georgia" panose="02040502050405020303" pitchFamily="18" charset="0"/>
              </a:rPr>
              <a:t>What happens to </a:t>
            </a:r>
            <a:r>
              <a:rPr lang="en-US" sz="3200" dirty="0" err="1" smtClean="0">
                <a:latin typeface="Georgia" panose="02040502050405020303" pitchFamily="18" charset="0"/>
              </a:rPr>
              <a:t>Ezinma</a:t>
            </a:r>
            <a:r>
              <a:rPr lang="en-US" sz="3200" dirty="0" smtClean="0">
                <a:latin typeface="Georgia" panose="02040502050405020303" pitchFamily="18" charset="0"/>
              </a:rPr>
              <a:t>?  What do we learn about her mother </a:t>
            </a:r>
            <a:r>
              <a:rPr lang="en-US" sz="3200" dirty="0" err="1" smtClean="0">
                <a:latin typeface="Georgia" panose="02040502050405020303" pitchFamily="18" charset="0"/>
              </a:rPr>
              <a:t>Ekwefi</a:t>
            </a:r>
            <a:r>
              <a:rPr lang="en-US" sz="3200" dirty="0" smtClean="0">
                <a:latin typeface="Georgia" panose="02040502050405020303" pitchFamily="18" charset="0"/>
              </a:rPr>
              <a:t>?</a:t>
            </a:r>
          </a:p>
          <a:p>
            <a:pPr marL="514350" indent="-514350">
              <a:buFont typeface="+mj-lt"/>
              <a:buAutoNum type="arabicPeriod"/>
            </a:pPr>
            <a:r>
              <a:rPr lang="en-US" sz="3200" dirty="0" smtClean="0">
                <a:latin typeface="Georgia" panose="02040502050405020303" pitchFamily="18" charset="0"/>
              </a:rPr>
              <a:t>What is an </a:t>
            </a:r>
            <a:r>
              <a:rPr lang="en-US" sz="3200" i="1" dirty="0" err="1" smtClean="0">
                <a:latin typeface="Georgia" panose="02040502050405020303" pitchFamily="18" charset="0"/>
              </a:rPr>
              <a:t>obanje</a:t>
            </a:r>
            <a:r>
              <a:rPr lang="en-US" sz="3200" dirty="0" smtClean="0">
                <a:latin typeface="Georgia" panose="02040502050405020303" pitchFamily="18" charset="0"/>
              </a:rPr>
              <a:t>? What do Igbo people do about them? Explain in detail.</a:t>
            </a:r>
          </a:p>
          <a:p>
            <a:pPr marL="514350" indent="-514350">
              <a:buFont typeface="+mj-lt"/>
              <a:buAutoNum type="arabicPeriod"/>
            </a:pPr>
            <a:r>
              <a:rPr lang="en-US" sz="3200" dirty="0" smtClean="0">
                <a:latin typeface="Georgia" panose="02040502050405020303" pitchFamily="18" charset="0"/>
              </a:rPr>
              <a:t>What do they do for </a:t>
            </a:r>
            <a:r>
              <a:rPr lang="en-US" sz="3200" dirty="0" err="1" smtClean="0">
                <a:latin typeface="Georgia" panose="02040502050405020303" pitchFamily="18" charset="0"/>
              </a:rPr>
              <a:t>Ezinma</a:t>
            </a:r>
            <a:r>
              <a:rPr lang="en-US" sz="3200" dirty="0" smtClean="0">
                <a:latin typeface="Georgia" panose="02040502050405020303" pitchFamily="18" charset="0"/>
              </a:rPr>
              <a:t>? What side of Okonkwo do we see?</a:t>
            </a:r>
            <a:endParaRPr lang="en-US" sz="3200" dirty="0">
              <a:latin typeface="Georgia" panose="02040502050405020303" pitchFamily="18" charset="0"/>
            </a:endParaRPr>
          </a:p>
        </p:txBody>
      </p:sp>
    </p:spTree>
    <p:extLst>
      <p:ext uri="{BB962C8B-B14F-4D97-AF65-F5344CB8AC3E}">
        <p14:creationId xmlns:p14="http://schemas.microsoft.com/office/powerpoint/2010/main" val="2902065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71600"/>
            <a:ext cx="6598556" cy="5266944"/>
          </a:xfrm>
        </p:spPr>
        <p:txBody>
          <a:bodyPr>
            <a:normAutofit fontScale="92500"/>
          </a:bodyPr>
          <a:lstStyle/>
          <a:p>
            <a:r>
              <a:rPr lang="en-US" dirty="0" smtClean="0"/>
              <a:t>What are the </a:t>
            </a:r>
            <a:r>
              <a:rPr lang="en-US" dirty="0" err="1" smtClean="0"/>
              <a:t>Egwugwu</a:t>
            </a:r>
            <a:r>
              <a:rPr lang="en-US" dirty="0" smtClean="0"/>
              <a:t> like?</a:t>
            </a:r>
          </a:p>
          <a:p>
            <a:pPr lvl="1"/>
            <a:r>
              <a:rPr lang="en-US" sz="2600" dirty="0" smtClean="0"/>
              <a:t>What is the name of their leader?</a:t>
            </a:r>
          </a:p>
          <a:p>
            <a:pPr lvl="1"/>
            <a:r>
              <a:rPr lang="en-US" sz="2600" dirty="0"/>
              <a:t>Why does Evil Forest address </a:t>
            </a:r>
            <a:r>
              <a:rPr lang="en-US" sz="2600" dirty="0" err="1"/>
              <a:t>Uzowulu</a:t>
            </a:r>
            <a:r>
              <a:rPr lang="en-US" sz="2600" dirty="0"/>
              <a:t> saying, “</a:t>
            </a:r>
            <a:r>
              <a:rPr lang="en-US" sz="2600" dirty="0" err="1"/>
              <a:t>Uzowulu’s</a:t>
            </a:r>
            <a:r>
              <a:rPr lang="en-US" sz="2600" dirty="0"/>
              <a:t> </a:t>
            </a:r>
            <a:r>
              <a:rPr lang="en-US" sz="2600" b="1" u="sng" dirty="0"/>
              <a:t>body</a:t>
            </a:r>
            <a:r>
              <a:rPr lang="en-US" sz="2600" dirty="0"/>
              <a:t>, I salute you</a:t>
            </a:r>
            <a:r>
              <a:rPr lang="en-US" sz="2600" dirty="0" smtClean="0"/>
              <a:t>”? (90).</a:t>
            </a:r>
          </a:p>
          <a:p>
            <a:pPr lvl="1"/>
            <a:r>
              <a:rPr lang="en-US" sz="2600" dirty="0" smtClean="0"/>
              <a:t>How do the Igbo people suspend disbelief when the </a:t>
            </a:r>
            <a:r>
              <a:rPr lang="en-US" sz="2600" dirty="0" err="1" smtClean="0"/>
              <a:t>Egwugwu</a:t>
            </a:r>
            <a:r>
              <a:rPr lang="en-US" sz="2600" dirty="0" smtClean="0"/>
              <a:t> are present? </a:t>
            </a:r>
          </a:p>
          <a:p>
            <a:r>
              <a:rPr lang="en-US" dirty="0" smtClean="0"/>
              <a:t>What things do we learn about Igbo culture from this chapter?</a:t>
            </a:r>
          </a:p>
          <a:p>
            <a:pPr lvl="1"/>
            <a:r>
              <a:rPr lang="en-US" sz="2600" dirty="0" smtClean="0"/>
              <a:t>Laws? How does Igbo patriarchy get more complicated as result of the case?</a:t>
            </a:r>
          </a:p>
          <a:p>
            <a:pPr lvl="1"/>
            <a:r>
              <a:rPr lang="en-US" sz="2600" dirty="0"/>
              <a:t>Why will </a:t>
            </a:r>
            <a:r>
              <a:rPr lang="en-US" sz="2600" dirty="0" err="1"/>
              <a:t>Uzowulu</a:t>
            </a:r>
            <a:r>
              <a:rPr lang="en-US" sz="2600" dirty="0"/>
              <a:t> listen to the decision of the </a:t>
            </a:r>
            <a:r>
              <a:rPr lang="en-US" sz="2600" dirty="0" err="1" smtClean="0"/>
              <a:t>Egwugwu</a:t>
            </a:r>
            <a:r>
              <a:rPr lang="en-US" sz="2600" dirty="0"/>
              <a:t>?</a:t>
            </a:r>
          </a:p>
        </p:txBody>
      </p:sp>
      <p:sp>
        <p:nvSpPr>
          <p:cNvPr id="3" name="Title 2"/>
          <p:cNvSpPr>
            <a:spLocks noGrp="1"/>
          </p:cNvSpPr>
          <p:nvPr>
            <p:ph type="title"/>
          </p:nvPr>
        </p:nvSpPr>
        <p:spPr/>
        <p:txBody>
          <a:bodyPr>
            <a:normAutofit/>
          </a:bodyPr>
          <a:lstStyle/>
          <a:p>
            <a:r>
              <a:rPr lang="en-US" sz="6000" b="1" i="1" dirty="0" smtClean="0"/>
              <a:t>Things Fall Apart</a:t>
            </a:r>
            <a:r>
              <a:rPr lang="en-US" sz="6000" b="1" dirty="0" smtClean="0"/>
              <a:t> chapter </a:t>
            </a:r>
            <a:r>
              <a:rPr lang="en-US" sz="6000" b="1" dirty="0"/>
              <a:t>10 </a:t>
            </a:r>
            <a:r>
              <a:rPr lang="en-US" sz="2800" dirty="0"/>
              <a:t>(</a:t>
            </a:r>
            <a:r>
              <a:rPr lang="en-US" sz="2800" dirty="0" smtClean="0"/>
              <a:t>87-94)</a:t>
            </a:r>
            <a:endParaRPr lang="en-US" sz="5400" i="1"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8155" y="1371600"/>
            <a:ext cx="4374245" cy="50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73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71600"/>
            <a:ext cx="6598556" cy="5079972"/>
          </a:xfrm>
        </p:spPr>
        <p:txBody>
          <a:bodyPr>
            <a:normAutofit/>
          </a:bodyPr>
          <a:lstStyle/>
          <a:p>
            <a:r>
              <a:rPr lang="en-US" sz="3600" dirty="0" smtClean="0"/>
              <a:t>What is ironic about Okonkwo being one of the </a:t>
            </a:r>
            <a:r>
              <a:rPr lang="en-US" sz="3600" dirty="0" err="1" smtClean="0"/>
              <a:t>Egwugwu</a:t>
            </a:r>
            <a:r>
              <a:rPr lang="en-US" sz="3600" dirty="0" smtClean="0"/>
              <a:t>?</a:t>
            </a:r>
          </a:p>
          <a:p>
            <a:r>
              <a:rPr lang="en-US" sz="3600" dirty="0" smtClean="0"/>
              <a:t>Do we have </a:t>
            </a:r>
            <a:r>
              <a:rPr lang="en-US" sz="3600" dirty="0" err="1" smtClean="0"/>
              <a:t>Egwugwu</a:t>
            </a:r>
            <a:r>
              <a:rPr lang="en-US" sz="3600" dirty="0" smtClean="0"/>
              <a:t> in America? Similarities? Differences?</a:t>
            </a:r>
            <a:endParaRPr lang="en-US" sz="3600" dirty="0"/>
          </a:p>
        </p:txBody>
      </p:sp>
      <p:sp>
        <p:nvSpPr>
          <p:cNvPr id="3" name="Title 2"/>
          <p:cNvSpPr>
            <a:spLocks noGrp="1"/>
          </p:cNvSpPr>
          <p:nvPr>
            <p:ph type="title"/>
          </p:nvPr>
        </p:nvSpPr>
        <p:spPr/>
        <p:txBody>
          <a:bodyPr>
            <a:normAutofit/>
          </a:bodyPr>
          <a:lstStyle/>
          <a:p>
            <a:r>
              <a:rPr lang="en-US" sz="6000" b="1" i="1" dirty="0" smtClean="0"/>
              <a:t>Things Fall Apart</a:t>
            </a:r>
            <a:r>
              <a:rPr lang="en-US" sz="6000" b="1" dirty="0" smtClean="0"/>
              <a:t> chapter </a:t>
            </a:r>
            <a:r>
              <a:rPr lang="en-US" sz="6000" b="1" dirty="0"/>
              <a:t>10 </a:t>
            </a:r>
            <a:r>
              <a:rPr lang="en-US" sz="2800" dirty="0"/>
              <a:t>(</a:t>
            </a:r>
            <a:r>
              <a:rPr lang="en-US" sz="2800" dirty="0" smtClean="0"/>
              <a:t>87-94)</a:t>
            </a:r>
            <a:endParaRPr lang="en-US" sz="5400" i="1" dirty="0"/>
          </a:p>
        </p:txBody>
      </p:sp>
    </p:spTree>
    <p:extLst>
      <p:ext uri="{BB962C8B-B14F-4D97-AF65-F5344CB8AC3E}">
        <p14:creationId xmlns:p14="http://schemas.microsoft.com/office/powerpoint/2010/main" val="455107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5564"/>
            <a:ext cx="10515600" cy="5299680"/>
          </a:xfrm>
        </p:spPr>
        <p:txBody>
          <a:bodyPr>
            <a:normAutofit/>
          </a:bodyPr>
          <a:lstStyle/>
          <a:p>
            <a:pPr marL="514350" indent="-514350">
              <a:buFont typeface="+mj-lt"/>
              <a:buAutoNum type="arabicPeriod"/>
            </a:pPr>
            <a:r>
              <a:rPr lang="en-US" sz="2600" dirty="0" smtClean="0">
                <a:latin typeface="Georgia" panose="02040502050405020303" pitchFamily="18" charset="0"/>
              </a:rPr>
              <a:t>Summarize </a:t>
            </a:r>
            <a:r>
              <a:rPr lang="en-US" sz="2600" dirty="0">
                <a:latin typeface="Georgia" panose="02040502050405020303" pitchFamily="18" charset="0"/>
              </a:rPr>
              <a:t>the story in chapter 11 about the tortoise and the birds.  Based on what you know about oral tradition, is this a myth or a folktale?</a:t>
            </a:r>
          </a:p>
          <a:p>
            <a:pPr marL="971550" lvl="1" indent="-514350">
              <a:buFont typeface="+mj-lt"/>
              <a:buAutoNum type="alphaLcPeriod"/>
            </a:pPr>
            <a:r>
              <a:rPr lang="en-US" sz="2200" dirty="0" smtClean="0">
                <a:latin typeface="Georgia" panose="02040502050405020303" pitchFamily="18" charset="0"/>
              </a:rPr>
              <a:t>What </a:t>
            </a:r>
            <a:r>
              <a:rPr lang="en-US" sz="2200" dirty="0">
                <a:latin typeface="Georgia" panose="02040502050405020303" pitchFamily="18" charset="0"/>
              </a:rPr>
              <a:t>is the story’s message or moral</a:t>
            </a:r>
            <a:r>
              <a:rPr lang="en-US" sz="2200" dirty="0" smtClean="0">
                <a:latin typeface="Georgia" panose="02040502050405020303" pitchFamily="18" charset="0"/>
              </a:rPr>
              <a:t>?</a:t>
            </a:r>
            <a:endParaRPr lang="en-US" sz="2200" dirty="0">
              <a:latin typeface="Georgia" panose="02040502050405020303" pitchFamily="18" charset="0"/>
            </a:endParaRPr>
          </a:p>
          <a:p>
            <a:pPr marL="971550" lvl="1" indent="-514350">
              <a:buFont typeface="+mj-lt"/>
              <a:buAutoNum type="alphaLcPeriod"/>
            </a:pPr>
            <a:r>
              <a:rPr lang="en-US" sz="2200" dirty="0" smtClean="0">
                <a:latin typeface="Georgia" panose="02040502050405020303" pitchFamily="18" charset="0"/>
              </a:rPr>
              <a:t>What </a:t>
            </a:r>
            <a:r>
              <a:rPr lang="en-US" sz="2200" dirty="0">
                <a:latin typeface="Georgia" panose="02040502050405020303" pitchFamily="18" charset="0"/>
              </a:rPr>
              <a:t>does it tell us about the beliefs of </a:t>
            </a:r>
            <a:r>
              <a:rPr lang="en-US" sz="2200" dirty="0" err="1">
                <a:latin typeface="Georgia" panose="02040502050405020303" pitchFamily="18" charset="0"/>
              </a:rPr>
              <a:t>Umuofians</a:t>
            </a:r>
            <a:r>
              <a:rPr lang="en-US" sz="2200" dirty="0">
                <a:latin typeface="Georgia" panose="02040502050405020303" pitchFamily="18" charset="0"/>
              </a:rPr>
              <a:t>?</a:t>
            </a:r>
          </a:p>
          <a:p>
            <a:pPr marL="971550" lvl="1" indent="-514350">
              <a:buFont typeface="+mj-lt"/>
              <a:buAutoNum type="alphaLcPeriod"/>
            </a:pPr>
            <a:r>
              <a:rPr lang="en-US" sz="2200" dirty="0" smtClean="0">
                <a:latin typeface="Georgia" panose="02040502050405020303" pitchFamily="18" charset="0"/>
              </a:rPr>
              <a:t>What </a:t>
            </a:r>
            <a:r>
              <a:rPr lang="en-US" sz="2200" dirty="0">
                <a:latin typeface="Georgia" panose="02040502050405020303" pitchFamily="18" charset="0"/>
              </a:rPr>
              <a:t>is </a:t>
            </a:r>
            <a:r>
              <a:rPr lang="en-US" sz="2200" dirty="0" err="1">
                <a:latin typeface="Georgia" panose="02040502050405020303" pitchFamily="18" charset="0"/>
              </a:rPr>
              <a:t>Ekwefi’s</a:t>
            </a:r>
            <a:r>
              <a:rPr lang="en-US" sz="2200" dirty="0">
                <a:latin typeface="Georgia" panose="02040502050405020303" pitchFamily="18" charset="0"/>
              </a:rPr>
              <a:t> purpose in telling the story</a:t>
            </a:r>
            <a:r>
              <a:rPr lang="en-US" sz="2200" dirty="0" smtClean="0">
                <a:latin typeface="Georgia" panose="02040502050405020303" pitchFamily="18" charset="0"/>
              </a:rPr>
              <a:t>?</a:t>
            </a:r>
          </a:p>
          <a:p>
            <a:pPr marL="971550" lvl="1" indent="-514350">
              <a:buFont typeface="+mj-lt"/>
              <a:buAutoNum type="alphaLcPeriod"/>
            </a:pPr>
            <a:r>
              <a:rPr lang="en-US" sz="2200" dirty="0" smtClean="0">
                <a:latin typeface="Georgia" panose="02040502050405020303" pitchFamily="18" charset="0"/>
              </a:rPr>
              <a:t>What do you think Achebe is foreshadowing by using this story in </a:t>
            </a:r>
            <a:r>
              <a:rPr lang="en-US" sz="2200" i="1" dirty="0" smtClean="0">
                <a:latin typeface="Georgia" panose="02040502050405020303" pitchFamily="18" charset="0"/>
              </a:rPr>
              <a:t>TFA</a:t>
            </a:r>
            <a:r>
              <a:rPr lang="en-US" sz="2200" dirty="0" smtClean="0">
                <a:latin typeface="Georgia" panose="02040502050405020303" pitchFamily="18" charset="0"/>
              </a:rPr>
              <a:t>?</a:t>
            </a:r>
            <a:endParaRPr lang="en-US" sz="2200" dirty="0">
              <a:latin typeface="Georgia" panose="02040502050405020303" pitchFamily="18" charset="0"/>
            </a:endParaRPr>
          </a:p>
          <a:p>
            <a:pPr marL="514350" indent="-514350">
              <a:buFont typeface="+mj-lt"/>
              <a:buAutoNum type="arabicPeriod"/>
            </a:pPr>
            <a:r>
              <a:rPr lang="en-US" sz="2600" dirty="0" smtClean="0">
                <a:latin typeface="Georgia" panose="02040502050405020303" pitchFamily="18" charset="0"/>
              </a:rPr>
              <a:t>What happens to </a:t>
            </a:r>
            <a:r>
              <a:rPr lang="en-US" sz="2600" dirty="0" err="1" smtClean="0">
                <a:latin typeface="Georgia" panose="02040502050405020303" pitchFamily="18" charset="0"/>
              </a:rPr>
              <a:t>Ezinma</a:t>
            </a:r>
            <a:r>
              <a:rPr lang="en-US" sz="2600" dirty="0" smtClean="0">
                <a:latin typeface="Georgia" panose="02040502050405020303" pitchFamily="18" charset="0"/>
              </a:rPr>
              <a:t>? Why?</a:t>
            </a:r>
          </a:p>
          <a:p>
            <a:pPr marL="514350" indent="-514350">
              <a:buFont typeface="+mj-lt"/>
              <a:buAutoNum type="arabicPeriod"/>
            </a:pPr>
            <a:r>
              <a:rPr lang="en-US" sz="2600" dirty="0" smtClean="0">
                <a:latin typeface="Georgia" panose="02040502050405020303" pitchFamily="18" charset="0"/>
              </a:rPr>
              <a:t>Okonkwo did what he felt he needed to do, so that he would seem manly and strong the night </a:t>
            </a:r>
            <a:r>
              <a:rPr lang="en-US" sz="2600" dirty="0" err="1" smtClean="0">
                <a:latin typeface="Georgia" panose="02040502050405020303" pitchFamily="18" charset="0"/>
              </a:rPr>
              <a:t>Ezinma</a:t>
            </a:r>
            <a:r>
              <a:rPr lang="en-US" sz="2600" dirty="0" smtClean="0">
                <a:latin typeface="Georgia" panose="02040502050405020303" pitchFamily="18" charset="0"/>
              </a:rPr>
              <a:t> was taken to the shrine.  How did Okonkwo really feel?  </a:t>
            </a:r>
          </a:p>
          <a:p>
            <a:pPr marL="914400" lvl="1" indent="-457200">
              <a:buFont typeface="+mj-lt"/>
              <a:buAutoNum type="alphaLcPeriod"/>
            </a:pPr>
            <a:r>
              <a:rPr lang="en-US" sz="2200" dirty="0" smtClean="0">
                <a:latin typeface="Georgia" panose="02040502050405020303" pitchFamily="18" charset="0"/>
              </a:rPr>
              <a:t>Use 2 quotes to support your answer.</a:t>
            </a:r>
          </a:p>
          <a:p>
            <a:pPr marL="0" indent="0">
              <a:buNone/>
            </a:pPr>
            <a:endParaRPr lang="en-US" sz="2600" dirty="0">
              <a:latin typeface="Georgia" panose="02040502050405020303" pitchFamily="18" charset="0"/>
            </a:endParaRPr>
          </a:p>
        </p:txBody>
      </p:sp>
      <p:sp>
        <p:nvSpPr>
          <p:cNvPr id="4" name="Title 1"/>
          <p:cNvSpPr>
            <a:spLocks noGrp="1"/>
          </p:cNvSpPr>
          <p:nvPr>
            <p:ph type="title"/>
          </p:nvPr>
        </p:nvSpPr>
        <p:spPr>
          <a:xfrm>
            <a:off x="838200" y="0"/>
            <a:ext cx="10515600" cy="1325563"/>
          </a:xfrm>
        </p:spPr>
        <p:txBody>
          <a:bodyPr/>
          <a:lstStyle/>
          <a:p>
            <a:r>
              <a:rPr lang="en-US" i="1" dirty="0" smtClean="0">
                <a:latin typeface="Georgia" panose="02040502050405020303" pitchFamily="18" charset="0"/>
              </a:rPr>
              <a:t>Things Fall Apart </a:t>
            </a:r>
            <a:r>
              <a:rPr lang="en-US" dirty="0" smtClean="0">
                <a:latin typeface="Georgia" panose="02040502050405020303" pitchFamily="18" charset="0"/>
              </a:rPr>
              <a:t>Chapter 11</a:t>
            </a:r>
            <a:endParaRPr lang="en-US" dirty="0">
              <a:latin typeface="Georgia" panose="02040502050405020303" pitchFamily="18" charset="0"/>
            </a:endParaRPr>
          </a:p>
        </p:txBody>
      </p:sp>
    </p:spTree>
    <p:extLst>
      <p:ext uri="{BB962C8B-B14F-4D97-AF65-F5344CB8AC3E}">
        <p14:creationId xmlns:p14="http://schemas.microsoft.com/office/powerpoint/2010/main" val="2303633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5564"/>
            <a:ext cx="10515600" cy="5299680"/>
          </a:xfrm>
        </p:spPr>
        <p:txBody>
          <a:bodyPr>
            <a:normAutofit/>
          </a:bodyPr>
          <a:lstStyle/>
          <a:p>
            <a:pPr marL="514350" indent="-514350">
              <a:buFont typeface="+mj-lt"/>
              <a:buAutoNum type="arabicPeriod"/>
            </a:pPr>
            <a:r>
              <a:rPr lang="en-US" dirty="0">
                <a:latin typeface="Georgia" panose="02040502050405020303" pitchFamily="18" charset="0"/>
              </a:rPr>
              <a:t>Okonkwo did what he felt he needed to do, so that he would seem manly and strong the night </a:t>
            </a:r>
            <a:r>
              <a:rPr lang="en-US" dirty="0" err="1">
                <a:latin typeface="Georgia" panose="02040502050405020303" pitchFamily="18" charset="0"/>
              </a:rPr>
              <a:t>Ezinma</a:t>
            </a:r>
            <a:r>
              <a:rPr lang="en-US" dirty="0">
                <a:latin typeface="Georgia" panose="02040502050405020303" pitchFamily="18" charset="0"/>
              </a:rPr>
              <a:t> was taken to the shrine.  </a:t>
            </a:r>
            <a:r>
              <a:rPr lang="en-US" b="1" dirty="0">
                <a:latin typeface="Georgia" panose="02040502050405020303" pitchFamily="18" charset="0"/>
              </a:rPr>
              <a:t>How did Okonkwo really feel?  Use 2 quotes to support your answer</a:t>
            </a:r>
            <a:r>
              <a:rPr lang="en-US" dirty="0">
                <a:latin typeface="Georgia" panose="02040502050405020303" pitchFamily="18" charset="0"/>
              </a:rPr>
              <a:t>.</a:t>
            </a:r>
          </a:p>
          <a:p>
            <a:pPr marL="514350" indent="-514350">
              <a:buFont typeface="+mj-lt"/>
              <a:buAutoNum type="arabicPeriod"/>
            </a:pPr>
            <a:r>
              <a:rPr lang="en-US" dirty="0">
                <a:latin typeface="Georgia" panose="02040502050405020303" pitchFamily="18" charset="0"/>
              </a:rPr>
              <a:t>What are Igbo weddings like?</a:t>
            </a:r>
          </a:p>
          <a:p>
            <a:pPr marL="914400" lvl="1" indent="-457200">
              <a:buFont typeface="+mj-lt"/>
              <a:buAutoNum type="alphaLcPeriod"/>
            </a:pPr>
            <a:r>
              <a:rPr lang="en-US" dirty="0">
                <a:latin typeface="Georgia" panose="02040502050405020303" pitchFamily="18" charset="0"/>
              </a:rPr>
              <a:t>How are they like Western Weddings?</a:t>
            </a:r>
          </a:p>
          <a:p>
            <a:pPr marL="914400" lvl="1" indent="-457200">
              <a:buFont typeface="+mj-lt"/>
              <a:buAutoNum type="alphaLcPeriod"/>
            </a:pPr>
            <a:r>
              <a:rPr lang="en-US" dirty="0">
                <a:latin typeface="Georgia" panose="02040502050405020303" pitchFamily="18" charset="0"/>
              </a:rPr>
              <a:t>What other ways has Achebe shown us that the Igbo are “like us”?</a:t>
            </a:r>
          </a:p>
          <a:p>
            <a:pPr marL="514350" lvl="0" indent="-514350">
              <a:buFont typeface="+mj-lt"/>
              <a:buAutoNum type="arabicPeriod"/>
            </a:pPr>
            <a:r>
              <a:rPr lang="en-US" dirty="0">
                <a:latin typeface="Georgia" panose="02040502050405020303" pitchFamily="18" charset="0"/>
              </a:rPr>
              <a:t>What is the </a:t>
            </a:r>
            <a:r>
              <a:rPr lang="en-US" i="1" dirty="0" err="1">
                <a:latin typeface="Georgia" panose="02040502050405020303" pitchFamily="18" charset="0"/>
              </a:rPr>
              <a:t>uri</a:t>
            </a:r>
            <a:r>
              <a:rPr lang="en-US" dirty="0">
                <a:latin typeface="Georgia" panose="02040502050405020303" pitchFamily="18" charset="0"/>
              </a:rPr>
              <a:t>?</a:t>
            </a:r>
          </a:p>
          <a:p>
            <a:pPr marL="514350" lvl="0" indent="-514350">
              <a:buFont typeface="+mj-lt"/>
              <a:buAutoNum type="arabicPeriod"/>
            </a:pPr>
            <a:r>
              <a:rPr lang="en-US" dirty="0">
                <a:latin typeface="Georgia" panose="02040502050405020303" pitchFamily="18" charset="0"/>
              </a:rPr>
              <a:t>What are the 2 similes on page 112?</a:t>
            </a:r>
          </a:p>
          <a:p>
            <a:pPr marL="0" indent="0">
              <a:buNone/>
            </a:pPr>
            <a:endParaRPr lang="en-US" sz="2600" dirty="0">
              <a:latin typeface="Georgia" panose="02040502050405020303" pitchFamily="18" charset="0"/>
            </a:endParaRPr>
          </a:p>
        </p:txBody>
      </p:sp>
      <p:sp>
        <p:nvSpPr>
          <p:cNvPr id="4" name="Title 1"/>
          <p:cNvSpPr>
            <a:spLocks noGrp="1"/>
          </p:cNvSpPr>
          <p:nvPr>
            <p:ph type="title"/>
          </p:nvPr>
        </p:nvSpPr>
        <p:spPr>
          <a:xfrm>
            <a:off x="838200" y="0"/>
            <a:ext cx="10515600" cy="1325563"/>
          </a:xfrm>
        </p:spPr>
        <p:txBody>
          <a:bodyPr/>
          <a:lstStyle/>
          <a:p>
            <a:r>
              <a:rPr lang="en-US" i="1" dirty="0" smtClean="0">
                <a:latin typeface="Georgia" panose="02040502050405020303" pitchFamily="18" charset="0"/>
              </a:rPr>
              <a:t>Things Fall Apart </a:t>
            </a:r>
            <a:r>
              <a:rPr lang="en-US" dirty="0" smtClean="0">
                <a:latin typeface="Georgia" panose="02040502050405020303" pitchFamily="18" charset="0"/>
              </a:rPr>
              <a:t>Chapter 12</a:t>
            </a:r>
            <a:endParaRPr lang="en-US" dirty="0">
              <a:latin typeface="Georgia" panose="02040502050405020303" pitchFamily="18" charset="0"/>
            </a:endParaRPr>
          </a:p>
        </p:txBody>
      </p:sp>
    </p:spTree>
    <p:extLst>
      <p:ext uri="{BB962C8B-B14F-4D97-AF65-F5344CB8AC3E}">
        <p14:creationId xmlns:p14="http://schemas.microsoft.com/office/powerpoint/2010/main" val="3202822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i="1" dirty="0" smtClean="0">
                <a:latin typeface="Georgia" panose="02040502050405020303" pitchFamily="18" charset="0"/>
              </a:rPr>
              <a:t>Things Fall Apart </a:t>
            </a:r>
            <a:r>
              <a:rPr lang="en-US" dirty="0" smtClean="0">
                <a:latin typeface="Georgia" panose="02040502050405020303" pitchFamily="18" charset="0"/>
              </a:rPr>
              <a:t>Chapter 13 (120)</a:t>
            </a:r>
            <a:endParaRPr lang="en-US" dirty="0">
              <a:latin typeface="Georgia" panose="02040502050405020303" pitchFamily="18" charset="0"/>
            </a:endParaRPr>
          </a:p>
        </p:txBody>
      </p:sp>
      <p:sp>
        <p:nvSpPr>
          <p:cNvPr id="4" name="Content Placeholder 3"/>
          <p:cNvSpPr>
            <a:spLocks noGrp="1"/>
          </p:cNvSpPr>
          <p:nvPr>
            <p:ph idx="1"/>
          </p:nvPr>
        </p:nvSpPr>
        <p:spPr>
          <a:xfrm>
            <a:off x="838200" y="1325563"/>
            <a:ext cx="10515600" cy="5017048"/>
          </a:xfrm>
        </p:spPr>
        <p:txBody>
          <a:bodyPr>
            <a:normAutofit/>
          </a:bodyPr>
          <a:lstStyle/>
          <a:p>
            <a:pPr marL="514350" indent="-514350">
              <a:buFont typeface="+mj-lt"/>
              <a:buAutoNum type="arabicPeriod"/>
            </a:pPr>
            <a:r>
              <a:rPr lang="en-US" dirty="0" smtClean="0">
                <a:latin typeface="Georgia" panose="02040502050405020303" pitchFamily="18" charset="0"/>
              </a:rPr>
              <a:t>What new purpose of the </a:t>
            </a:r>
            <a:r>
              <a:rPr lang="en-US" i="1" dirty="0" err="1" smtClean="0">
                <a:latin typeface="Georgia" panose="02040502050405020303" pitchFamily="18" charset="0"/>
              </a:rPr>
              <a:t>Egwugwu</a:t>
            </a:r>
            <a:r>
              <a:rPr lang="en-US" i="1" dirty="0" smtClean="0">
                <a:latin typeface="Georgia" panose="02040502050405020303" pitchFamily="18" charset="0"/>
              </a:rPr>
              <a:t> </a:t>
            </a:r>
            <a:r>
              <a:rPr lang="en-US" dirty="0" smtClean="0">
                <a:latin typeface="Georgia" panose="02040502050405020303" pitchFamily="18" charset="0"/>
              </a:rPr>
              <a:t>do we see?</a:t>
            </a:r>
          </a:p>
          <a:p>
            <a:pPr marL="514350" indent="-514350">
              <a:buFont typeface="+mj-lt"/>
              <a:buAutoNum type="arabicPeriod"/>
            </a:pPr>
            <a:r>
              <a:rPr lang="en-US" dirty="0" smtClean="0">
                <a:latin typeface="Georgia" panose="02040502050405020303" pitchFamily="18" charset="0"/>
              </a:rPr>
              <a:t>How does Igbo culture spread the word when someone dies?</a:t>
            </a:r>
          </a:p>
          <a:p>
            <a:pPr marL="514350" indent="-514350">
              <a:buFont typeface="+mj-lt"/>
              <a:buAutoNum type="arabicPeriod"/>
            </a:pPr>
            <a:r>
              <a:rPr lang="en-US" dirty="0" smtClean="0">
                <a:latin typeface="Georgia" panose="02040502050405020303" pitchFamily="18" charset="0"/>
              </a:rPr>
              <a:t>Do the Igbo people throw somber, sad funerals like we do?  What are Igbo funerals like?</a:t>
            </a:r>
          </a:p>
          <a:p>
            <a:pPr marL="514350" indent="-514350">
              <a:buFont typeface="+mj-lt"/>
              <a:buAutoNum type="arabicPeriod"/>
            </a:pPr>
            <a:r>
              <a:rPr lang="en-US" dirty="0" smtClean="0">
                <a:latin typeface="Georgia" panose="02040502050405020303" pitchFamily="18" charset="0"/>
              </a:rPr>
              <a:t>How does Achebe </a:t>
            </a:r>
            <a:r>
              <a:rPr lang="en-US" b="1" dirty="0" smtClean="0">
                <a:latin typeface="Georgia" panose="02040502050405020303" pitchFamily="18" charset="0"/>
              </a:rPr>
              <a:t>foreshadow</a:t>
            </a:r>
            <a:r>
              <a:rPr lang="en-US" dirty="0" smtClean="0">
                <a:latin typeface="Georgia" panose="02040502050405020303" pitchFamily="18" charset="0"/>
              </a:rPr>
              <a:t> Okonkwo’s killing of the boy?</a:t>
            </a:r>
          </a:p>
          <a:p>
            <a:pPr marL="514350" indent="-514350">
              <a:buFont typeface="+mj-lt"/>
              <a:buAutoNum type="arabicPeriod"/>
            </a:pPr>
            <a:r>
              <a:rPr lang="en-US" dirty="0" smtClean="0">
                <a:latin typeface="Georgia" panose="02040502050405020303" pitchFamily="18" charset="0"/>
              </a:rPr>
              <a:t>What does it say about Igbo culture that they have two classifications for murder, male and female? What do they mean?  Do we have a similar system in America?</a:t>
            </a:r>
          </a:p>
          <a:p>
            <a:pPr marL="514350" indent="-514350">
              <a:buFont typeface="+mj-lt"/>
              <a:buAutoNum type="arabicPeriod"/>
            </a:pPr>
            <a:r>
              <a:rPr lang="en-US" dirty="0" smtClean="0">
                <a:latin typeface="Georgia" panose="02040502050405020303" pitchFamily="18" charset="0"/>
              </a:rPr>
              <a:t>Is </a:t>
            </a:r>
            <a:r>
              <a:rPr lang="en-US" dirty="0" err="1" smtClean="0">
                <a:latin typeface="Georgia" panose="02040502050405020303" pitchFamily="18" charset="0"/>
              </a:rPr>
              <a:t>Obierika</a:t>
            </a:r>
            <a:r>
              <a:rPr lang="en-US" dirty="0" smtClean="0">
                <a:latin typeface="Georgia" panose="02040502050405020303" pitchFamily="18" charset="0"/>
              </a:rPr>
              <a:t> right or wrong? Do you think Okonkwo’s punishment is fair? </a:t>
            </a:r>
          </a:p>
        </p:txBody>
      </p:sp>
    </p:spTree>
    <p:extLst>
      <p:ext uri="{BB962C8B-B14F-4D97-AF65-F5344CB8AC3E}">
        <p14:creationId xmlns:p14="http://schemas.microsoft.com/office/powerpoint/2010/main" val="8736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i="1" dirty="0" smtClean="0">
                <a:latin typeface="Georgia" panose="02040502050405020303" pitchFamily="18" charset="0"/>
              </a:rPr>
              <a:t>Things Fall Apart </a:t>
            </a:r>
            <a:r>
              <a:rPr lang="en-US" dirty="0" smtClean="0">
                <a:latin typeface="Georgia" panose="02040502050405020303" pitchFamily="18" charset="0"/>
              </a:rPr>
              <a:t>Chapter 13 (120)</a:t>
            </a:r>
            <a:endParaRPr lang="en-US" dirty="0">
              <a:latin typeface="Georgia" panose="02040502050405020303" pitchFamily="18" charset="0"/>
            </a:endParaRPr>
          </a:p>
        </p:txBody>
      </p:sp>
      <p:sp>
        <p:nvSpPr>
          <p:cNvPr id="4" name="Content Placeholder 3"/>
          <p:cNvSpPr>
            <a:spLocks noGrp="1"/>
          </p:cNvSpPr>
          <p:nvPr>
            <p:ph idx="1"/>
          </p:nvPr>
        </p:nvSpPr>
        <p:spPr>
          <a:xfrm>
            <a:off x="838200" y="1325563"/>
            <a:ext cx="10515600" cy="5017048"/>
          </a:xfrm>
        </p:spPr>
        <p:txBody>
          <a:bodyPr>
            <a:normAutofit/>
          </a:bodyPr>
          <a:lstStyle/>
          <a:p>
            <a:pPr marL="0" indent="0">
              <a:buNone/>
            </a:pPr>
            <a:r>
              <a:rPr lang="en-US" sz="3200" dirty="0" smtClean="0">
                <a:latin typeface="Georgia" panose="02040502050405020303" pitchFamily="18" charset="0"/>
              </a:rPr>
              <a:t>What is the purpose for </a:t>
            </a:r>
            <a:r>
              <a:rPr lang="en-US" sz="3200" dirty="0" err="1" smtClean="0">
                <a:latin typeface="Georgia" panose="02040502050405020303" pitchFamily="18" charset="0"/>
              </a:rPr>
              <a:t>Obierika’s</a:t>
            </a:r>
            <a:r>
              <a:rPr lang="en-US" sz="3200" dirty="0" smtClean="0">
                <a:latin typeface="Georgia" panose="02040502050405020303" pitchFamily="18" charset="0"/>
              </a:rPr>
              <a:t> (chapter 13) and </a:t>
            </a:r>
            <a:r>
              <a:rPr lang="en-US" sz="3200" dirty="0" err="1" smtClean="0">
                <a:latin typeface="Georgia" panose="02040502050405020303" pitchFamily="18" charset="0"/>
              </a:rPr>
              <a:t>Nwoye’s</a:t>
            </a:r>
            <a:r>
              <a:rPr lang="en-US" sz="3200" dirty="0" smtClean="0">
                <a:latin typeface="Georgia" panose="02040502050405020303" pitchFamily="18" charset="0"/>
              </a:rPr>
              <a:t> (chapter 7) critique of Igbo culture?</a:t>
            </a:r>
          </a:p>
          <a:p>
            <a:pPr marL="742950" indent="-742950">
              <a:buFont typeface="+mj-lt"/>
              <a:buAutoNum type="arabicPeriod"/>
            </a:pPr>
            <a:r>
              <a:rPr lang="en-US" sz="3200" dirty="0" smtClean="0">
                <a:latin typeface="Georgia" panose="02040502050405020303" pitchFamily="18" charset="0"/>
              </a:rPr>
              <a:t>Why do both these passages contain twins?</a:t>
            </a:r>
          </a:p>
          <a:p>
            <a:pPr marL="742950" indent="-742950">
              <a:buFont typeface="+mj-lt"/>
              <a:buAutoNum type="arabicPeriod"/>
            </a:pPr>
            <a:r>
              <a:rPr lang="en-US" sz="3200" dirty="0" smtClean="0">
                <a:latin typeface="Georgia" panose="02040502050405020303" pitchFamily="18" charset="0"/>
              </a:rPr>
              <a:t>What is the significance of the Igbo proverb “</a:t>
            </a:r>
            <a:r>
              <a:rPr lang="en-US" sz="3200" dirty="0" smtClean="0">
                <a:solidFill>
                  <a:srgbClr val="7030A0"/>
                </a:solidFill>
                <a:latin typeface="Georgia" panose="02040502050405020303" pitchFamily="18" charset="0"/>
              </a:rPr>
              <a:t>if one finger brought oil, it soiled the others</a:t>
            </a:r>
            <a:r>
              <a:rPr lang="en-US" sz="3200" dirty="0" smtClean="0">
                <a:latin typeface="Georgia" panose="02040502050405020303" pitchFamily="18" charset="0"/>
              </a:rPr>
              <a:t>”? (125).  </a:t>
            </a:r>
          </a:p>
          <a:p>
            <a:pPr marL="1200150" lvl="1" indent="-742950">
              <a:buFont typeface="+mj-lt"/>
              <a:buAutoNum type="arabicPeriod"/>
            </a:pPr>
            <a:r>
              <a:rPr lang="en-US" sz="2800" dirty="0" smtClean="0">
                <a:latin typeface="Georgia" panose="02040502050405020303" pitchFamily="18" charset="0"/>
              </a:rPr>
              <a:t>Make a prediction, assuming the Igbo proverb is foreshadowing either </a:t>
            </a:r>
            <a:r>
              <a:rPr lang="en-US" sz="2800" dirty="0" err="1" smtClean="0">
                <a:latin typeface="Georgia" panose="02040502050405020303" pitchFamily="18" charset="0"/>
              </a:rPr>
              <a:t>Nwoye’s</a:t>
            </a:r>
            <a:r>
              <a:rPr lang="en-US" sz="2800" dirty="0" smtClean="0">
                <a:latin typeface="Georgia" panose="02040502050405020303" pitchFamily="18" charset="0"/>
              </a:rPr>
              <a:t> or </a:t>
            </a:r>
            <a:r>
              <a:rPr lang="en-US" sz="2800" dirty="0" err="1" smtClean="0">
                <a:latin typeface="Georgia" panose="02040502050405020303" pitchFamily="18" charset="0"/>
              </a:rPr>
              <a:t>Obierika’s</a:t>
            </a:r>
            <a:r>
              <a:rPr lang="en-US" sz="2800" dirty="0" smtClean="0">
                <a:latin typeface="Georgia" panose="02040502050405020303" pitchFamily="18" charset="0"/>
              </a:rPr>
              <a:t> actions in relation to their tribe and the European missionaries.</a:t>
            </a:r>
          </a:p>
        </p:txBody>
      </p:sp>
    </p:spTree>
    <p:extLst>
      <p:ext uri="{BB962C8B-B14F-4D97-AF65-F5344CB8AC3E}">
        <p14:creationId xmlns:p14="http://schemas.microsoft.com/office/powerpoint/2010/main" val="22883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7096" y="463138"/>
            <a:ext cx="8325852" cy="6394862"/>
          </a:xfrm>
        </p:spPr>
        <p:txBody>
          <a:bodyPr/>
          <a:lstStyle/>
          <a:p>
            <a:pPr marL="101600" indent="0">
              <a:buNone/>
            </a:pPr>
            <a:r>
              <a:rPr lang="en-US" sz="3200" dirty="0"/>
              <a:t>Okonkwo is a member of the Igbo people. </a:t>
            </a:r>
          </a:p>
          <a:p>
            <a:pPr marL="101600" indent="0">
              <a:buNone/>
            </a:pPr>
            <a:r>
              <a:rPr lang="en-US" sz="2400" dirty="0" smtClean="0"/>
              <a:t>Traditionally</a:t>
            </a:r>
            <a:r>
              <a:rPr lang="en-US" sz="2400" dirty="0"/>
              <a:t>, the Igbo lived in villages based on lineage; the male heads of household were all related through their fathers. A prosperous man would have two or three wives, each living in her own hut within the family compound. </a:t>
            </a:r>
          </a:p>
          <a:p>
            <a:pPr marL="101600" indent="0">
              <a:buNone/>
            </a:pPr>
            <a:r>
              <a:rPr lang="en-US" sz="2400" dirty="0" smtClean="0"/>
              <a:t>Because </a:t>
            </a:r>
            <a:r>
              <a:rPr lang="en-US" sz="2400" dirty="0"/>
              <a:t>of their proximity to West African ports, many Igbos were captured and enslaved by European and African slave traders. In 1807, the British Parliament outlawed the slave trade, and many British merchants began trading in palm oil and other goods. </a:t>
            </a:r>
          </a:p>
          <a:p>
            <a:pPr marL="101600" indent="0">
              <a:buNone/>
            </a:pPr>
            <a:r>
              <a:rPr lang="en-US" sz="2400" dirty="0" smtClean="0"/>
              <a:t>The </a:t>
            </a:r>
            <a:r>
              <a:rPr lang="en-US" sz="2400" dirty="0"/>
              <a:t>British missionary and military presence increased, with the aims of converting Africans to Christianity, enforcing the ban on slave trading, and protecting British economic interests. </a:t>
            </a:r>
            <a:r>
              <a:rPr lang="en-US" sz="2400" i="1" dirty="0"/>
              <a:t>Things Fall Apart</a:t>
            </a:r>
            <a:r>
              <a:rPr lang="en-US" sz="2400" dirty="0"/>
              <a:t> takes place during this early period of British colonization. </a:t>
            </a:r>
          </a:p>
          <a:p>
            <a:pPr marL="101600" indent="0">
              <a:buNone/>
            </a:pPr>
            <a:endParaRPr lang="en-US" sz="2400" dirty="0"/>
          </a:p>
        </p:txBody>
      </p:sp>
      <p:pic>
        <p:nvPicPr>
          <p:cNvPr id="4" name="Picture 2" descr="https://upload.wikimedia.org/wikipedia/en/6/65/ThingsFallApart.jpg"/>
          <p:cNvPicPr>
            <a:picLocks noChangeAspect="1" noChangeArrowheads="1"/>
          </p:cNvPicPr>
          <p:nvPr/>
        </p:nvPicPr>
        <p:blipFill>
          <a:blip r:embed="rId2" cstate="print"/>
          <a:srcRect/>
          <a:stretch>
            <a:fillRect/>
          </a:stretch>
        </p:blipFill>
        <p:spPr bwMode="auto">
          <a:xfrm>
            <a:off x="8609735" y="972204"/>
            <a:ext cx="3458797" cy="5168911"/>
          </a:xfrm>
          <a:prstGeom prst="rect">
            <a:avLst/>
          </a:prstGeom>
          <a:noFill/>
        </p:spPr>
      </p:pic>
    </p:spTree>
    <p:extLst>
      <p:ext uri="{BB962C8B-B14F-4D97-AF65-F5344CB8AC3E}">
        <p14:creationId xmlns:p14="http://schemas.microsoft.com/office/powerpoint/2010/main" val="3432712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1"/>
            <a:ext cx="10210800" cy="1485900"/>
          </a:xfrm>
        </p:spPr>
        <p:txBody>
          <a:bodyPr anchor="ctr">
            <a:normAutofit/>
          </a:bodyPr>
          <a:lstStyle/>
          <a:p>
            <a:r>
              <a:rPr lang="en-US" sz="5400" b="1" i="1" dirty="0" smtClean="0">
                <a:solidFill>
                  <a:schemeClr val="bg1">
                    <a:lumMod val="95000"/>
                  </a:schemeClr>
                </a:solidFill>
              </a:rPr>
              <a:t>Things Fall Apart</a:t>
            </a:r>
            <a:r>
              <a:rPr lang="en-US" b="1" dirty="0" smtClean="0">
                <a:solidFill>
                  <a:schemeClr val="bg1">
                    <a:lumMod val="95000"/>
                  </a:schemeClr>
                </a:solidFill>
              </a:rPr>
              <a:t> </a:t>
            </a:r>
            <a:br>
              <a:rPr lang="en-US" b="1" dirty="0" smtClean="0">
                <a:solidFill>
                  <a:schemeClr val="bg1">
                    <a:lumMod val="95000"/>
                  </a:schemeClr>
                </a:solidFill>
              </a:rPr>
            </a:br>
            <a:r>
              <a:rPr lang="en-US" b="1" dirty="0" smtClean="0">
                <a:solidFill>
                  <a:schemeClr val="bg1">
                    <a:lumMod val="95000"/>
                  </a:schemeClr>
                </a:solidFill>
              </a:rPr>
              <a:t>Part 2, chapter 14</a:t>
            </a:r>
            <a:endParaRPr lang="en-US" b="1" dirty="0">
              <a:solidFill>
                <a:schemeClr val="bg1">
                  <a:lumMod val="95000"/>
                </a:schemeClr>
              </a:solidFill>
            </a:endParaRPr>
          </a:p>
        </p:txBody>
      </p:sp>
      <p:sp>
        <p:nvSpPr>
          <p:cNvPr id="3" name="Content Placeholder 2"/>
          <p:cNvSpPr>
            <a:spLocks noGrp="1"/>
          </p:cNvSpPr>
          <p:nvPr>
            <p:ph idx="1"/>
          </p:nvPr>
        </p:nvSpPr>
        <p:spPr>
          <a:xfrm>
            <a:off x="685800" y="1600199"/>
            <a:ext cx="10678886" cy="5257801"/>
          </a:xfrm>
        </p:spPr>
        <p:txBody>
          <a:bodyPr>
            <a:normAutofit/>
          </a:bodyPr>
          <a:lstStyle/>
          <a:p>
            <a:pPr>
              <a:lnSpc>
                <a:spcPct val="110000"/>
              </a:lnSpc>
              <a:spcBef>
                <a:spcPts val="0"/>
              </a:spcBef>
            </a:pPr>
            <a:r>
              <a:rPr lang="en-US" sz="2800" b="1" dirty="0" smtClean="0">
                <a:solidFill>
                  <a:schemeClr val="accent5">
                    <a:lumMod val="60000"/>
                    <a:lumOff val="40000"/>
                  </a:schemeClr>
                </a:solidFill>
                <a:effectLst>
                  <a:outerShdw blurRad="38100" dist="38100" dir="2700000" algn="tl">
                    <a:srgbClr val="000000">
                      <a:alpha val="43137"/>
                    </a:srgbClr>
                  </a:outerShdw>
                </a:effectLst>
              </a:rPr>
              <a:t>What is the mood of Okonkwo’s new life in </a:t>
            </a:r>
            <a:r>
              <a:rPr lang="en-US" sz="2800" b="1" dirty="0" err="1" smtClean="0">
                <a:solidFill>
                  <a:schemeClr val="accent5">
                    <a:lumMod val="60000"/>
                    <a:lumOff val="40000"/>
                  </a:schemeClr>
                </a:solidFill>
                <a:effectLst>
                  <a:outerShdw blurRad="38100" dist="38100" dir="2700000" algn="tl">
                    <a:srgbClr val="000000">
                      <a:alpha val="43137"/>
                    </a:srgbClr>
                  </a:outerShdw>
                </a:effectLst>
              </a:rPr>
              <a:t>Mbanta</a:t>
            </a:r>
            <a:r>
              <a:rPr lang="en-US" sz="2800" b="1" dirty="0" smtClean="0">
                <a:solidFill>
                  <a:schemeClr val="accent5">
                    <a:lumMod val="60000"/>
                    <a:lumOff val="40000"/>
                  </a:schemeClr>
                </a:solidFill>
                <a:effectLst>
                  <a:outerShdw blurRad="38100" dist="38100" dir="2700000" algn="tl">
                    <a:srgbClr val="000000">
                      <a:alpha val="43137"/>
                    </a:srgbClr>
                  </a:outerShdw>
                </a:effectLst>
              </a:rPr>
              <a:t>? (131).</a:t>
            </a:r>
          </a:p>
          <a:p>
            <a:pPr>
              <a:lnSpc>
                <a:spcPct val="110000"/>
              </a:lnSpc>
              <a:spcBef>
                <a:spcPts val="0"/>
              </a:spcBef>
            </a:pPr>
            <a:r>
              <a:rPr lang="en-US" sz="2800" b="1" dirty="0" smtClean="0">
                <a:solidFill>
                  <a:schemeClr val="accent5">
                    <a:lumMod val="60000"/>
                    <a:lumOff val="40000"/>
                  </a:schemeClr>
                </a:solidFill>
                <a:effectLst>
                  <a:outerShdw blurRad="38100" dist="38100" dir="2700000" algn="tl">
                    <a:srgbClr val="000000">
                      <a:alpha val="43137"/>
                    </a:srgbClr>
                  </a:outerShdw>
                </a:effectLst>
              </a:rPr>
              <a:t>What does Okonkwo think about his </a:t>
            </a:r>
            <a:r>
              <a:rPr lang="en-US" sz="2800" b="1" i="1" dirty="0" smtClean="0">
                <a:solidFill>
                  <a:schemeClr val="accent5">
                    <a:lumMod val="60000"/>
                    <a:lumOff val="40000"/>
                  </a:schemeClr>
                </a:solidFill>
                <a:effectLst>
                  <a:outerShdw blurRad="38100" dist="38100" dir="2700000" algn="tl">
                    <a:srgbClr val="000000">
                      <a:alpha val="43137"/>
                    </a:srgbClr>
                  </a:outerShdw>
                </a:effectLst>
              </a:rPr>
              <a:t>chi</a:t>
            </a:r>
            <a:r>
              <a:rPr lang="en-US" sz="2800" b="1" dirty="0" smtClean="0">
                <a:solidFill>
                  <a:schemeClr val="accent5">
                    <a:lumMod val="60000"/>
                    <a:lumOff val="40000"/>
                  </a:schemeClr>
                </a:solidFill>
                <a:effectLst>
                  <a:outerShdw blurRad="38100" dist="38100" dir="2700000" algn="tl">
                    <a:srgbClr val="000000">
                      <a:alpha val="43137"/>
                    </a:srgbClr>
                  </a:outerShdw>
                </a:effectLst>
              </a:rPr>
              <a:t>? Does he understand the Igbo principal of </a:t>
            </a:r>
            <a:r>
              <a:rPr lang="en-US" sz="2800" b="1" i="1" dirty="0" smtClean="0">
                <a:solidFill>
                  <a:schemeClr val="accent5">
                    <a:lumMod val="60000"/>
                    <a:lumOff val="40000"/>
                  </a:schemeClr>
                </a:solidFill>
                <a:effectLst>
                  <a:outerShdw blurRad="38100" dist="38100" dir="2700000" algn="tl">
                    <a:srgbClr val="000000">
                      <a:alpha val="43137"/>
                    </a:srgbClr>
                  </a:outerShdw>
                </a:effectLst>
              </a:rPr>
              <a:t>chi</a:t>
            </a:r>
            <a:r>
              <a:rPr lang="en-US" sz="2800" b="1" dirty="0" smtClean="0">
                <a:solidFill>
                  <a:schemeClr val="accent5">
                    <a:lumMod val="60000"/>
                    <a:lumOff val="40000"/>
                  </a:schemeClr>
                </a:solidFill>
                <a:effectLst>
                  <a:outerShdw blurRad="38100" dist="38100" dir="2700000" algn="tl">
                    <a:srgbClr val="000000">
                      <a:alpha val="43137"/>
                    </a:srgbClr>
                  </a:outerShdw>
                </a:effectLst>
              </a:rPr>
              <a:t> well? Has Okonkwo really said ‘yea’?</a:t>
            </a:r>
          </a:p>
          <a:p>
            <a:pPr>
              <a:lnSpc>
                <a:spcPct val="110000"/>
              </a:lnSpc>
              <a:spcBef>
                <a:spcPts val="0"/>
              </a:spcBef>
            </a:pPr>
            <a:r>
              <a:rPr lang="en-US" sz="2800" b="1" dirty="0">
                <a:solidFill>
                  <a:schemeClr val="accent5">
                    <a:lumMod val="60000"/>
                    <a:lumOff val="40000"/>
                  </a:schemeClr>
                </a:solidFill>
                <a:effectLst>
                  <a:outerShdw blurRad="38100" dist="38100" dir="2700000" algn="tl">
                    <a:srgbClr val="000000">
                      <a:alpha val="43137"/>
                    </a:srgbClr>
                  </a:outerShdw>
                </a:effectLst>
              </a:rPr>
              <a:t>This chapter </a:t>
            </a:r>
            <a:r>
              <a:rPr lang="en-US" sz="2800" b="1" dirty="0" smtClean="0">
                <a:solidFill>
                  <a:schemeClr val="accent5">
                    <a:lumMod val="60000"/>
                    <a:lumOff val="40000"/>
                  </a:schemeClr>
                </a:solidFill>
                <a:effectLst>
                  <a:outerShdw blurRad="38100" dist="38100" dir="2700000" algn="tl">
                    <a:srgbClr val="000000">
                      <a:alpha val="43137"/>
                    </a:srgbClr>
                  </a:outerShdw>
                </a:effectLst>
              </a:rPr>
              <a:t>references </a:t>
            </a:r>
            <a:r>
              <a:rPr lang="en-US" sz="2800" b="1" dirty="0">
                <a:solidFill>
                  <a:schemeClr val="accent5">
                    <a:lumMod val="60000"/>
                    <a:lumOff val="40000"/>
                  </a:schemeClr>
                </a:solidFill>
                <a:effectLst>
                  <a:outerShdw blurRad="38100" dist="38100" dir="2700000" algn="tl">
                    <a:srgbClr val="000000">
                      <a:alpha val="43137"/>
                    </a:srgbClr>
                  </a:outerShdw>
                </a:effectLst>
              </a:rPr>
              <a:t>Okonkwo's </a:t>
            </a:r>
            <a:r>
              <a:rPr lang="en-US" sz="2800" b="1" dirty="0" smtClean="0">
                <a:solidFill>
                  <a:schemeClr val="accent5">
                    <a:lumMod val="60000"/>
                    <a:lumOff val="40000"/>
                  </a:schemeClr>
                </a:solidFill>
                <a:effectLst>
                  <a:outerShdw blurRad="38100" dist="38100" dir="2700000" algn="tl">
                    <a:srgbClr val="000000">
                      <a:alpha val="43137"/>
                    </a:srgbClr>
                  </a:outerShdw>
                </a:effectLst>
              </a:rPr>
              <a:t>deceased mother. </a:t>
            </a:r>
            <a:r>
              <a:rPr lang="en-US" sz="2800" b="1" dirty="0">
                <a:solidFill>
                  <a:schemeClr val="accent5">
                    <a:lumMod val="60000"/>
                    <a:lumOff val="40000"/>
                  </a:schemeClr>
                </a:solidFill>
                <a:effectLst>
                  <a:outerShdw blurRad="38100" dist="38100" dir="2700000" algn="tl">
                    <a:srgbClr val="000000">
                      <a:alpha val="43137"/>
                    </a:srgbClr>
                  </a:outerShdw>
                </a:effectLst>
              </a:rPr>
              <a:t>What do readers </a:t>
            </a:r>
            <a:r>
              <a:rPr lang="en-US" sz="2800" b="1" dirty="0" smtClean="0">
                <a:solidFill>
                  <a:schemeClr val="accent5">
                    <a:lumMod val="60000"/>
                    <a:lumOff val="40000"/>
                  </a:schemeClr>
                </a:solidFill>
                <a:effectLst>
                  <a:outerShdw blurRad="38100" dist="38100" dir="2700000" algn="tl">
                    <a:srgbClr val="000000">
                      <a:alpha val="43137"/>
                    </a:srgbClr>
                  </a:outerShdw>
                </a:effectLst>
              </a:rPr>
              <a:t>know </a:t>
            </a:r>
            <a:r>
              <a:rPr lang="en-US" sz="2800" b="1" dirty="0">
                <a:solidFill>
                  <a:schemeClr val="accent5">
                    <a:lumMod val="60000"/>
                    <a:lumOff val="40000"/>
                  </a:schemeClr>
                </a:solidFill>
                <a:effectLst>
                  <a:outerShdw blurRad="38100" dist="38100" dir="2700000" algn="tl">
                    <a:srgbClr val="000000">
                      <a:alpha val="43137"/>
                    </a:srgbClr>
                  </a:outerShdw>
                </a:effectLst>
              </a:rPr>
              <a:t>about </a:t>
            </a:r>
            <a:r>
              <a:rPr lang="en-US" sz="2800" b="1" dirty="0" smtClean="0">
                <a:solidFill>
                  <a:schemeClr val="accent5">
                    <a:lumMod val="60000"/>
                    <a:lumOff val="40000"/>
                  </a:schemeClr>
                </a:solidFill>
                <a:effectLst>
                  <a:outerShdw blurRad="38100" dist="38100" dir="2700000" algn="tl">
                    <a:srgbClr val="000000">
                      <a:alpha val="43137"/>
                    </a:srgbClr>
                  </a:outerShdw>
                </a:effectLst>
              </a:rPr>
              <a:t>her </a:t>
            </a:r>
            <a:r>
              <a:rPr lang="en-US" sz="2800" b="1" dirty="0">
                <a:solidFill>
                  <a:schemeClr val="accent5">
                    <a:lumMod val="60000"/>
                    <a:lumOff val="40000"/>
                  </a:schemeClr>
                </a:solidFill>
                <a:effectLst>
                  <a:outerShdw blurRad="38100" dist="38100" dir="2700000" algn="tl">
                    <a:srgbClr val="000000">
                      <a:alpha val="43137"/>
                    </a:srgbClr>
                  </a:outerShdw>
                </a:effectLst>
              </a:rPr>
              <a:t>and </a:t>
            </a:r>
            <a:r>
              <a:rPr lang="en-US" sz="2800" b="1" dirty="0" smtClean="0">
                <a:solidFill>
                  <a:schemeClr val="accent5">
                    <a:lumMod val="60000"/>
                    <a:lumOff val="40000"/>
                  </a:schemeClr>
                </a:solidFill>
                <a:effectLst>
                  <a:outerShdw blurRad="38100" dist="38100" dir="2700000" algn="tl">
                    <a:srgbClr val="000000">
                      <a:alpha val="43137"/>
                    </a:srgbClr>
                  </a:outerShdw>
                </a:effectLst>
              </a:rPr>
              <a:t>about her </a:t>
            </a:r>
            <a:r>
              <a:rPr lang="en-US" sz="2800" b="1" dirty="0">
                <a:solidFill>
                  <a:schemeClr val="accent5">
                    <a:lumMod val="60000"/>
                    <a:lumOff val="40000"/>
                  </a:schemeClr>
                </a:solidFill>
                <a:effectLst>
                  <a:outerShdw blurRad="38100" dist="38100" dir="2700000" algn="tl">
                    <a:srgbClr val="000000">
                      <a:alpha val="43137"/>
                    </a:srgbClr>
                  </a:outerShdw>
                </a:effectLst>
              </a:rPr>
              <a:t>relationship with her son?</a:t>
            </a:r>
          </a:p>
          <a:p>
            <a:pPr>
              <a:lnSpc>
                <a:spcPct val="110000"/>
              </a:lnSpc>
              <a:spcBef>
                <a:spcPts val="0"/>
              </a:spcBef>
            </a:pPr>
            <a:r>
              <a:rPr lang="en-US" sz="2800" b="1" dirty="0" smtClean="0">
                <a:solidFill>
                  <a:schemeClr val="accent5">
                    <a:lumMod val="60000"/>
                    <a:lumOff val="40000"/>
                  </a:schemeClr>
                </a:solidFill>
                <a:effectLst>
                  <a:outerShdw blurRad="38100" dist="38100" dir="2700000" algn="tl">
                    <a:srgbClr val="000000">
                      <a:alpha val="43137"/>
                    </a:srgbClr>
                  </a:outerShdw>
                </a:effectLst>
              </a:rPr>
              <a:t>Why do Igbo people say “</a:t>
            </a:r>
            <a:r>
              <a:rPr lang="en-US" sz="2800" b="1" dirty="0" smtClean="0">
                <a:solidFill>
                  <a:schemeClr val="bg1"/>
                </a:solidFill>
                <a:effectLst>
                  <a:outerShdw blurRad="38100" dist="38100" dir="2700000" algn="tl">
                    <a:srgbClr val="000000">
                      <a:alpha val="43137"/>
                    </a:srgbClr>
                  </a:outerShdw>
                </a:effectLst>
              </a:rPr>
              <a:t>Mother is Supreme</a:t>
            </a:r>
            <a:r>
              <a:rPr lang="en-US" sz="2800" b="1" dirty="0" smtClean="0">
                <a:solidFill>
                  <a:schemeClr val="accent5">
                    <a:lumMod val="60000"/>
                    <a:lumOff val="40000"/>
                  </a:schemeClr>
                </a:solidFill>
                <a:effectLst>
                  <a:outerShdw blurRad="38100" dist="38100" dir="2700000" algn="tl">
                    <a:srgbClr val="000000">
                      <a:alpha val="43137"/>
                    </a:srgbClr>
                  </a:outerShdw>
                </a:effectLst>
              </a:rPr>
              <a:t>”?</a:t>
            </a:r>
          </a:p>
          <a:p>
            <a:pPr lvl="1">
              <a:lnSpc>
                <a:spcPct val="110000"/>
              </a:lnSpc>
              <a:spcBef>
                <a:spcPts val="0"/>
              </a:spcBef>
            </a:pPr>
            <a:r>
              <a:rPr lang="en-US" sz="2600" b="1" dirty="0" smtClean="0">
                <a:solidFill>
                  <a:schemeClr val="accent5">
                    <a:lumMod val="60000"/>
                    <a:lumOff val="40000"/>
                  </a:schemeClr>
                </a:solidFill>
                <a:effectLst>
                  <a:outerShdw blurRad="38100" dist="38100" dir="2700000" algn="tl">
                    <a:srgbClr val="000000">
                      <a:alpha val="43137"/>
                    </a:srgbClr>
                  </a:outerShdw>
                </a:effectLst>
              </a:rPr>
              <a:t>How does this complicate Igbo patriarchy?</a:t>
            </a:r>
          </a:p>
          <a:p>
            <a:pPr lvl="1">
              <a:lnSpc>
                <a:spcPct val="110000"/>
              </a:lnSpc>
              <a:spcBef>
                <a:spcPts val="0"/>
              </a:spcBef>
            </a:pPr>
            <a:r>
              <a:rPr lang="en-US" sz="2600" b="1" dirty="0" smtClean="0">
                <a:solidFill>
                  <a:schemeClr val="accent5">
                    <a:lumMod val="60000"/>
                    <a:lumOff val="40000"/>
                  </a:schemeClr>
                </a:solidFill>
                <a:effectLst>
                  <a:outerShdw blurRad="38100" dist="38100" dir="2700000" algn="tl">
                    <a:srgbClr val="000000">
                      <a:alpha val="43137"/>
                    </a:srgbClr>
                  </a:outerShdw>
                </a:effectLst>
              </a:rPr>
              <a:t>What does Okonkwo’s failure to answer some of </a:t>
            </a:r>
            <a:r>
              <a:rPr lang="en-US" sz="2600" b="1" dirty="0" err="1" smtClean="0">
                <a:solidFill>
                  <a:schemeClr val="accent5">
                    <a:lumMod val="60000"/>
                    <a:lumOff val="40000"/>
                  </a:schemeClr>
                </a:solidFill>
                <a:effectLst>
                  <a:outerShdw blurRad="38100" dist="38100" dir="2700000" algn="tl">
                    <a:srgbClr val="000000">
                      <a:alpha val="43137"/>
                    </a:srgbClr>
                  </a:outerShdw>
                </a:effectLst>
              </a:rPr>
              <a:t>Uchendu’s</a:t>
            </a:r>
            <a:r>
              <a:rPr lang="en-US" sz="2600" b="1" dirty="0" smtClean="0">
                <a:solidFill>
                  <a:schemeClr val="accent5">
                    <a:lumMod val="60000"/>
                    <a:lumOff val="40000"/>
                  </a:schemeClr>
                </a:solidFill>
                <a:effectLst>
                  <a:outerShdw blurRad="38100" dist="38100" dir="2700000" algn="tl">
                    <a:srgbClr val="000000">
                      <a:alpha val="43137"/>
                    </a:srgbClr>
                  </a:outerShdw>
                </a:effectLst>
              </a:rPr>
              <a:t> questions reveal or reinforce</a:t>
            </a:r>
            <a:r>
              <a:rPr lang="en-US" sz="2600" b="1" dirty="0">
                <a:solidFill>
                  <a:schemeClr val="accent5">
                    <a:lumMod val="60000"/>
                    <a:lumOff val="40000"/>
                  </a:schemeClr>
                </a:solidFill>
                <a:effectLst>
                  <a:outerShdw blurRad="38100" dist="38100" dir="2700000" algn="tl">
                    <a:srgbClr val="000000">
                      <a:alpha val="43137"/>
                    </a:srgbClr>
                  </a:outerShdw>
                </a:effectLst>
              </a:rPr>
              <a:t>?</a:t>
            </a:r>
            <a:endParaRPr lang="en-US" sz="2600" b="1" dirty="0" smtClean="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249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1"/>
            <a:ext cx="10210800" cy="1485900"/>
          </a:xfrm>
        </p:spPr>
        <p:txBody>
          <a:bodyPr anchor="ctr">
            <a:normAutofit/>
          </a:bodyPr>
          <a:lstStyle/>
          <a:p>
            <a:r>
              <a:rPr lang="en-US" sz="4800" b="1" dirty="0" smtClean="0">
                <a:solidFill>
                  <a:schemeClr val="bg1">
                    <a:lumMod val="95000"/>
                  </a:schemeClr>
                </a:solidFill>
              </a:rPr>
              <a:t>Okonkwo’s understanding of himself</a:t>
            </a:r>
            <a:endParaRPr lang="en-US" sz="2800" b="1" dirty="0">
              <a:solidFill>
                <a:schemeClr val="bg1">
                  <a:lumMod val="95000"/>
                </a:schemeClr>
              </a:solidFill>
            </a:endParaRPr>
          </a:p>
        </p:txBody>
      </p:sp>
      <p:sp>
        <p:nvSpPr>
          <p:cNvPr id="3" name="Content Placeholder 2"/>
          <p:cNvSpPr>
            <a:spLocks noGrp="1"/>
          </p:cNvSpPr>
          <p:nvPr>
            <p:ph idx="1"/>
          </p:nvPr>
        </p:nvSpPr>
        <p:spPr>
          <a:xfrm>
            <a:off x="685800" y="1600199"/>
            <a:ext cx="10678886" cy="5257801"/>
          </a:xfrm>
        </p:spPr>
        <p:txBody>
          <a:bodyPr>
            <a:normAutofit/>
          </a:bodyPr>
          <a:lstStyle/>
          <a:p>
            <a:pPr marL="0" indent="0">
              <a:buNone/>
            </a:pPr>
            <a:r>
              <a:rPr lang="en-US" sz="4000" b="1" dirty="0" smtClean="0">
                <a:solidFill>
                  <a:schemeClr val="accent5">
                    <a:lumMod val="60000"/>
                    <a:lumOff val="40000"/>
                  </a:schemeClr>
                </a:solidFill>
                <a:effectLst>
                  <a:outerShdw blurRad="38100" dist="38100" dir="2700000" algn="tl">
                    <a:srgbClr val="000000">
                      <a:alpha val="43137"/>
                    </a:srgbClr>
                  </a:outerShdw>
                </a:effectLst>
              </a:rPr>
              <a:t>Reread pages 66-68.</a:t>
            </a:r>
          </a:p>
          <a:p>
            <a:pPr marL="742950" indent="-742950">
              <a:buFont typeface="+mj-lt"/>
              <a:buAutoNum type="arabicPeriod"/>
            </a:pPr>
            <a:r>
              <a:rPr lang="en-US" sz="4000" b="1" u="sng" dirty="0" smtClean="0">
                <a:solidFill>
                  <a:schemeClr val="accent5">
                    <a:lumMod val="60000"/>
                    <a:lumOff val="40000"/>
                  </a:schemeClr>
                </a:solidFill>
                <a:effectLst>
                  <a:outerShdw blurRad="38100" dist="38100" dir="2700000" algn="tl">
                    <a:srgbClr val="000000">
                      <a:alpha val="43137"/>
                    </a:srgbClr>
                  </a:outerShdw>
                </a:effectLst>
              </a:rPr>
              <a:t>Analyze</a:t>
            </a:r>
            <a:r>
              <a:rPr lang="en-US" sz="4000" b="1" dirty="0" smtClean="0">
                <a:solidFill>
                  <a:schemeClr val="accent5">
                    <a:lumMod val="60000"/>
                    <a:lumOff val="40000"/>
                  </a:schemeClr>
                </a:solidFill>
                <a:effectLst>
                  <a:outerShdw blurRad="38100" dist="38100" dir="2700000" algn="tl">
                    <a:srgbClr val="000000">
                      <a:alpha val="43137"/>
                    </a:srgbClr>
                  </a:outerShdw>
                </a:effectLst>
              </a:rPr>
              <a:t>: </a:t>
            </a:r>
          </a:p>
          <a:p>
            <a:pPr marL="742950" indent="-742950">
              <a:buFont typeface="+mj-lt"/>
              <a:buAutoNum type="arabicPeriod"/>
            </a:pPr>
            <a:endParaRPr lang="en-US" sz="4000" b="1" dirty="0">
              <a:solidFill>
                <a:schemeClr val="accent5">
                  <a:lumMod val="60000"/>
                  <a:lumOff val="40000"/>
                </a:schemeClr>
              </a:solidFill>
              <a:effectLst>
                <a:outerShdw blurRad="38100" dist="38100" dir="2700000" algn="tl">
                  <a:srgbClr val="000000">
                    <a:alpha val="43137"/>
                  </a:srgbClr>
                </a:outerShdw>
              </a:effectLst>
            </a:endParaRPr>
          </a:p>
          <a:p>
            <a:pPr marL="742950" indent="-742950">
              <a:buFont typeface="+mj-lt"/>
              <a:buAutoNum type="arabicPeriod"/>
            </a:pPr>
            <a:endParaRPr lang="en-US" sz="4000" b="1" dirty="0" smtClean="0">
              <a:solidFill>
                <a:schemeClr val="accent5">
                  <a:lumMod val="60000"/>
                  <a:lumOff val="40000"/>
                </a:schemeClr>
              </a:solidFill>
              <a:effectLst>
                <a:outerShdw blurRad="38100" dist="38100" dir="2700000" algn="tl">
                  <a:srgbClr val="000000">
                    <a:alpha val="43137"/>
                  </a:srgbClr>
                </a:outerShdw>
              </a:effectLst>
            </a:endParaRPr>
          </a:p>
          <a:p>
            <a:pPr marL="742950" indent="-742950">
              <a:buFont typeface="+mj-lt"/>
              <a:buAutoNum type="arabicPeriod"/>
            </a:pPr>
            <a:endParaRPr lang="en-US" sz="4000" b="1" dirty="0" smtClean="0">
              <a:solidFill>
                <a:schemeClr val="accent5">
                  <a:lumMod val="60000"/>
                  <a:lumOff val="40000"/>
                </a:schemeClr>
              </a:solidFill>
              <a:effectLst>
                <a:outerShdw blurRad="38100" dist="38100" dir="2700000" algn="tl">
                  <a:srgbClr val="000000">
                    <a:alpha val="43137"/>
                  </a:srgbClr>
                </a:outerShdw>
              </a:effectLst>
            </a:endParaRPr>
          </a:p>
          <a:p>
            <a:pPr marL="742950" indent="-742950">
              <a:buFont typeface="+mj-lt"/>
              <a:buAutoNum type="arabicPeriod"/>
            </a:pPr>
            <a:r>
              <a:rPr lang="en-US" sz="4000" b="1" dirty="0" smtClean="0">
                <a:solidFill>
                  <a:schemeClr val="accent5">
                    <a:lumMod val="60000"/>
                    <a:lumOff val="40000"/>
                  </a:schemeClr>
                </a:solidFill>
                <a:effectLst>
                  <a:outerShdw blurRad="38100" dist="38100" dir="2700000" algn="tl">
                    <a:srgbClr val="000000">
                      <a:alpha val="43137"/>
                    </a:srgbClr>
                  </a:outerShdw>
                </a:effectLst>
              </a:rPr>
              <a:t>Does Okonkwo understand his culture well? Other examples? What will his fate (chi) be? </a:t>
            </a:r>
          </a:p>
          <a:p>
            <a:pPr marL="274320" lvl="1" indent="0">
              <a:buNone/>
            </a:pPr>
            <a:endParaRPr lang="en-US" sz="4000" b="1" dirty="0">
              <a:solidFill>
                <a:schemeClr val="accent5">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234666" y="3086099"/>
            <a:ext cx="10720654" cy="2250672"/>
          </a:xfrm>
          <a:prstGeom prst="rect">
            <a:avLst/>
          </a:prstGeom>
        </p:spPr>
      </p:pic>
    </p:spTree>
    <p:extLst>
      <p:ext uri="{BB962C8B-B14F-4D97-AF65-F5344CB8AC3E}">
        <p14:creationId xmlns:p14="http://schemas.microsoft.com/office/powerpoint/2010/main" val="31975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1"/>
            <a:ext cx="10210800" cy="1485900"/>
          </a:xfrm>
        </p:spPr>
        <p:txBody>
          <a:bodyPr anchor="ctr">
            <a:normAutofit/>
          </a:bodyPr>
          <a:lstStyle/>
          <a:p>
            <a:r>
              <a:rPr lang="en-US" sz="5400" b="1" dirty="0" err="1" smtClean="0">
                <a:solidFill>
                  <a:schemeClr val="bg1">
                    <a:lumMod val="95000"/>
                  </a:schemeClr>
                </a:solidFill>
              </a:rPr>
              <a:t>Uchendu’s</a:t>
            </a:r>
            <a:r>
              <a:rPr lang="en-US" sz="5400" b="1" dirty="0" smtClean="0">
                <a:solidFill>
                  <a:schemeClr val="bg1">
                    <a:lumMod val="95000"/>
                  </a:schemeClr>
                </a:solidFill>
              </a:rPr>
              <a:t> speech to Okonkwo</a:t>
            </a:r>
            <a:endParaRPr lang="en-US" b="1" dirty="0">
              <a:solidFill>
                <a:schemeClr val="bg1">
                  <a:lumMod val="95000"/>
                </a:schemeClr>
              </a:solidFill>
            </a:endParaRPr>
          </a:p>
        </p:txBody>
      </p:sp>
      <p:sp>
        <p:nvSpPr>
          <p:cNvPr id="3" name="Content Placeholder 2"/>
          <p:cNvSpPr>
            <a:spLocks noGrp="1"/>
          </p:cNvSpPr>
          <p:nvPr>
            <p:ph idx="1"/>
          </p:nvPr>
        </p:nvSpPr>
        <p:spPr>
          <a:xfrm>
            <a:off x="685800" y="1600199"/>
            <a:ext cx="10678886" cy="5257801"/>
          </a:xfrm>
        </p:spPr>
        <p:txBody>
          <a:bodyPr>
            <a:normAutofit/>
          </a:bodyPr>
          <a:lstStyle/>
          <a:p>
            <a:pPr>
              <a:lnSpc>
                <a:spcPct val="110000"/>
              </a:lnSpc>
              <a:spcBef>
                <a:spcPts val="0"/>
              </a:spcBef>
            </a:pPr>
            <a:r>
              <a:rPr lang="en-US" sz="2800" b="1" dirty="0">
                <a:solidFill>
                  <a:schemeClr val="accent5">
                    <a:lumMod val="60000"/>
                    <a:lumOff val="40000"/>
                  </a:schemeClr>
                </a:solidFill>
                <a:effectLst>
                  <a:outerShdw blurRad="38100" dist="38100" dir="2700000" algn="tl">
                    <a:srgbClr val="000000">
                      <a:alpha val="43137"/>
                    </a:srgbClr>
                  </a:outerShdw>
                </a:effectLst>
              </a:rPr>
              <a:t>What is the purpose of </a:t>
            </a:r>
            <a:r>
              <a:rPr lang="en-US" sz="2800" b="1" dirty="0" err="1">
                <a:solidFill>
                  <a:schemeClr val="accent5">
                    <a:lumMod val="60000"/>
                    <a:lumOff val="40000"/>
                  </a:schemeClr>
                </a:solidFill>
                <a:effectLst>
                  <a:outerShdw blurRad="38100" dist="38100" dir="2700000" algn="tl">
                    <a:srgbClr val="000000">
                      <a:alpha val="43137"/>
                    </a:srgbClr>
                  </a:outerShdw>
                </a:effectLst>
              </a:rPr>
              <a:t>Uchendu’s</a:t>
            </a:r>
            <a:r>
              <a:rPr lang="en-US" sz="2800" b="1" dirty="0">
                <a:solidFill>
                  <a:schemeClr val="accent5">
                    <a:lumMod val="60000"/>
                    <a:lumOff val="40000"/>
                  </a:schemeClr>
                </a:solidFill>
                <a:effectLst>
                  <a:outerShdw blurRad="38100" dist="38100" dir="2700000" algn="tl">
                    <a:srgbClr val="000000">
                      <a:alpha val="43137"/>
                    </a:srgbClr>
                  </a:outerShdw>
                </a:effectLst>
              </a:rPr>
              <a:t> speech to Okonkwo? What tone does he use? </a:t>
            </a:r>
            <a:r>
              <a:rPr lang="en-US" sz="2800" b="1" dirty="0" smtClean="0">
                <a:solidFill>
                  <a:schemeClr val="accent5">
                    <a:lumMod val="60000"/>
                    <a:lumOff val="40000"/>
                  </a:schemeClr>
                </a:solidFill>
                <a:effectLst>
                  <a:outerShdw blurRad="38100" dist="38100" dir="2700000" algn="tl">
                    <a:srgbClr val="000000">
                      <a:alpha val="43137"/>
                    </a:srgbClr>
                  </a:outerShdw>
                </a:effectLst>
              </a:rPr>
              <a:t>What rhetorical appeals?</a:t>
            </a:r>
          </a:p>
          <a:p>
            <a:pPr>
              <a:lnSpc>
                <a:spcPct val="110000"/>
              </a:lnSpc>
              <a:spcBef>
                <a:spcPts val="0"/>
              </a:spcBef>
            </a:pPr>
            <a:r>
              <a:rPr lang="en-US" sz="2800" b="1" dirty="0">
                <a:solidFill>
                  <a:schemeClr val="accent5">
                    <a:lumMod val="60000"/>
                    <a:lumOff val="40000"/>
                  </a:schemeClr>
                </a:solidFill>
                <a:effectLst>
                  <a:outerShdw blurRad="38100" dist="38100" dir="2700000" algn="tl">
                    <a:srgbClr val="000000">
                      <a:alpha val="43137"/>
                    </a:srgbClr>
                  </a:outerShdw>
                </a:effectLst>
              </a:rPr>
              <a:t>Do you think that </a:t>
            </a:r>
            <a:r>
              <a:rPr lang="en-US" sz="2800" b="1" dirty="0" err="1">
                <a:solidFill>
                  <a:schemeClr val="accent5">
                    <a:lumMod val="60000"/>
                    <a:lumOff val="40000"/>
                  </a:schemeClr>
                </a:solidFill>
                <a:effectLst>
                  <a:outerShdw blurRad="38100" dist="38100" dir="2700000" algn="tl">
                    <a:srgbClr val="000000">
                      <a:alpha val="43137"/>
                    </a:srgbClr>
                  </a:outerShdw>
                </a:effectLst>
              </a:rPr>
              <a:t>Unchendu’s</a:t>
            </a:r>
            <a:r>
              <a:rPr lang="en-US" sz="2800" b="1" dirty="0">
                <a:solidFill>
                  <a:schemeClr val="accent5">
                    <a:lumMod val="60000"/>
                    <a:lumOff val="40000"/>
                  </a:schemeClr>
                </a:solidFill>
                <a:effectLst>
                  <a:outerShdw blurRad="38100" dist="38100" dir="2700000" algn="tl">
                    <a:srgbClr val="000000">
                      <a:alpha val="43137"/>
                    </a:srgbClr>
                  </a:outerShdw>
                </a:effectLst>
              </a:rPr>
              <a:t> words will motivate Okonkwo to act better?</a:t>
            </a:r>
          </a:p>
          <a:p>
            <a:pPr>
              <a:lnSpc>
                <a:spcPct val="110000"/>
              </a:lnSpc>
              <a:spcBef>
                <a:spcPts val="0"/>
              </a:spcBef>
            </a:pPr>
            <a:endParaRPr lang="en-US" sz="2800" b="1" dirty="0">
              <a:solidFill>
                <a:schemeClr val="accent5">
                  <a:lumMod val="60000"/>
                  <a:lumOff val="40000"/>
                </a:schemeClr>
              </a:solidFill>
              <a:effectLst>
                <a:outerShdw blurRad="38100" dist="38100" dir="2700000" algn="tl">
                  <a:srgbClr val="000000">
                    <a:alpha val="43137"/>
                  </a:srgbClr>
                </a:outerShdw>
              </a:effectLst>
            </a:endParaRPr>
          </a:p>
          <a:p>
            <a:pPr>
              <a:lnSpc>
                <a:spcPct val="110000"/>
              </a:lnSpc>
              <a:spcBef>
                <a:spcPts val="0"/>
              </a:spcBef>
            </a:pPr>
            <a:endParaRPr lang="en-US" sz="2800" b="1"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7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p:txBody>
          <a:bodyPr/>
          <a:lstStyle/>
          <a:p>
            <a:r>
              <a:rPr lang="en-US" sz="3600" dirty="0" smtClean="0"/>
              <a:t>Early Western Views of Africans: the creation of ‘blackness’ and ‘the other’</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49179" y="1468075"/>
            <a:ext cx="11133221" cy="4948767"/>
          </a:xfrm>
        </p:spPr>
        <p:txBody>
          <a:bodyPr/>
          <a:lstStyle/>
          <a:p>
            <a:r>
              <a:rPr lang="en-US" sz="2300" dirty="0"/>
              <a:t>By the sixth century B. C. economic and military contact between </a:t>
            </a:r>
            <a:r>
              <a:rPr lang="en-US" sz="2300" dirty="0" smtClean="0"/>
              <a:t>Africa and </a:t>
            </a:r>
            <a:r>
              <a:rPr lang="en-US" sz="2300" dirty="0"/>
              <a:t>Greece was fairly common and several Greeks, most famously </a:t>
            </a:r>
            <a:r>
              <a:rPr lang="en-US" sz="2300" dirty="0" smtClean="0"/>
              <a:t>Herodotus, prepared </a:t>
            </a:r>
            <a:r>
              <a:rPr lang="en-US" sz="2300" dirty="0"/>
              <a:t>"traveler's reports" that included discussion of Africa. </a:t>
            </a:r>
            <a:r>
              <a:rPr lang="en-US" sz="2300" dirty="0" smtClean="0"/>
              <a:t>Herodotus's reports</a:t>
            </a:r>
            <a:r>
              <a:rPr lang="en-US" sz="2300" dirty="0"/>
              <a:t>, which intermingled experience and myth, </a:t>
            </a:r>
            <a:r>
              <a:rPr lang="en-US" sz="2300" dirty="0" smtClean="0"/>
              <a:t>reported the presence </a:t>
            </a:r>
            <a:r>
              <a:rPr lang="en-US" sz="2300" dirty="0"/>
              <a:t>of "</a:t>
            </a:r>
            <a:r>
              <a:rPr lang="en-US" sz="2300" b="1" dirty="0"/>
              <a:t>dog-eared men</a:t>
            </a:r>
            <a:r>
              <a:rPr lang="en-US" sz="2300" dirty="0"/>
              <a:t>" and </a:t>
            </a:r>
            <a:r>
              <a:rPr lang="en-US" sz="2300" b="1" dirty="0"/>
              <a:t>headless men with eyes in their chests</a:t>
            </a:r>
            <a:r>
              <a:rPr lang="en-US" sz="2300" dirty="0"/>
              <a:t> (</a:t>
            </a:r>
            <a:r>
              <a:rPr lang="en-US" sz="2300" dirty="0" smtClean="0"/>
              <a:t>Miller 1985). </a:t>
            </a:r>
          </a:p>
          <a:p>
            <a:pPr lvl="1"/>
            <a:r>
              <a:rPr lang="en-US" sz="2300" b="1" dirty="0" smtClean="0"/>
              <a:t>Primarily Greeks did not view Africans through a racial lens of skin-color.</a:t>
            </a:r>
            <a:r>
              <a:rPr lang="en-US" sz="2300" dirty="0" smtClean="0"/>
              <a:t> </a:t>
            </a:r>
          </a:p>
          <a:p>
            <a:r>
              <a:rPr lang="en-US" sz="2300" dirty="0" smtClean="0"/>
              <a:t>While other Greek authors did not </a:t>
            </a:r>
            <a:r>
              <a:rPr lang="en-US" sz="2300" dirty="0"/>
              <a:t>even </a:t>
            </a:r>
            <a:r>
              <a:rPr lang="en-US" sz="2300" dirty="0" smtClean="0"/>
              <a:t>give Africans </a:t>
            </a:r>
            <a:r>
              <a:rPr lang="en-US" sz="2300" dirty="0"/>
              <a:t>human form, Herodotus described a broad range of human beings </a:t>
            </a:r>
            <a:r>
              <a:rPr lang="en-US" sz="2300" dirty="0" smtClean="0"/>
              <a:t>in Africa </a:t>
            </a:r>
            <a:r>
              <a:rPr lang="en-US" sz="2300" dirty="0"/>
              <a:t>running from the noble to the beastly, influencing much of what </a:t>
            </a:r>
            <a:r>
              <a:rPr lang="en-US" sz="2300" dirty="0" smtClean="0"/>
              <a:t>followed in </a:t>
            </a:r>
            <a:r>
              <a:rPr lang="en-US" sz="2300" dirty="0"/>
              <a:t>the Ancients' construction of the African </a:t>
            </a:r>
            <a:r>
              <a:rPr lang="en-US" sz="2300" b="1" dirty="0" smtClean="0"/>
              <a:t>other</a:t>
            </a:r>
            <a:r>
              <a:rPr lang="en-US" sz="2300" dirty="0" smtClean="0"/>
              <a:t>. For </a:t>
            </a:r>
            <a:r>
              <a:rPr lang="en-US" sz="2300" dirty="0"/>
              <a:t>instance, </a:t>
            </a:r>
            <a:r>
              <a:rPr lang="en-US" sz="2300" dirty="0" err="1"/>
              <a:t>Diodorus</a:t>
            </a:r>
            <a:r>
              <a:rPr lang="en-US" sz="2300" dirty="0"/>
              <a:t> also described different types of Africans ranging from </a:t>
            </a:r>
            <a:r>
              <a:rPr lang="en-US" sz="2300" dirty="0" smtClean="0"/>
              <a:t>the relatively </a:t>
            </a:r>
            <a:r>
              <a:rPr lang="en-US" sz="2300" dirty="0"/>
              <a:t>civilized Egyptians to Africans who were savages wearing no </a:t>
            </a:r>
            <a:r>
              <a:rPr lang="en-US" sz="2300" dirty="0" smtClean="0"/>
              <a:t>clothing, sharing </a:t>
            </a:r>
            <a:r>
              <a:rPr lang="en-US" sz="2300" dirty="0"/>
              <a:t>wives, and sporting long nails like the claws of beasts (Snowden, </a:t>
            </a:r>
            <a:r>
              <a:rPr lang="en-US" sz="2300" dirty="0" smtClean="0"/>
              <a:t>1970; </a:t>
            </a:r>
            <a:r>
              <a:rPr lang="en-US" sz="2300" dirty="0"/>
              <a:t>Miller, </a:t>
            </a:r>
            <a:r>
              <a:rPr lang="en-US" sz="2300" dirty="0" smtClean="0"/>
              <a:t>1985).</a:t>
            </a:r>
          </a:p>
        </p:txBody>
      </p:sp>
    </p:spTree>
    <p:extLst>
      <p:ext uri="{BB962C8B-B14F-4D97-AF65-F5344CB8AC3E}">
        <p14:creationId xmlns:p14="http://schemas.microsoft.com/office/powerpoint/2010/main" val="204341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p:txBody>
          <a:bodyPr/>
          <a:lstStyle/>
          <a:p>
            <a:r>
              <a:rPr lang="en-US" sz="3600" dirty="0" smtClean="0"/>
              <a:t>Early Western Views of Africans: the creation of ‘blackness’ and ‘the other’</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01053" y="1468075"/>
            <a:ext cx="11181347" cy="4948767"/>
          </a:xfrm>
        </p:spPr>
        <p:txBody>
          <a:bodyPr/>
          <a:lstStyle/>
          <a:p>
            <a:r>
              <a:rPr lang="en-US" sz="2400" dirty="0"/>
              <a:t>Before and after Colonialism in the 1500s, European analysis of Africans in writing promoted ‘savagery,’ hyperbolized black skin, low intelligence, and a division of all Africans into two categories: human and inhuman.</a:t>
            </a:r>
          </a:p>
          <a:p>
            <a:pPr lvl="1"/>
            <a:r>
              <a:rPr lang="en-US" sz="2200" dirty="0"/>
              <a:t>The process always has been defined and driven by the interests and needs of Europe, with little attention given to the point of view of the Africans or reality. </a:t>
            </a:r>
          </a:p>
          <a:p>
            <a:r>
              <a:rPr lang="en-US" sz="2400" dirty="0"/>
              <a:t>Jordan (1974) notes that it was only around the 1680s, after contact with peoples of color, that Europeans begin to identify themselves as "white." </a:t>
            </a:r>
            <a:r>
              <a:rPr lang="en-US" sz="2400" dirty="0" smtClean="0"/>
              <a:t>Others have </a:t>
            </a:r>
            <a:r>
              <a:rPr lang="en-US" sz="2400" dirty="0"/>
              <a:t>seen that it is by defining the African other as a "black body" that the European identified itself as a "white soul</a:t>
            </a:r>
            <a:r>
              <a:rPr lang="en-US" sz="2400" dirty="0" smtClean="0"/>
              <a:t>.“</a:t>
            </a:r>
          </a:p>
          <a:p>
            <a:r>
              <a:rPr lang="en-US" sz="2400" dirty="0" smtClean="0"/>
              <a:t>Because </a:t>
            </a:r>
            <a:r>
              <a:rPr lang="en-US" sz="2400" dirty="0"/>
              <a:t>the social construction of the African </a:t>
            </a:r>
            <a:r>
              <a:rPr lang="en-US" sz="2400" dirty="0" smtClean="0"/>
              <a:t>“</a:t>
            </a:r>
            <a:r>
              <a:rPr lang="en-US" sz="2400" b="1" dirty="0" smtClean="0"/>
              <a:t>other</a:t>
            </a:r>
            <a:r>
              <a:rPr lang="en-US" sz="2400" dirty="0" smtClean="0"/>
              <a:t>” </a:t>
            </a:r>
            <a:r>
              <a:rPr lang="en-US" sz="2400" dirty="0"/>
              <a:t>emphasized fabricated difference symbolized by the African's black skin color most Europeans were able to avoid too serious a contemplation of the complexity of real differences within human being. </a:t>
            </a:r>
            <a:endParaRPr lang="en-US" sz="2400" dirty="0" smtClean="0"/>
          </a:p>
        </p:txBody>
      </p:sp>
    </p:spTree>
    <p:extLst>
      <p:ext uri="{BB962C8B-B14F-4D97-AF65-F5344CB8AC3E}">
        <p14:creationId xmlns:p14="http://schemas.microsoft.com/office/powerpoint/2010/main" val="3229989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a:xfrm>
            <a:off x="609600" y="451075"/>
            <a:ext cx="10972800" cy="848336"/>
          </a:xfrm>
        </p:spPr>
        <p:txBody>
          <a:bodyPr/>
          <a:lstStyle/>
          <a:p>
            <a:r>
              <a:rPr lang="en-US" sz="3600" dirty="0" smtClean="0"/>
              <a:t>Early Western Views of Africans</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33137" y="1299411"/>
            <a:ext cx="11149263" cy="5117431"/>
          </a:xfrm>
        </p:spPr>
        <p:txBody>
          <a:bodyPr/>
          <a:lstStyle/>
          <a:p>
            <a:r>
              <a:rPr lang="en-US" dirty="0" smtClean="0"/>
              <a:t>In </a:t>
            </a:r>
            <a:r>
              <a:rPr lang="en-US" dirty="0"/>
              <a:t>large part, it is this discourse - along with its many normative trappings portraying Africans as sinful heathens or undeveloped primitives with a lesser intelligence - </a:t>
            </a:r>
            <a:r>
              <a:rPr lang="en-US" b="1" dirty="0"/>
              <a:t>that frames even </a:t>
            </a:r>
            <a:r>
              <a:rPr lang="en-US" b="1" dirty="0" smtClean="0"/>
              <a:t>representations </a:t>
            </a:r>
            <a:r>
              <a:rPr lang="en-US" b="1" dirty="0"/>
              <a:t>of </a:t>
            </a:r>
            <a:r>
              <a:rPr lang="en-US" b="1" dirty="0" smtClean="0"/>
              <a:t>Africa today. </a:t>
            </a:r>
            <a:endParaRPr lang="en-US" b="1" dirty="0"/>
          </a:p>
          <a:p>
            <a:r>
              <a:rPr lang="en-US" dirty="0"/>
              <a:t>As many have previously noted, </a:t>
            </a:r>
            <a:r>
              <a:rPr lang="en-US" b="1" dirty="0"/>
              <a:t>blackness and primitive savagery</a:t>
            </a:r>
            <a:r>
              <a:rPr lang="en-US" dirty="0"/>
              <a:t> </a:t>
            </a:r>
            <a:r>
              <a:rPr lang="en-US" dirty="0" smtClean="0"/>
              <a:t>came </a:t>
            </a:r>
            <a:r>
              <a:rPr lang="en-US" dirty="0"/>
              <a:t>together in the European mind </a:t>
            </a:r>
            <a:r>
              <a:rPr lang="en-US" b="1" dirty="0" smtClean="0"/>
              <a:t>as opposed to Whiteness </a:t>
            </a:r>
            <a:r>
              <a:rPr lang="en-US" b="1" dirty="0"/>
              <a:t>and civilization</a:t>
            </a:r>
            <a:r>
              <a:rPr lang="en-US" dirty="0"/>
              <a:t>. </a:t>
            </a:r>
            <a:endParaRPr lang="en-US" dirty="0" smtClean="0"/>
          </a:p>
          <a:p>
            <a:r>
              <a:rPr lang="en-US" dirty="0" err="1" smtClean="0"/>
              <a:t>Kovel</a:t>
            </a:r>
            <a:r>
              <a:rPr lang="en-US" dirty="0" smtClean="0"/>
              <a:t> (1970</a:t>
            </a:r>
            <a:r>
              <a:rPr lang="en-US" dirty="0"/>
              <a:t>) argues brilliantly that the negative connotations of the color black are part of the infrastructure of the European psyche. Using Freudian theory, he shows that Europeans think of death and dirt as being dark, black. </a:t>
            </a:r>
            <a:r>
              <a:rPr lang="en-US" dirty="0" err="1"/>
              <a:t>Kovel</a:t>
            </a:r>
            <a:r>
              <a:rPr lang="en-US" dirty="0"/>
              <a:t> suggests that the African's black skin became a "secondary symbol" symbolizing the repressed negative experiences - grounded in the blackness of death and "dirt" (feces) - of white Europeans. </a:t>
            </a:r>
            <a:endParaRPr lang="en-US" dirty="0" smtClean="0"/>
          </a:p>
          <a:p>
            <a:r>
              <a:rPr lang="en-US" dirty="0" smtClean="0"/>
              <a:t>He </a:t>
            </a:r>
            <a:r>
              <a:rPr lang="en-US" dirty="0"/>
              <a:t>proposes very persuasively that the negative meanings of blackness shared by most Europeans derived from unconscious fears of their own </a:t>
            </a:r>
            <a:r>
              <a:rPr lang="en-US" dirty="0" smtClean="0"/>
              <a:t>deaths. </a:t>
            </a:r>
            <a:r>
              <a:rPr lang="en-US" dirty="0"/>
              <a:t>Death </a:t>
            </a:r>
            <a:r>
              <a:rPr lang="en-US" dirty="0" smtClean="0"/>
              <a:t>was </a:t>
            </a:r>
            <a:r>
              <a:rPr lang="en-US" dirty="0"/>
              <a:t>fantasized and feared as the dark unknowns at the boundary of European life and whiteness came to symbolize Christian Europe's virtuous and disciplined superego. </a:t>
            </a:r>
            <a:r>
              <a:rPr lang="en-US" b="1" dirty="0"/>
              <a:t>Thus blackness became the color of death and sin while whiteness represented life and virtue. </a:t>
            </a:r>
          </a:p>
        </p:txBody>
      </p:sp>
    </p:spTree>
    <p:extLst>
      <p:ext uri="{BB962C8B-B14F-4D97-AF65-F5344CB8AC3E}">
        <p14:creationId xmlns:p14="http://schemas.microsoft.com/office/powerpoint/2010/main" val="306276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891" y="432262"/>
            <a:ext cx="3524596" cy="597415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8275" y="1599593"/>
            <a:ext cx="6269318" cy="4806822"/>
          </a:xfrm>
          <a:prstGeom prst="rect">
            <a:avLst/>
          </a:prstGeom>
        </p:spPr>
      </p:pic>
      <p:sp>
        <p:nvSpPr>
          <p:cNvPr id="4" name="TextBox 3"/>
          <p:cNvSpPr txBox="1"/>
          <p:nvPr/>
        </p:nvSpPr>
        <p:spPr>
          <a:xfrm>
            <a:off x="4264429" y="581891"/>
            <a:ext cx="7140633" cy="307777"/>
          </a:xfrm>
          <a:prstGeom prst="rect">
            <a:avLst/>
          </a:prstGeom>
          <a:noFill/>
        </p:spPr>
        <p:txBody>
          <a:bodyPr wrap="square" rtlCol="0">
            <a:spAutoFit/>
          </a:bodyPr>
          <a:lstStyle/>
          <a:p>
            <a:endParaRPr lang="en-US" dirty="0">
              <a:latin typeface="Playbill" panose="040506030A0602020202" pitchFamily="82" charset="0"/>
            </a:endParaRPr>
          </a:p>
        </p:txBody>
      </p:sp>
      <p:sp>
        <p:nvSpPr>
          <p:cNvPr id="5" name="TextBox 4"/>
          <p:cNvSpPr txBox="1"/>
          <p:nvPr/>
        </p:nvSpPr>
        <p:spPr>
          <a:xfrm>
            <a:off x="4380807" y="399264"/>
            <a:ext cx="7024255" cy="1200329"/>
          </a:xfrm>
          <a:prstGeom prst="rect">
            <a:avLst/>
          </a:prstGeom>
          <a:noFill/>
        </p:spPr>
        <p:txBody>
          <a:bodyPr wrap="square" rtlCol="0">
            <a:spAutoFit/>
          </a:bodyPr>
          <a:lstStyle/>
          <a:p>
            <a:pPr algn="ctr"/>
            <a:r>
              <a:rPr lang="en-US" sz="2400" dirty="0" smtClean="0">
                <a:solidFill>
                  <a:schemeClr val="bg1"/>
                </a:solidFill>
                <a:latin typeface="Playfair Display" panose="020B0604020202020204" charset="0"/>
              </a:rPr>
              <a:t>Comment on the scientific and artistic flaws in this image and speculate as to </a:t>
            </a:r>
            <a:r>
              <a:rPr lang="en-US" sz="2400" i="1" dirty="0" smtClean="0">
                <a:solidFill>
                  <a:schemeClr val="bg1"/>
                </a:solidFill>
                <a:latin typeface="Playfair Display" panose="020B0604020202020204" charset="0"/>
              </a:rPr>
              <a:t>why</a:t>
            </a:r>
            <a:r>
              <a:rPr lang="en-US" sz="2400" dirty="0" smtClean="0">
                <a:solidFill>
                  <a:schemeClr val="bg1"/>
                </a:solidFill>
                <a:latin typeface="Playfair Display" panose="020B0604020202020204" charset="0"/>
              </a:rPr>
              <a:t> the artist made the choices they did.</a:t>
            </a:r>
            <a:endParaRPr lang="en-US" sz="2400" dirty="0">
              <a:solidFill>
                <a:schemeClr val="bg1"/>
              </a:solidFill>
              <a:latin typeface="Playfair Display" panose="020B0604020202020204" charset="0"/>
            </a:endParaRPr>
          </a:p>
        </p:txBody>
      </p:sp>
    </p:spTree>
    <p:extLst>
      <p:ext uri="{BB962C8B-B14F-4D97-AF65-F5344CB8AC3E}">
        <p14:creationId xmlns:p14="http://schemas.microsoft.com/office/powerpoint/2010/main" val="22879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rishtimes.com/polopoly_fs/1.3149407.1499683747!/image/image.jpg_gen/derivatives/box_620_330/imag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11389" y="3509396"/>
            <a:ext cx="4971011" cy="2916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smtClean="0"/>
              <a:t>This use of “race” or “otherness” as a political tool to dehumanize and exploit people is the norm throughout history. </a:t>
            </a:r>
            <a:endParaRPr lang="en-US" sz="2400" dirty="0"/>
          </a:p>
        </p:txBody>
      </p:sp>
      <p:sp>
        <p:nvSpPr>
          <p:cNvPr id="3" name="Text Placeholder 2"/>
          <p:cNvSpPr>
            <a:spLocks noGrp="1"/>
          </p:cNvSpPr>
          <p:nvPr>
            <p:ph type="body" idx="1"/>
          </p:nvPr>
        </p:nvSpPr>
        <p:spPr>
          <a:xfrm>
            <a:off x="609600" y="1468075"/>
            <a:ext cx="10972800" cy="4924411"/>
          </a:xfrm>
        </p:spPr>
        <p:txBody>
          <a:bodyPr anchor="t"/>
          <a:lstStyle/>
          <a:p>
            <a:r>
              <a:rPr lang="en-US" dirty="0"/>
              <a:t>Muslims in medieval Europe were transformed from military enemies into non-humans. The renowned theologian, Bernard of </a:t>
            </a:r>
            <a:r>
              <a:rPr lang="en-US" dirty="0" err="1"/>
              <a:t>Clairvaux</a:t>
            </a:r>
            <a:r>
              <a:rPr lang="en-US" dirty="0"/>
              <a:t>, who co-wrote the Rule for the Order of the Templars, announced that the killing of a Muslim wasn’t actually homicide, but </a:t>
            </a:r>
            <a:r>
              <a:rPr lang="en-US" i="1" dirty="0" err="1"/>
              <a:t>malicide</a:t>
            </a:r>
            <a:r>
              <a:rPr lang="en-US" dirty="0"/>
              <a:t>—the extermination of incarnated evil, not the killing of a person. Muslims, Islam, and the Prophet were vilified in numerous creative ways, and the extraterritorial incursions we call the Crusades coalesced into an indispensable template for Europe’s later colonial empires of the modern eras</a:t>
            </a:r>
            <a:r>
              <a:rPr lang="en-US" dirty="0" smtClean="0"/>
              <a:t>.</a:t>
            </a:r>
          </a:p>
          <a:p>
            <a:r>
              <a:rPr lang="en-US" dirty="0" smtClean="0"/>
              <a:t>Literature </a:t>
            </a:r>
            <a:r>
              <a:rPr lang="en-US" dirty="0"/>
              <a:t>justifying England’s colonization of </a:t>
            </a:r>
            <a:r>
              <a:rPr lang="en-US" dirty="0" smtClean="0"/>
              <a:t/>
            </a:r>
            <a:br>
              <a:rPr lang="en-US" dirty="0" smtClean="0"/>
            </a:br>
            <a:r>
              <a:rPr lang="en-US" dirty="0" smtClean="0"/>
              <a:t>Ireland </a:t>
            </a:r>
            <a:r>
              <a:rPr lang="en-US" dirty="0"/>
              <a:t>in the twelfth century depicted the Irish </a:t>
            </a:r>
            <a:r>
              <a:rPr lang="en-US" dirty="0" smtClean="0"/>
              <a:t/>
            </a:r>
            <a:br>
              <a:rPr lang="en-US" dirty="0" smtClean="0"/>
            </a:br>
            <a:r>
              <a:rPr lang="en-US" dirty="0" smtClean="0"/>
              <a:t>as </a:t>
            </a:r>
            <a:r>
              <a:rPr lang="en-US" dirty="0"/>
              <a:t>a quasi-human, savage, infantile, and bestial </a:t>
            </a:r>
            <a:r>
              <a:rPr lang="en-US" dirty="0" smtClean="0"/>
              <a:t/>
            </a:r>
            <a:br>
              <a:rPr lang="en-US" dirty="0" smtClean="0"/>
            </a:br>
            <a:r>
              <a:rPr lang="en-US" dirty="0" smtClean="0"/>
              <a:t>race—a </a:t>
            </a:r>
            <a:r>
              <a:rPr lang="en-US" dirty="0"/>
              <a:t>racializing strategy in England’s colonial </a:t>
            </a:r>
            <a:r>
              <a:rPr lang="en-US" dirty="0" smtClean="0"/>
              <a:t/>
            </a:r>
            <a:br>
              <a:rPr lang="en-US" dirty="0" smtClean="0"/>
            </a:br>
            <a:r>
              <a:rPr lang="en-US" dirty="0" smtClean="0"/>
              <a:t>domination </a:t>
            </a:r>
            <a:r>
              <a:rPr lang="en-US" dirty="0"/>
              <a:t>of Ireland that echoes from the </a:t>
            </a:r>
            <a:r>
              <a:rPr lang="en-US" dirty="0" smtClean="0"/>
              <a:t/>
            </a:r>
            <a:br>
              <a:rPr lang="en-US" dirty="0" smtClean="0"/>
            </a:br>
            <a:r>
              <a:rPr lang="en-US" dirty="0" smtClean="0"/>
              <a:t>medieval </a:t>
            </a:r>
            <a:r>
              <a:rPr lang="en-US" dirty="0"/>
              <a:t>through the early modern period </a:t>
            </a:r>
            <a:r>
              <a:rPr lang="en-US" dirty="0" smtClean="0"/>
              <a:t/>
            </a:r>
            <a:br>
              <a:rPr lang="en-US" dirty="0" smtClean="0"/>
            </a:br>
            <a:r>
              <a:rPr lang="en-US" dirty="0" smtClean="0"/>
              <a:t>centuries </a:t>
            </a:r>
            <a:r>
              <a:rPr lang="en-US" dirty="0"/>
              <a:t>later</a:t>
            </a:r>
            <a:r>
              <a:rPr lang="en-US" dirty="0" smtClean="0"/>
              <a:t>.</a:t>
            </a:r>
            <a:endParaRPr lang="en-US" dirty="0"/>
          </a:p>
        </p:txBody>
      </p:sp>
    </p:spTree>
    <p:extLst>
      <p:ext uri="{BB962C8B-B14F-4D97-AF65-F5344CB8AC3E}">
        <p14:creationId xmlns:p14="http://schemas.microsoft.com/office/powerpoint/2010/main" val="70537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881418"/>
          </a:xfrm>
        </p:spPr>
        <p:txBody>
          <a:bodyPr/>
          <a:lstStyle/>
          <a:p>
            <a:r>
              <a:rPr lang="en-US" sz="3200" dirty="0" smtClean="0"/>
              <a:t>Genius Grant Winner </a:t>
            </a:r>
            <a:r>
              <a:rPr lang="en-US" sz="3200" b="1" u="sng" dirty="0" smtClean="0"/>
              <a:t>Ta-</a:t>
            </a:r>
            <a:r>
              <a:rPr lang="en-US" sz="3200" b="1" u="sng" dirty="0" err="1" smtClean="0"/>
              <a:t>Nehisi</a:t>
            </a:r>
            <a:r>
              <a:rPr lang="en-US" sz="3200" b="1" u="sng" dirty="0" smtClean="0"/>
              <a:t> Coates</a:t>
            </a:r>
            <a:r>
              <a:rPr lang="en-US" sz="3200" dirty="0" smtClean="0"/>
              <a:t>: </a:t>
            </a:r>
            <a:endParaRPr lang="en-US" sz="3200" dirty="0"/>
          </a:p>
        </p:txBody>
      </p:sp>
      <p:sp>
        <p:nvSpPr>
          <p:cNvPr id="3" name="Text Placeholder 2"/>
          <p:cNvSpPr>
            <a:spLocks noGrp="1"/>
          </p:cNvSpPr>
          <p:nvPr>
            <p:ph type="body" idx="1"/>
          </p:nvPr>
        </p:nvSpPr>
        <p:spPr>
          <a:xfrm>
            <a:off x="609601" y="1130531"/>
            <a:ext cx="7892714" cy="5355876"/>
          </a:xfrm>
        </p:spPr>
        <p:txBody>
          <a:bodyPr anchor="t"/>
          <a:lstStyle/>
          <a:p>
            <a:pPr marL="101600" indent="0" algn="ctr">
              <a:buNone/>
            </a:pPr>
            <a:r>
              <a:rPr lang="en-US" sz="3200" i="1" dirty="0" smtClean="0">
                <a:latin typeface="Playfair Display" panose="020B0604020202020204" charset="0"/>
              </a:rPr>
              <a:t>Between the World and Me</a:t>
            </a:r>
          </a:p>
          <a:p>
            <a:r>
              <a:rPr lang="en-US" dirty="0" smtClean="0"/>
              <a:t>Written </a:t>
            </a:r>
            <a:r>
              <a:rPr lang="en-US" dirty="0"/>
              <a:t>as a letter to the author's teenage son about the feelings, symbolism, and realities associated with being Black in the United States. Coates </a:t>
            </a:r>
            <a:r>
              <a:rPr lang="en-US" dirty="0" smtClean="0"/>
              <a:t>explains </a:t>
            </a:r>
            <a:r>
              <a:rPr lang="en-US" dirty="0"/>
              <a:t>to his son the "racist violence that has been woven into American culture." </a:t>
            </a:r>
            <a:endParaRPr lang="en-US" dirty="0" smtClean="0"/>
          </a:p>
          <a:p>
            <a:pPr lvl="1"/>
            <a:r>
              <a:rPr lang="en-US" sz="1600" dirty="0" smtClean="0"/>
              <a:t>Coates </a:t>
            </a:r>
            <a:r>
              <a:rPr lang="en-US" sz="1600" dirty="0"/>
              <a:t>draws from an abridged, autobiographical account of his youth in Baltimore, detailing the ways in which institutions like the school, the police, and even "the streets" discipline, endanger, and threaten to disembody Black men and women. The work takes structural and thematic inspiration from James </a:t>
            </a:r>
            <a:r>
              <a:rPr lang="en-US" sz="1600" dirty="0" smtClean="0"/>
              <a:t>Baldwin. </a:t>
            </a:r>
          </a:p>
          <a:p>
            <a:pPr lvl="1"/>
            <a:r>
              <a:rPr lang="en-US" sz="1600" dirty="0" smtClean="0"/>
              <a:t>Unlike </a:t>
            </a:r>
            <a:r>
              <a:rPr lang="en-US" sz="1600" dirty="0"/>
              <a:t>Baldwin, Coates sees white supremacy as an indestructible force, one that Black Americans will never evade or erase, but will always struggle against.</a:t>
            </a:r>
            <a:endParaRPr lang="en-US" sz="1600" dirty="0" smtClean="0"/>
          </a:p>
          <a:p>
            <a:r>
              <a:rPr lang="en-US" dirty="0" smtClean="0"/>
              <a:t>NYT </a:t>
            </a:r>
            <a:r>
              <a:rPr lang="en-US" dirty="0"/>
              <a:t>Best </a:t>
            </a:r>
            <a:r>
              <a:rPr lang="en-US" dirty="0" smtClean="0"/>
              <a:t>Seller</a:t>
            </a:r>
            <a:endParaRPr lang="en-US" dirty="0"/>
          </a:p>
          <a:p>
            <a:r>
              <a:rPr lang="en-US" dirty="0"/>
              <a:t>Pulitzer Prize Finalist</a:t>
            </a:r>
          </a:p>
          <a:p>
            <a:r>
              <a:rPr lang="en-US" dirty="0" smtClean="0"/>
              <a:t>NAACP </a:t>
            </a:r>
            <a:r>
              <a:rPr lang="en-US" dirty="0"/>
              <a:t>Book of the </a:t>
            </a:r>
            <a:r>
              <a:rPr lang="en-US" dirty="0" smtClean="0"/>
              <a:t>Year</a:t>
            </a:r>
            <a:endParaRPr lang="en-US" dirty="0"/>
          </a:p>
          <a:p>
            <a:pPr marL="101600" indent="0">
              <a:buNone/>
            </a:pPr>
            <a:endParaRPr lang="en-US" dirty="0"/>
          </a:p>
          <a:p>
            <a:endParaRPr lang="en-US" dirty="0"/>
          </a:p>
          <a:p>
            <a:endParaRPr lang="en-US" dirty="0"/>
          </a:p>
        </p:txBody>
      </p:sp>
      <p:pic>
        <p:nvPicPr>
          <p:cNvPr id="4" name="Google Shape;386;p5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502315" y="1332494"/>
            <a:ext cx="2967790" cy="4296743"/>
          </a:xfrm>
          <a:prstGeom prst="rect">
            <a:avLst/>
          </a:prstGeom>
          <a:noFill/>
          <a:ln>
            <a:noFill/>
          </a:ln>
        </p:spPr>
      </p:pic>
      <p:pic>
        <p:nvPicPr>
          <p:cNvPr id="5" name="Google Shape;397;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32720" y="4131425"/>
            <a:ext cx="1768411" cy="2648990"/>
          </a:xfrm>
          <a:prstGeom prst="rect">
            <a:avLst/>
          </a:prstGeom>
          <a:noFill/>
          <a:ln>
            <a:solidFill>
              <a:schemeClr val="tx1"/>
            </a:solidFill>
          </a:ln>
        </p:spPr>
      </p:pic>
    </p:spTree>
    <p:extLst>
      <p:ext uri="{BB962C8B-B14F-4D97-AF65-F5344CB8AC3E}">
        <p14:creationId xmlns:p14="http://schemas.microsoft.com/office/powerpoint/2010/main" val="34425869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Theme4">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060A9343-7B56-4124-A99A-24342266ED56}" vid="{58510826-D4BA-409D-9C1F-FBDA79D808D7}"/>
    </a:ext>
  </a:extLst>
</a:theme>
</file>

<file path=ppt/theme/theme2.xml><?xml version="1.0" encoding="utf-8"?>
<a:theme xmlns:a="http://schemas.openxmlformats.org/drawingml/2006/main" name="1_Theme4">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eme4" id="{C5569483-FF55-456F-AECF-855C77E803C5}" vid="{EFE116D6-EB02-4C94-9286-8036C9EF5A97}"/>
    </a:ext>
  </a:extLst>
</a:theme>
</file>

<file path=ppt/theme/theme3.xml><?xml version="1.0" encoding="utf-8"?>
<a:theme xmlns:a="http://schemas.openxmlformats.org/drawingml/2006/main" name="laerte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ertes" id="{4B1ADAA7-0510-4834-AFF3-F48F56925FE7}" vid="{98550E05-EA1D-4ABC-8AFC-AC8EC420DD56}"/>
    </a:ext>
  </a:extLst>
</a:theme>
</file>

<file path=ppt/theme/theme4.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5.xml><?xml version="1.0" encoding="utf-8"?>
<a:theme xmlns:a="http://schemas.openxmlformats.org/drawingml/2006/main" name="Theme1">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thm15="http://schemas.microsoft.com/office/thememl/2012/main" name="Theme1" id="{85398999-8989-448C-9AB4-DBE520EAB31D}" vid="{9B5C0A71-273A-4BD1-BB6D-2E95978B8A74}"/>
    </a:ext>
  </a:extLst>
</a:theme>
</file>

<file path=ppt/theme/theme6.xml><?xml version="1.0" encoding="utf-8"?>
<a:theme xmlns:a="http://schemas.openxmlformats.org/drawingml/2006/main" name="2_Theme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52ADE88F-26D0-48AC-9D97-9E3456105D4D}" vid="{637B7665-A3EB-4BBB-B2CA-79DA2897C5BC}"/>
    </a:ext>
  </a:extLst>
</a:theme>
</file>

<file path=ppt/theme/theme7.xml><?xml version="1.0" encoding="utf-8"?>
<a:theme xmlns:a="http://schemas.openxmlformats.org/drawingml/2006/main" name="purpl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id="{1EE33C51-AB92-447E-9DB2-FAC10B6D909E}" vid="{7F17ADEF-C124-48F7-9A39-E08004EA026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1025</TotalTime>
  <Words>3069</Words>
  <Application>Microsoft Office PowerPoint</Application>
  <PresentationFormat>Widescreen</PresentationFormat>
  <Paragraphs>183</Paragraphs>
  <Slides>32</Slides>
  <Notes>0</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32</vt:i4>
      </vt:variant>
    </vt:vector>
  </HeadingPairs>
  <TitlesOfParts>
    <vt:vector size="55" baseType="lpstr">
      <vt:lpstr>Constantia</vt:lpstr>
      <vt:lpstr>Trebuchet MS</vt:lpstr>
      <vt:lpstr>Gill Sans MT</vt:lpstr>
      <vt:lpstr>Playfair Display</vt:lpstr>
      <vt:lpstr>Calibri Light</vt:lpstr>
      <vt:lpstr>Calibri</vt:lpstr>
      <vt:lpstr>Encode Sans ExtraLight</vt:lpstr>
      <vt:lpstr>Wingdings 2</vt:lpstr>
      <vt:lpstr>Encode Sans</vt:lpstr>
      <vt:lpstr>Calisto MT</vt:lpstr>
      <vt:lpstr>Arial</vt:lpstr>
      <vt:lpstr>PT Serif</vt:lpstr>
      <vt:lpstr>Georgia</vt:lpstr>
      <vt:lpstr>Playbill</vt:lpstr>
      <vt:lpstr>Times New Roman</vt:lpstr>
      <vt:lpstr>Theme4</vt:lpstr>
      <vt:lpstr>1_Theme4</vt:lpstr>
      <vt:lpstr>laertes</vt:lpstr>
      <vt:lpstr>Parcel</vt:lpstr>
      <vt:lpstr>Theme1</vt:lpstr>
      <vt:lpstr>2_Theme4</vt:lpstr>
      <vt:lpstr>purple</vt:lpstr>
      <vt:lpstr>Office Theme</vt:lpstr>
      <vt:lpstr>The New Yorker: “After Empire” by Ruth Franklin</vt:lpstr>
      <vt:lpstr>Chinua Achebe</vt:lpstr>
      <vt:lpstr>PowerPoint Presentation</vt:lpstr>
      <vt:lpstr>Early Western Views of Africans: the creation of ‘blackness’ and ‘the other’</vt:lpstr>
      <vt:lpstr>Early Western Views of Africans: the creation of ‘blackness’ and ‘the other’</vt:lpstr>
      <vt:lpstr>Early Western Views of Africans</vt:lpstr>
      <vt:lpstr>PowerPoint Presentation</vt:lpstr>
      <vt:lpstr>This use of “race” or “otherness” as a political tool to dehumanize and exploit people is the norm throughout history. </vt:lpstr>
      <vt:lpstr>Genius Grant Winner Ta-Nehisi Coates: </vt:lpstr>
      <vt:lpstr>Considering that, comment in writing on the following quote from Genius Grant Winner Ta-Nehisi Coates: </vt:lpstr>
      <vt:lpstr>Considering that, comment in writing on the following quote from Genius Grant Winner Ta-Nehisi Coates: </vt:lpstr>
      <vt:lpstr>Things Fall Apart chapter 1 (13 minutes)</vt:lpstr>
      <vt:lpstr>PowerPoint Presentation</vt:lpstr>
      <vt:lpstr>Characters in Things Fall Apart chapters 1-3</vt:lpstr>
      <vt:lpstr>Okonkwo</vt:lpstr>
      <vt:lpstr>Ikemefuna</vt:lpstr>
      <vt:lpstr>Things Fall Apart Chapter 4</vt:lpstr>
      <vt:lpstr>Group Activity: Explore Okonkwo’s Personality </vt:lpstr>
      <vt:lpstr>Read Chapter 5 (36-45)</vt:lpstr>
      <vt:lpstr>Chapter 5:</vt:lpstr>
      <vt:lpstr>Really Important: Chapter 6</vt:lpstr>
      <vt:lpstr>Chapter 7:  as we read, look for juxtaposition.  </vt:lpstr>
      <vt:lpstr>Chapter 9 Discussion</vt:lpstr>
      <vt:lpstr>Things Fall Apart chapter 10 (87-94)</vt:lpstr>
      <vt:lpstr>Things Fall Apart chapter 10 (87-94)</vt:lpstr>
      <vt:lpstr>Things Fall Apart Chapter 11</vt:lpstr>
      <vt:lpstr>Things Fall Apart Chapter 12</vt:lpstr>
      <vt:lpstr>Things Fall Apart Chapter 13 (120)</vt:lpstr>
      <vt:lpstr>Things Fall Apart Chapter 13 (120)</vt:lpstr>
      <vt:lpstr>Things Fall Apart  Part 2, chapter 14</vt:lpstr>
      <vt:lpstr>Okonkwo’s understanding of himself</vt:lpstr>
      <vt:lpstr>Uchendu’s speech to Okonkwo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Fall Apart</dc:title>
  <dc:creator>kyle.p.smith@email.wsu.edu</dc:creator>
  <cp:lastModifiedBy>Smith, Kyle    SHS - Staff</cp:lastModifiedBy>
  <cp:revision>59</cp:revision>
  <dcterms:created xsi:type="dcterms:W3CDTF">2019-03-01T05:40:04Z</dcterms:created>
  <dcterms:modified xsi:type="dcterms:W3CDTF">2020-02-14T22:19:29Z</dcterms:modified>
</cp:coreProperties>
</file>