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0"/>
  </p:handoutMasterIdLst>
  <p:sldIdLst>
    <p:sldId id="260" r:id="rId2"/>
    <p:sldId id="287" r:id="rId3"/>
    <p:sldId id="274" r:id="rId4"/>
    <p:sldId id="262" r:id="rId5"/>
    <p:sldId id="273" r:id="rId6"/>
    <p:sldId id="263" r:id="rId7"/>
    <p:sldId id="270" r:id="rId8"/>
    <p:sldId id="264" r:id="rId9"/>
    <p:sldId id="265" r:id="rId10"/>
    <p:sldId id="276" r:id="rId11"/>
    <p:sldId id="266" r:id="rId12"/>
    <p:sldId id="267" r:id="rId13"/>
    <p:sldId id="286" r:id="rId14"/>
    <p:sldId id="275" r:id="rId15"/>
    <p:sldId id="277" r:id="rId16"/>
    <p:sldId id="278" r:id="rId17"/>
    <p:sldId id="279" r:id="rId18"/>
    <p:sldId id="280" r:id="rId19"/>
    <p:sldId id="281" r:id="rId20"/>
    <p:sldId id="282" r:id="rId21"/>
    <p:sldId id="283" r:id="rId22"/>
    <p:sldId id="285" r:id="rId23"/>
    <p:sldId id="284" r:id="rId24"/>
    <p:sldId id="288" r:id="rId25"/>
    <p:sldId id="289" r:id="rId26"/>
    <p:sldId id="290" r:id="rId27"/>
    <p:sldId id="291" r:id="rId28"/>
    <p:sldId id="269"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81" d="100"/>
          <a:sy n="81" d="100"/>
        </p:scale>
        <p:origin x="102"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9" y="1"/>
            <a:ext cx="3011699" cy="463408"/>
          </a:xfrm>
          <a:prstGeom prst="rect">
            <a:avLst/>
          </a:prstGeom>
        </p:spPr>
        <p:txBody>
          <a:bodyPr vert="horz" lIns="92492" tIns="46246" rIns="92492" bIns="46246" rtlCol="0"/>
          <a:lstStyle>
            <a:lvl1pPr algn="r">
              <a:defRPr sz="1200"/>
            </a:lvl1pPr>
          </a:lstStyle>
          <a:p>
            <a:fld id="{67C2F6B1-35BB-4FDF-841A-A6E639C2DDC4}" type="datetimeFigureOut">
              <a:rPr lang="en-US" smtClean="0"/>
              <a:t>10/1/2019</a:t>
            </a:fld>
            <a:endParaRPr lang="en-US"/>
          </a:p>
        </p:txBody>
      </p:sp>
      <p:sp>
        <p:nvSpPr>
          <p:cNvPr id="4" name="Footer Placeholder 3"/>
          <p:cNvSpPr>
            <a:spLocks noGrp="1"/>
          </p:cNvSpPr>
          <p:nvPr>
            <p:ph type="ftr" sz="quarter" idx="2"/>
          </p:nvPr>
        </p:nvSpPr>
        <p:spPr>
          <a:xfrm>
            <a:off x="1"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9"/>
            <a:ext cx="3011699" cy="463407"/>
          </a:xfrm>
          <a:prstGeom prst="rect">
            <a:avLst/>
          </a:prstGeom>
        </p:spPr>
        <p:txBody>
          <a:bodyPr vert="horz" lIns="92492" tIns="46246" rIns="92492" bIns="46246" rtlCol="0" anchor="b"/>
          <a:lstStyle>
            <a:lvl1pPr algn="r">
              <a:defRPr sz="1200"/>
            </a:lvl1pPr>
          </a:lstStyle>
          <a:p>
            <a:fld id="{9D71E7A0-5635-4C20-9DEC-370E96498019}" type="slidenum">
              <a:rPr lang="en-US" smtClean="0"/>
              <a:t>‹#›</a:t>
            </a:fld>
            <a:endParaRPr lang="en-US"/>
          </a:p>
        </p:txBody>
      </p:sp>
    </p:spTree>
    <p:extLst>
      <p:ext uri="{BB962C8B-B14F-4D97-AF65-F5344CB8AC3E}">
        <p14:creationId xmlns:p14="http://schemas.microsoft.com/office/powerpoint/2010/main" val="30923886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EA97F6AF-C904-41F2-BA64-B46E19AAC481}" type="datetimeFigureOut">
              <a:rPr lang="en-US" smtClean="0"/>
              <a:t>10/1/2019</a:t>
            </a:fld>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lang="en-US"/>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240B6449-4CC2-4580-B60C-B5F5CE62504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97F6AF-C904-41F2-BA64-B46E19AAC481}"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B6449-4CC2-4580-B60C-B5F5CE6250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97F6AF-C904-41F2-BA64-B46E19AAC481}"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B6449-4CC2-4580-B60C-B5F5CE6250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97F6AF-C904-41F2-BA64-B46E19AAC481}"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B6449-4CC2-4580-B60C-B5F5CE6250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97F6AF-C904-41F2-BA64-B46E19AAC481}"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B6449-4CC2-4580-B60C-B5F5CE6250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97F6AF-C904-41F2-BA64-B46E19AAC481}"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B6449-4CC2-4580-B60C-B5F5CE6250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EA97F6AF-C904-41F2-BA64-B46E19AAC481}" type="datetimeFigureOut">
              <a:rPr lang="en-US" smtClean="0"/>
              <a:t>10/1/2019</a:t>
            </a:fld>
            <a:endParaRPr lang="en-US"/>
          </a:p>
        </p:txBody>
      </p:sp>
      <p:sp>
        <p:nvSpPr>
          <p:cNvPr id="27" name="Slide Number Placeholder 26"/>
          <p:cNvSpPr>
            <a:spLocks noGrp="1"/>
          </p:cNvSpPr>
          <p:nvPr>
            <p:ph type="sldNum" sz="quarter" idx="11"/>
          </p:nvPr>
        </p:nvSpPr>
        <p:spPr/>
        <p:txBody>
          <a:bodyPr rtlCol="0"/>
          <a:lstStyle/>
          <a:p>
            <a:fld id="{240B6449-4CC2-4580-B60C-B5F5CE625044}"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EA97F6AF-C904-41F2-BA64-B46E19AAC481}" type="datetimeFigureOut">
              <a:rPr lang="en-US" smtClean="0"/>
              <a:t>10/1/2019</a:t>
            </a:fld>
            <a:endParaRPr lang="en-US"/>
          </a:p>
        </p:txBody>
      </p:sp>
      <p:sp>
        <p:nvSpPr>
          <p:cNvPr id="4" name="Footer Placeholder 3"/>
          <p:cNvSpPr>
            <a:spLocks noGrp="1"/>
          </p:cNvSpPr>
          <p:nvPr>
            <p:ph type="ftr" sz="quarter" idx="11"/>
          </p:nvPr>
        </p:nvSpPr>
        <p:spPr>
          <a:xfrm>
            <a:off x="7010400" y="612648"/>
            <a:ext cx="1767840" cy="457200"/>
          </a:xfr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240B6449-4CC2-4580-B60C-B5F5CE6250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7F6AF-C904-41F2-BA64-B46E19AAC481}"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0B6449-4CC2-4580-B60C-B5F5CE6250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97F6AF-C904-41F2-BA64-B46E19AAC481}"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B6449-4CC2-4580-B60C-B5F5CE6250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97F6AF-C904-41F2-BA64-B46E19AAC481}"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B6449-4CC2-4580-B60C-B5F5CE6250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EA97F6AF-C904-41F2-BA64-B46E19AAC481}" type="datetimeFigureOut">
              <a:rPr lang="en-US" smtClean="0"/>
              <a:t>10/1/2019</a:t>
            </a:fld>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240B6449-4CC2-4580-B60C-B5F5CE6250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n.edu/~bashforth/098_PDF/06Sep15Connotation_Denotation.pdf" TargetMode="External"/><Relationship Id="rId2" Type="http://schemas.openxmlformats.org/officeDocument/2006/relationships/hyperlink" Target="https://www.enotes.com/homework-help/need-examples-denotation-connotation-all-words-128667"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umqvYhb3wf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219200"/>
          </a:xfrm>
        </p:spPr>
        <p:txBody>
          <a:bodyPr>
            <a:noAutofit/>
          </a:bodyPr>
          <a:lstStyle/>
          <a:p>
            <a:pPr algn="ctr"/>
            <a:r>
              <a:rPr lang="en-US" dirty="0" smtClean="0">
                <a:solidFill>
                  <a:schemeClr val="accent3"/>
                </a:solidFill>
                <a:effectLst>
                  <a:outerShdw blurRad="38100" dist="38100" dir="2700000" algn="tl">
                    <a:srgbClr val="000000">
                      <a:alpha val="43137"/>
                    </a:srgbClr>
                  </a:outerShdw>
                </a:effectLst>
              </a:rPr>
              <a:t>Rhetoric, Language, Propaganda, </a:t>
            </a:r>
            <a:endParaRPr lang="en-US"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676400"/>
            <a:ext cx="8229600" cy="4898136"/>
          </a:xfrm>
        </p:spPr>
        <p:txBody>
          <a:bodyPr/>
          <a:lstStyle/>
          <a:p>
            <a:r>
              <a:rPr lang="en-US" dirty="0">
                <a:hlinkClick r:id="rId2"/>
              </a:rPr>
              <a:t>https://</a:t>
            </a:r>
            <a:r>
              <a:rPr lang="en-US" dirty="0" smtClean="0">
                <a:hlinkClick r:id="rId2"/>
              </a:rPr>
              <a:t>www.enotes.com/homework-help/need-examples-denotation-connotation-all-words-128667</a:t>
            </a:r>
            <a:r>
              <a:rPr lang="en-US" dirty="0" smtClean="0"/>
              <a:t> </a:t>
            </a:r>
          </a:p>
          <a:p>
            <a:r>
              <a:rPr lang="en-US" dirty="0">
                <a:hlinkClick r:id="rId3"/>
              </a:rPr>
              <a:t>http://www.csun.edu/~</a:t>
            </a:r>
            <a:r>
              <a:rPr lang="en-US" dirty="0" smtClean="0">
                <a:hlinkClick r:id="rId3"/>
              </a:rPr>
              <a:t>bashforth/098_PDF/06Sep15Connotation_Denotation.pdf</a:t>
            </a:r>
            <a:r>
              <a:rPr lang="en-US" dirty="0" smtClean="0"/>
              <a:t> </a:t>
            </a:r>
            <a:endParaRPr lang="en-US" dirty="0"/>
          </a:p>
        </p:txBody>
      </p:sp>
    </p:spTree>
    <p:extLst>
      <p:ext uri="{BB962C8B-B14F-4D97-AF65-F5344CB8AC3E}">
        <p14:creationId xmlns:p14="http://schemas.microsoft.com/office/powerpoint/2010/main" val="264794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0439400" cy="1371600"/>
          </a:xfrm>
        </p:spPr>
        <p:txBody>
          <a:bodyPr>
            <a:normAutofit/>
          </a:bodyPr>
          <a:lstStyle/>
          <a:p>
            <a:pPr algn="ctr"/>
            <a:r>
              <a:rPr lang="en-US" u="sng" dirty="0" smtClean="0"/>
              <a:t>Dynamic </a:t>
            </a:r>
            <a:r>
              <a:rPr lang="en-US" u="sng" dirty="0" smtClean="0">
                <a:solidFill>
                  <a:schemeClr val="accent6"/>
                </a:solidFill>
              </a:rPr>
              <a:t>Connotative</a:t>
            </a:r>
            <a:r>
              <a:rPr lang="en-US" u="sng" dirty="0" smtClean="0"/>
              <a:t> Meanings</a:t>
            </a:r>
            <a:r>
              <a:rPr lang="en-US" dirty="0" smtClean="0"/>
              <a:t>: “</a:t>
            </a:r>
            <a:r>
              <a:rPr lang="en-US" i="1" dirty="0" smtClean="0">
                <a:solidFill>
                  <a:schemeClr val="accent4"/>
                </a:solidFill>
              </a:rPr>
              <a:t>Dope</a:t>
            </a:r>
            <a:r>
              <a:rPr lang="en-US" dirty="0" smtClean="0"/>
              <a:t>”</a:t>
            </a:r>
            <a:endParaRPr lang="en-US" dirty="0"/>
          </a:p>
        </p:txBody>
      </p:sp>
      <p:sp>
        <p:nvSpPr>
          <p:cNvPr id="3" name="Content Placeholder 2"/>
          <p:cNvSpPr>
            <a:spLocks noGrp="1"/>
          </p:cNvSpPr>
          <p:nvPr>
            <p:ph idx="1"/>
          </p:nvPr>
        </p:nvSpPr>
        <p:spPr>
          <a:xfrm>
            <a:off x="1066800" y="2133600"/>
            <a:ext cx="10439400" cy="4440936"/>
          </a:xfrm>
        </p:spPr>
        <p:txBody>
          <a:bodyPr>
            <a:normAutofit/>
          </a:bodyPr>
          <a:lstStyle/>
          <a:p>
            <a:r>
              <a:rPr lang="en-US" b="1" dirty="0" smtClean="0">
                <a:effectLst>
                  <a:outerShdw blurRad="38100" dist="38100" dir="2700000" algn="tl">
                    <a:srgbClr val="000000">
                      <a:alpha val="43137"/>
                    </a:srgbClr>
                  </a:outerShdw>
                </a:effectLst>
              </a:rPr>
              <a:t>1851</a:t>
            </a:r>
            <a:r>
              <a:rPr lang="en-US" dirty="0" smtClean="0"/>
              <a:t>: ‘</a:t>
            </a:r>
            <a:r>
              <a:rPr lang="en-US" b="1" i="1" dirty="0" smtClean="0">
                <a:solidFill>
                  <a:schemeClr val="accent4"/>
                </a:solidFill>
              </a:rPr>
              <a:t>Dope</a:t>
            </a:r>
            <a:r>
              <a:rPr lang="en-US" dirty="0" smtClean="0"/>
              <a:t>’ means a fool</a:t>
            </a:r>
          </a:p>
          <a:p>
            <a:r>
              <a:rPr lang="en-US" b="1" dirty="0" smtClean="0">
                <a:effectLst>
                  <a:outerShdw blurRad="38100" dist="38100" dir="2700000" algn="tl">
                    <a:srgbClr val="000000">
                      <a:alpha val="43137"/>
                    </a:srgbClr>
                  </a:outerShdw>
                </a:effectLst>
              </a:rPr>
              <a:t>1886</a:t>
            </a:r>
            <a:r>
              <a:rPr lang="en-US" dirty="0" smtClean="0"/>
              <a:t>: ‘</a:t>
            </a:r>
            <a:r>
              <a:rPr lang="en-US" b="1" i="1" dirty="0" smtClean="0">
                <a:solidFill>
                  <a:schemeClr val="accent4"/>
                </a:solidFill>
              </a:rPr>
              <a:t>Dope Fiend</a:t>
            </a:r>
            <a:r>
              <a:rPr lang="en-US" dirty="0" smtClean="0"/>
              <a:t>’ means a (foolish) person who is addicted to drugs</a:t>
            </a:r>
          </a:p>
          <a:p>
            <a:r>
              <a:rPr lang="en-US" b="1" dirty="0" smtClean="0">
                <a:effectLst>
                  <a:outerShdw blurRad="38100" dist="38100" dir="2700000" algn="tl">
                    <a:srgbClr val="000000">
                      <a:alpha val="43137"/>
                    </a:srgbClr>
                  </a:outerShdw>
                </a:effectLst>
              </a:rPr>
              <a:t>1933</a:t>
            </a:r>
            <a:r>
              <a:rPr lang="en-US" dirty="0" smtClean="0"/>
              <a:t>: ‘</a:t>
            </a:r>
            <a:r>
              <a:rPr lang="en-US" b="1" i="1" dirty="0" smtClean="0">
                <a:solidFill>
                  <a:schemeClr val="accent4"/>
                </a:solidFill>
              </a:rPr>
              <a:t>Dope</a:t>
            </a:r>
            <a:r>
              <a:rPr lang="en-US" dirty="0" smtClean="0"/>
              <a:t>’ means narcotics (or hard drugs like heroine) and ‘</a:t>
            </a:r>
            <a:r>
              <a:rPr lang="en-US" b="1" i="1" dirty="0" smtClean="0">
                <a:solidFill>
                  <a:schemeClr val="accent4"/>
                </a:solidFill>
              </a:rPr>
              <a:t>Dope addict</a:t>
            </a:r>
            <a:r>
              <a:rPr lang="en-US" dirty="0" smtClean="0"/>
              <a:t>’ becomes official </a:t>
            </a:r>
          </a:p>
          <a:p>
            <a:r>
              <a:rPr lang="en-US" b="1" dirty="0" smtClean="0">
                <a:effectLst>
                  <a:outerShdw blurRad="38100" dist="38100" dir="2700000" algn="tl">
                    <a:srgbClr val="000000">
                      <a:alpha val="43137"/>
                    </a:srgbClr>
                  </a:outerShdw>
                </a:effectLst>
              </a:rPr>
              <a:t>1981</a:t>
            </a:r>
            <a:r>
              <a:rPr lang="en-US" dirty="0" smtClean="0"/>
              <a:t>: ‘</a:t>
            </a:r>
            <a:r>
              <a:rPr lang="en-US" b="1" i="1" dirty="0" smtClean="0">
                <a:solidFill>
                  <a:schemeClr val="accent4"/>
                </a:solidFill>
              </a:rPr>
              <a:t>Dope</a:t>
            </a:r>
            <a:r>
              <a:rPr lang="en-US" dirty="0" smtClean="0"/>
              <a:t>’ made the leap from a noun to adjective and, more importantly, </a:t>
            </a:r>
            <a:r>
              <a:rPr lang="en-US" b="1" dirty="0"/>
              <a:t>from negative </a:t>
            </a:r>
            <a:r>
              <a:rPr lang="en-US" b="1" dirty="0">
                <a:solidFill>
                  <a:schemeClr val="accent2"/>
                </a:solidFill>
              </a:rPr>
              <a:t>connotation</a:t>
            </a:r>
            <a:r>
              <a:rPr lang="en-US" b="1" dirty="0"/>
              <a:t> to </a:t>
            </a:r>
            <a:r>
              <a:rPr lang="en-US" b="1" dirty="0" smtClean="0"/>
              <a:t>positive </a:t>
            </a:r>
            <a:r>
              <a:rPr lang="en-US" b="1" dirty="0">
                <a:solidFill>
                  <a:schemeClr val="accent2"/>
                </a:solidFill>
              </a:rPr>
              <a:t>connotation</a:t>
            </a:r>
            <a:r>
              <a:rPr lang="en-US" dirty="0"/>
              <a:t>, coming </a:t>
            </a:r>
            <a:r>
              <a:rPr lang="en-US" b="1" dirty="0"/>
              <a:t>to mean ‘excellent’ in the lexicon of the emerging hip-hop culture</a:t>
            </a:r>
            <a:r>
              <a:rPr lang="en-US" dirty="0"/>
              <a:t>.</a:t>
            </a:r>
          </a:p>
        </p:txBody>
      </p:sp>
    </p:spTree>
    <p:extLst>
      <p:ext uri="{BB962C8B-B14F-4D97-AF65-F5344CB8AC3E}">
        <p14:creationId xmlns:p14="http://schemas.microsoft.com/office/powerpoint/2010/main" val="416552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172200"/>
          </a:xfrm>
        </p:spPr>
        <p:txBody>
          <a:bodyPr>
            <a:normAutofit/>
          </a:bodyPr>
          <a:lstStyle/>
          <a:p>
            <a:r>
              <a:rPr lang="en-US" dirty="0" smtClean="0"/>
              <a:t>With your group come up with a sentence that shows the </a:t>
            </a:r>
            <a:r>
              <a:rPr lang="en-US" b="1" dirty="0" smtClean="0">
                <a:solidFill>
                  <a:schemeClr val="accent3"/>
                </a:solidFill>
              </a:rPr>
              <a:t>denotative</a:t>
            </a:r>
            <a:r>
              <a:rPr lang="en-US" dirty="0" smtClean="0"/>
              <a:t> similarities between “</a:t>
            </a:r>
            <a:r>
              <a:rPr lang="en-US" dirty="0" smtClean="0">
                <a:solidFill>
                  <a:schemeClr val="accent4"/>
                </a:solidFill>
              </a:rPr>
              <a:t>cheap</a:t>
            </a:r>
            <a:r>
              <a:rPr lang="en-US" smtClean="0"/>
              <a:t>”</a:t>
            </a:r>
            <a:r>
              <a:rPr lang="en-US" smtClean="0">
                <a:solidFill>
                  <a:schemeClr val="accent3"/>
                </a:solidFill>
              </a:rPr>
              <a:t> </a:t>
            </a:r>
            <a:r>
              <a:rPr lang="en-US" smtClean="0"/>
              <a:t>and</a:t>
            </a:r>
            <a:r>
              <a:rPr lang="en-US" smtClean="0">
                <a:solidFill>
                  <a:schemeClr val="accent3"/>
                </a:solidFill>
              </a:rPr>
              <a:t> </a:t>
            </a:r>
            <a:r>
              <a:rPr lang="en-US" dirty="0" smtClean="0"/>
              <a:t>“</a:t>
            </a:r>
            <a:r>
              <a:rPr lang="en-US" dirty="0" smtClean="0">
                <a:solidFill>
                  <a:schemeClr val="accent4"/>
                </a:solidFill>
              </a:rPr>
              <a:t>inexpensive</a:t>
            </a:r>
            <a:r>
              <a:rPr lang="en-US" dirty="0" smtClean="0"/>
              <a:t>” but </a:t>
            </a:r>
            <a:r>
              <a:rPr lang="en-US" b="1" dirty="0" smtClean="0"/>
              <a:t>also</a:t>
            </a:r>
            <a:r>
              <a:rPr lang="en-US" dirty="0" smtClean="0"/>
              <a:t> the </a:t>
            </a:r>
            <a:r>
              <a:rPr lang="en-US" b="1" dirty="0" smtClean="0">
                <a:solidFill>
                  <a:schemeClr val="accent2"/>
                </a:solidFill>
              </a:rPr>
              <a:t>connotative</a:t>
            </a:r>
            <a:r>
              <a:rPr lang="en-US" dirty="0" smtClean="0"/>
              <a:t> difference in the 2 words. </a:t>
            </a:r>
            <a:br>
              <a:rPr lang="en-US" dirty="0" smtClean="0"/>
            </a:br>
            <a:r>
              <a:rPr lang="en-US" dirty="0" smtClean="0"/>
              <a:t>Bonus: come up with a </a:t>
            </a:r>
            <a:r>
              <a:rPr lang="en-US" b="1" dirty="0" smtClean="0">
                <a:solidFill>
                  <a:schemeClr val="tx1"/>
                </a:solidFill>
              </a:rPr>
              <a:t>neutral</a:t>
            </a:r>
            <a:r>
              <a:rPr lang="en-US" dirty="0" smtClean="0"/>
              <a:t> option as well!!</a:t>
            </a:r>
            <a:endParaRPr lang="en-US" dirty="0"/>
          </a:p>
        </p:txBody>
      </p:sp>
    </p:spTree>
    <p:extLst>
      <p:ext uri="{BB962C8B-B14F-4D97-AF65-F5344CB8AC3E}">
        <p14:creationId xmlns:p14="http://schemas.microsoft.com/office/powerpoint/2010/main" val="3961764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066800"/>
          </a:xfrm>
        </p:spPr>
        <p:txBody>
          <a:bodyPr>
            <a:normAutofit fontScale="90000"/>
          </a:bodyPr>
          <a:lstStyle/>
          <a:p>
            <a:r>
              <a:rPr lang="en-US" dirty="0" smtClean="0"/>
              <a:t>Fill out the worksheet as we watch!</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www.youtube.com/watch?v=umqvYhb3wf4</a:t>
            </a:r>
            <a:r>
              <a:rPr lang="en-US" dirty="0" smtClean="0"/>
              <a:t> </a:t>
            </a:r>
            <a:endParaRPr lang="en-US" dirty="0"/>
          </a:p>
        </p:txBody>
      </p:sp>
    </p:spTree>
    <p:extLst>
      <p:ext uri="{BB962C8B-B14F-4D97-AF65-F5344CB8AC3E}">
        <p14:creationId xmlns:p14="http://schemas.microsoft.com/office/powerpoint/2010/main" val="4252602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066800"/>
          </a:xfrm>
        </p:spPr>
        <p:txBody>
          <a:bodyPr>
            <a:normAutofit/>
          </a:bodyPr>
          <a:lstStyle/>
          <a:p>
            <a:r>
              <a:rPr lang="en-US" dirty="0" smtClean="0"/>
              <a:t>Review yesterday with a friend…</a:t>
            </a:r>
            <a:endParaRPr lang="en-US" dirty="0"/>
          </a:p>
        </p:txBody>
      </p:sp>
      <p:pic>
        <p:nvPicPr>
          <p:cNvPr id="4" name="Content Placeholder 6"/>
          <p:cNvPicPr>
            <a:picLocks noChangeAspect="1"/>
          </p:cNvPicPr>
          <p:nvPr/>
        </p:nvPicPr>
        <p:blipFill>
          <a:blip r:embed="rId2"/>
          <a:stretch>
            <a:fillRect/>
          </a:stretch>
        </p:blipFill>
        <p:spPr>
          <a:xfrm>
            <a:off x="839222" y="2701686"/>
            <a:ext cx="5685911" cy="3575301"/>
          </a:xfrm>
          <a:prstGeom prst="rect">
            <a:avLst/>
          </a:prstGeom>
        </p:spPr>
      </p:pic>
      <p:pic>
        <p:nvPicPr>
          <p:cNvPr id="5" name="Content Placeholder 7"/>
          <p:cNvPicPr>
            <a:picLocks noChangeAspect="1"/>
          </p:cNvPicPr>
          <p:nvPr/>
        </p:nvPicPr>
        <p:blipFill>
          <a:blip r:embed="rId3"/>
          <a:stretch>
            <a:fillRect/>
          </a:stretch>
        </p:blipFill>
        <p:spPr>
          <a:xfrm>
            <a:off x="6525132" y="2701686"/>
            <a:ext cx="5504961" cy="3575301"/>
          </a:xfrm>
          <a:prstGeom prst="rect">
            <a:avLst/>
          </a:prstGeom>
        </p:spPr>
      </p:pic>
    </p:spTree>
    <p:extLst>
      <p:ext uri="{BB962C8B-B14F-4D97-AF65-F5344CB8AC3E}">
        <p14:creationId xmlns:p14="http://schemas.microsoft.com/office/powerpoint/2010/main" val="2664602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Fill in the following chart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3016967"/>
              </p:ext>
            </p:extLst>
          </p:nvPr>
        </p:nvGraphicFramePr>
        <p:xfrm>
          <a:off x="1981201" y="2209801"/>
          <a:ext cx="8229599" cy="3874599"/>
        </p:xfrm>
        <a:graphic>
          <a:graphicData uri="http://schemas.openxmlformats.org/drawingml/2006/table">
            <a:tbl>
              <a:tblPr firstRow="1" firstCol="1" bandRow="1"/>
              <a:tblGrid>
                <a:gridCol w="1427721">
                  <a:extLst>
                    <a:ext uri="{9D8B030D-6E8A-4147-A177-3AD203B41FA5}">
                      <a16:colId xmlns:a16="http://schemas.microsoft.com/office/drawing/2014/main" val="2422109267"/>
                    </a:ext>
                  </a:extLst>
                </a:gridCol>
                <a:gridCol w="2895849">
                  <a:extLst>
                    <a:ext uri="{9D8B030D-6E8A-4147-A177-3AD203B41FA5}">
                      <a16:colId xmlns:a16="http://schemas.microsoft.com/office/drawing/2014/main" val="1478780105"/>
                    </a:ext>
                  </a:extLst>
                </a:gridCol>
                <a:gridCol w="3906029">
                  <a:extLst>
                    <a:ext uri="{9D8B030D-6E8A-4147-A177-3AD203B41FA5}">
                      <a16:colId xmlns:a16="http://schemas.microsoft.com/office/drawing/2014/main" val="3692088544"/>
                    </a:ext>
                  </a:extLst>
                </a:gridCol>
              </a:tblGrid>
              <a:tr h="483485">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Word or Phrase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Denotation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Connotation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24071640"/>
                  </a:ext>
                </a:extLst>
              </a:tr>
              <a:tr h="769834">
                <a:tc>
                  <a:txBody>
                    <a:bodyPr/>
                    <a:lstStyle/>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Swarm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move somewhere in large numbers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524285"/>
                  </a:ext>
                </a:extLst>
              </a:tr>
              <a:tr h="725227">
                <a:tc>
                  <a:txBody>
                    <a:bodyPr/>
                    <a:lstStyle/>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Refugees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 person who has been forced to leave their country in order to escape war, persecution, or natural disaster.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720711"/>
                  </a:ext>
                </a:extLst>
              </a:tr>
              <a:tr h="725227">
                <a:tc>
                  <a:txBody>
                    <a:bodyPr/>
                    <a:lstStyle/>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Migrants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 person who moves from their country to another.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902506"/>
                  </a:ext>
                </a:extLst>
              </a:tr>
              <a:tr h="725227">
                <a:tc>
                  <a:txBody>
                    <a:bodyPr/>
                    <a:lstStyle/>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Immigrants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 person who comes to live permanently in a foreign country.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399754"/>
                  </a:ext>
                </a:extLst>
              </a:tr>
            </a:tbl>
          </a:graphicData>
        </a:graphic>
      </p:graphicFrame>
    </p:spTree>
    <p:extLst>
      <p:ext uri="{BB962C8B-B14F-4D97-AF65-F5344CB8AC3E}">
        <p14:creationId xmlns:p14="http://schemas.microsoft.com/office/powerpoint/2010/main" val="3612181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ytimg.com/vi/as_TG52LPi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8915400" cy="50149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381000"/>
            <a:ext cx="10134600" cy="1371600"/>
          </a:xfrm>
        </p:spPr>
        <p:txBody>
          <a:bodyPr anchor="t">
            <a:noAutofit/>
          </a:bodyPr>
          <a:lstStyle/>
          <a:p>
            <a:pPr algn="ctr"/>
            <a:r>
              <a:rPr lang="en-US" sz="3200" b="1" u="sng" dirty="0" smtClean="0"/>
              <a:t>Google Image Results</a:t>
            </a:r>
            <a:r>
              <a:rPr lang="en-US" sz="3200" b="1" dirty="0" smtClean="0"/>
              <a:t>: </a:t>
            </a:r>
            <a:br>
              <a:rPr lang="en-US" sz="3200" b="1" dirty="0" smtClean="0"/>
            </a:br>
            <a:r>
              <a:rPr lang="en-US" sz="3200" b="1" dirty="0" smtClean="0"/>
              <a:t>“Migrant” or “Refugee”? How do you know?</a:t>
            </a:r>
            <a:endParaRPr lang="en-US" sz="3200" b="1" dirty="0"/>
          </a:p>
        </p:txBody>
      </p:sp>
      <p:sp>
        <p:nvSpPr>
          <p:cNvPr id="3" name="Rectangle 2"/>
          <p:cNvSpPr/>
          <p:nvPr/>
        </p:nvSpPr>
        <p:spPr>
          <a:xfrm>
            <a:off x="1828800" y="4800600"/>
            <a:ext cx="18288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8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tatic01.nyt.com/images/2016/04/18/blogs/18-lens-refugees-slide-8AS8/18-lens-refugees-slide-8AS8-superJumbo.jpg?quality=75&amp;auto=webp&amp;disable=up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03187"/>
            <a:ext cx="8915400" cy="59508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381000"/>
            <a:ext cx="10134600" cy="1371600"/>
          </a:xfrm>
        </p:spPr>
        <p:txBody>
          <a:bodyPr anchor="t">
            <a:noAutofit/>
          </a:bodyPr>
          <a:lstStyle/>
          <a:p>
            <a:pPr algn="ctr"/>
            <a:r>
              <a:rPr lang="en-US" sz="3200" b="1" u="sng" dirty="0" smtClean="0"/>
              <a:t>Google Image Results</a:t>
            </a:r>
            <a:r>
              <a:rPr lang="en-US" sz="3200" b="1" dirty="0" smtClean="0"/>
              <a:t>: </a:t>
            </a:r>
            <a:br>
              <a:rPr lang="en-US" sz="3200" b="1" dirty="0" smtClean="0"/>
            </a:br>
            <a:r>
              <a:rPr lang="en-US" sz="3200" b="1" dirty="0" smtClean="0"/>
              <a:t>“Migrant” or “Refugee”? How do you know?</a:t>
            </a:r>
            <a:endParaRPr lang="en-US" sz="3200" b="1" dirty="0"/>
          </a:p>
        </p:txBody>
      </p:sp>
    </p:spTree>
    <p:extLst>
      <p:ext uri="{BB962C8B-B14F-4D97-AF65-F5344CB8AC3E}">
        <p14:creationId xmlns:p14="http://schemas.microsoft.com/office/powerpoint/2010/main" val="1748129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tatic.politico.com/dims4/default/93bbbf3/2147483647/resize/1160x%3E/quality/90/?url=https%3A%2F%2Fstatic.politico.com%2Fd0%2F76%2F59aa2b0c49e79b87c5c46c5ce6b5%2F181025-caravan-getty-7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204" y="533400"/>
            <a:ext cx="9490992"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381000"/>
            <a:ext cx="10134600" cy="1371600"/>
          </a:xfrm>
        </p:spPr>
        <p:txBody>
          <a:bodyPr anchor="t">
            <a:noAutofit/>
          </a:bodyPr>
          <a:lstStyle/>
          <a:p>
            <a:pPr algn="ctr"/>
            <a:r>
              <a:rPr lang="en-US" sz="3200" b="1" u="sng" dirty="0" smtClean="0">
                <a:solidFill>
                  <a:schemeClr val="bg1"/>
                </a:solidFill>
                <a:effectLst>
                  <a:outerShdw blurRad="38100" dist="38100" dir="2700000" algn="tl">
                    <a:srgbClr val="000000">
                      <a:alpha val="43137"/>
                    </a:srgbClr>
                  </a:outerShdw>
                </a:effectLst>
              </a:rPr>
              <a:t>Google Image Results</a:t>
            </a:r>
            <a:r>
              <a:rPr lang="en-US" sz="3200" b="1" dirty="0" smtClean="0">
                <a:solidFill>
                  <a:schemeClr val="bg1"/>
                </a:solidFill>
                <a:effectLst>
                  <a:outerShdw blurRad="38100" dist="38100" dir="2700000" algn="tl">
                    <a:srgbClr val="000000">
                      <a:alpha val="43137"/>
                    </a:srgbClr>
                  </a:outerShdw>
                </a:effectLst>
              </a:rPr>
              <a:t>: </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rPr>
              <a:t>“Migrant” or “Refugee”? How do you know?</a:t>
            </a:r>
            <a:endParaRPr lang="en-US" sz="3200" b="1" dirty="0">
              <a:solidFill>
                <a:schemeClr val="bg1"/>
              </a:solidFill>
            </a:endParaRPr>
          </a:p>
        </p:txBody>
      </p:sp>
    </p:spTree>
    <p:extLst>
      <p:ext uri="{BB962C8B-B14F-4D97-AF65-F5344CB8AC3E}">
        <p14:creationId xmlns:p14="http://schemas.microsoft.com/office/powerpoint/2010/main" val="1818579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rbimg.com/img-5bcde0db/turbine/ct-migrant-caravan-mexico-20181022"/>
          <p:cNvPicPr>
            <a:picLocks noChangeAspect="1" noChangeArrowheads="1"/>
          </p:cNvPicPr>
          <p:nvPr/>
        </p:nvPicPr>
        <p:blipFill rotWithShape="1">
          <a:blip r:embed="rId2">
            <a:extLst>
              <a:ext uri="{28A0092B-C50C-407E-A947-70E740481C1C}">
                <a14:useLocalDpi xmlns:a14="http://schemas.microsoft.com/office/drawing/2010/main" val="0"/>
              </a:ext>
            </a:extLst>
          </a:blip>
          <a:srcRect t="4910"/>
          <a:stretch/>
        </p:blipFill>
        <p:spPr bwMode="auto">
          <a:xfrm>
            <a:off x="1714500" y="1447800"/>
            <a:ext cx="85344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381000"/>
            <a:ext cx="10134600" cy="1371600"/>
          </a:xfrm>
        </p:spPr>
        <p:txBody>
          <a:bodyPr anchor="t">
            <a:noAutofit/>
          </a:bodyPr>
          <a:lstStyle/>
          <a:p>
            <a:pPr algn="ctr"/>
            <a:r>
              <a:rPr lang="en-US" sz="3200" b="1" u="sng" dirty="0" smtClean="0"/>
              <a:t>Google Image Results</a:t>
            </a:r>
            <a:r>
              <a:rPr lang="en-US" sz="3200" b="1" dirty="0" smtClean="0"/>
              <a:t>: </a:t>
            </a:r>
            <a:br>
              <a:rPr lang="en-US" sz="3200" b="1" dirty="0" smtClean="0"/>
            </a:br>
            <a:r>
              <a:rPr lang="en-US" sz="3200" b="1" dirty="0" smtClean="0"/>
              <a:t>“Migrant” or “Refugee”? How do you know?</a:t>
            </a:r>
            <a:endParaRPr lang="en-US" sz="3200" b="1" dirty="0"/>
          </a:p>
        </p:txBody>
      </p:sp>
    </p:spTree>
    <p:extLst>
      <p:ext uri="{BB962C8B-B14F-4D97-AF65-F5344CB8AC3E}">
        <p14:creationId xmlns:p14="http://schemas.microsoft.com/office/powerpoint/2010/main" val="935058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refug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38200"/>
            <a:ext cx="601980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381000"/>
            <a:ext cx="10134600" cy="1371600"/>
          </a:xfrm>
        </p:spPr>
        <p:txBody>
          <a:bodyPr anchor="t">
            <a:noAutofit/>
          </a:bodyPr>
          <a:lstStyle/>
          <a:p>
            <a:pPr algn="ctr"/>
            <a:r>
              <a:rPr lang="en-US" sz="3200" b="1" u="sng" dirty="0" smtClean="0"/>
              <a:t>Google Image Results</a:t>
            </a:r>
            <a:r>
              <a:rPr lang="en-US" sz="3200" b="1" dirty="0" smtClean="0"/>
              <a:t>: </a:t>
            </a:r>
            <a:br>
              <a:rPr lang="en-US" sz="3200" b="1" dirty="0" smtClean="0"/>
            </a:br>
            <a:r>
              <a:rPr lang="en-US" sz="3200" b="1" dirty="0" smtClean="0"/>
              <a:t>“Migrant” or “Refugee”? How do you know?</a:t>
            </a:r>
            <a:endParaRPr lang="en-US" sz="3200" b="1" dirty="0"/>
          </a:p>
        </p:txBody>
      </p:sp>
    </p:spTree>
    <p:extLst>
      <p:ext uri="{BB962C8B-B14F-4D97-AF65-F5344CB8AC3E}">
        <p14:creationId xmlns:p14="http://schemas.microsoft.com/office/powerpoint/2010/main" val="414263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762000"/>
          </a:xfrm>
        </p:spPr>
        <p:txBody>
          <a:bodyPr anchor="t">
            <a:normAutofit fontScale="90000"/>
          </a:bodyPr>
          <a:lstStyle/>
          <a:p>
            <a:r>
              <a:rPr lang="en-US" u="sng" dirty="0" smtClean="0"/>
              <a:t>Next Week</a:t>
            </a:r>
            <a:r>
              <a:rPr lang="en-US" dirty="0" smtClean="0"/>
              <a:t>: </a:t>
            </a:r>
            <a:r>
              <a:rPr lang="en-US" dirty="0" smtClean="0">
                <a:solidFill>
                  <a:schemeClr val="accent4"/>
                </a:solidFill>
              </a:rPr>
              <a:t>Journal 1-3 culminating points quiz</a:t>
            </a:r>
            <a:br>
              <a:rPr lang="en-US" dirty="0" smtClean="0">
                <a:solidFill>
                  <a:schemeClr val="accent4"/>
                </a:solidFill>
              </a:rPr>
            </a:br>
            <a:r>
              <a:rPr lang="en-US" sz="2700" dirty="0" smtClean="0">
                <a:solidFill>
                  <a:schemeClr val="accent3"/>
                </a:solidFill>
              </a:rPr>
              <a:t>definitions, themes, identify figurative language</a:t>
            </a:r>
            <a:endParaRPr lang="en-US" dirty="0">
              <a:solidFill>
                <a:schemeClr val="accent3"/>
              </a:solidFill>
            </a:endParaRPr>
          </a:p>
        </p:txBody>
      </p:sp>
      <p:sp>
        <p:nvSpPr>
          <p:cNvPr id="3" name="Content Placeholder 2"/>
          <p:cNvSpPr>
            <a:spLocks noGrp="1"/>
          </p:cNvSpPr>
          <p:nvPr>
            <p:ph idx="1"/>
          </p:nvPr>
        </p:nvSpPr>
        <p:spPr>
          <a:xfrm>
            <a:off x="609600" y="1981200"/>
            <a:ext cx="10972800" cy="4593336"/>
          </a:xfrm>
        </p:spPr>
        <p:txBody>
          <a:bodyPr/>
          <a:lstStyle/>
          <a:p>
            <a:r>
              <a:rPr lang="en-US" dirty="0" smtClean="0"/>
              <a:t>Look at your seminar score on Skyward and compare it to your placement on the graph of your group’s “Raw Scores.”</a:t>
            </a:r>
          </a:p>
          <a:p>
            <a:endParaRPr lang="en-US" dirty="0"/>
          </a:p>
          <a:p>
            <a:endParaRPr lang="en-US" dirty="0" smtClean="0"/>
          </a:p>
          <a:p>
            <a:endParaRPr lang="en-US" dirty="0"/>
          </a:p>
          <a:p>
            <a:r>
              <a:rPr lang="en-US" dirty="0" smtClean="0"/>
              <a:t>DUE: MLA assignment you did with Bacon in the library</a:t>
            </a:r>
          </a:p>
          <a:p>
            <a:pPr marL="411480" lvl="1" indent="0">
              <a:buNone/>
            </a:pPr>
            <a:endParaRPr lang="en-US" dirty="0"/>
          </a:p>
        </p:txBody>
      </p:sp>
    </p:spTree>
    <p:extLst>
      <p:ext uri="{BB962C8B-B14F-4D97-AF65-F5344CB8AC3E}">
        <p14:creationId xmlns:p14="http://schemas.microsoft.com/office/powerpoint/2010/main" val="2729588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refugee"/>
          <p:cNvPicPr>
            <a:picLocks noChangeAspect="1" noChangeArrowheads="1"/>
          </p:cNvPicPr>
          <p:nvPr/>
        </p:nvPicPr>
        <p:blipFill rotWithShape="1">
          <a:blip r:embed="rId2">
            <a:extLst>
              <a:ext uri="{28A0092B-C50C-407E-A947-70E740481C1C}">
                <a14:useLocalDpi xmlns:a14="http://schemas.microsoft.com/office/drawing/2010/main" val="0"/>
              </a:ext>
            </a:extLst>
          </a:blip>
          <a:srcRect t="5478"/>
          <a:stretch/>
        </p:blipFill>
        <p:spPr bwMode="auto">
          <a:xfrm>
            <a:off x="1600200" y="1447800"/>
            <a:ext cx="89154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381000"/>
            <a:ext cx="10134600" cy="1371600"/>
          </a:xfrm>
        </p:spPr>
        <p:txBody>
          <a:bodyPr anchor="t">
            <a:noAutofit/>
          </a:bodyPr>
          <a:lstStyle/>
          <a:p>
            <a:pPr algn="ctr"/>
            <a:r>
              <a:rPr lang="en-US" sz="3200" b="1" u="sng" dirty="0" smtClean="0"/>
              <a:t>Google Image Results</a:t>
            </a:r>
            <a:r>
              <a:rPr lang="en-US" sz="3200" b="1" dirty="0" smtClean="0"/>
              <a:t>: </a:t>
            </a:r>
            <a:br>
              <a:rPr lang="en-US" sz="3200" b="1" dirty="0" smtClean="0"/>
            </a:br>
            <a:r>
              <a:rPr lang="en-US" sz="3200" b="1" dirty="0" smtClean="0"/>
              <a:t>“Migrant” or “Refugee”? How do you know?</a:t>
            </a:r>
            <a:endParaRPr lang="en-US" sz="3200" b="1" dirty="0"/>
          </a:p>
        </p:txBody>
      </p:sp>
    </p:spTree>
    <p:extLst>
      <p:ext uri="{BB962C8B-B14F-4D97-AF65-F5344CB8AC3E}">
        <p14:creationId xmlns:p14="http://schemas.microsoft.com/office/powerpoint/2010/main" val="3831268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134600" cy="1371600"/>
          </a:xfrm>
        </p:spPr>
        <p:txBody>
          <a:bodyPr anchor="t">
            <a:noAutofit/>
          </a:bodyPr>
          <a:lstStyle/>
          <a:p>
            <a:pPr algn="ctr"/>
            <a:r>
              <a:rPr lang="en-US" sz="3200" b="1" u="sng" dirty="0" smtClean="0"/>
              <a:t>Google Image Results</a:t>
            </a:r>
            <a:r>
              <a:rPr lang="en-US" sz="3200" b="1" dirty="0" smtClean="0"/>
              <a:t>: </a:t>
            </a:r>
            <a:br>
              <a:rPr lang="en-US" sz="3200" b="1" dirty="0" smtClean="0"/>
            </a:br>
            <a:r>
              <a:rPr lang="en-US" sz="3200" b="1" dirty="0" smtClean="0"/>
              <a:t>“Migrant” or “Refugee”? How do you know?</a:t>
            </a:r>
            <a:endParaRPr lang="en-US" sz="3200" b="1" dirty="0"/>
          </a:p>
        </p:txBody>
      </p:sp>
      <p:pic>
        <p:nvPicPr>
          <p:cNvPr id="10242" name="Picture 2" descr="Image result for refug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1129085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01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migr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852587"/>
            <a:ext cx="8915400" cy="60054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381000"/>
            <a:ext cx="10134600" cy="1371600"/>
          </a:xfrm>
        </p:spPr>
        <p:txBody>
          <a:bodyPr anchor="t">
            <a:noAutofit/>
          </a:bodyPr>
          <a:lstStyle/>
          <a:p>
            <a:pPr algn="ctr"/>
            <a:r>
              <a:rPr lang="en-US" sz="3200" b="1" u="sng" dirty="0" smtClean="0"/>
              <a:t>Google Image Results</a:t>
            </a:r>
            <a:r>
              <a:rPr lang="en-US" sz="3200" b="1" dirty="0" smtClean="0"/>
              <a:t>: </a:t>
            </a:r>
            <a:br>
              <a:rPr lang="en-US" sz="3200" b="1" dirty="0" smtClean="0"/>
            </a:br>
            <a:r>
              <a:rPr lang="en-US" sz="3200" b="1" dirty="0" smtClean="0"/>
              <a:t>“Migrant” or “Refugee”? How do you know?</a:t>
            </a:r>
            <a:endParaRPr lang="en-US" sz="3200" b="1" dirty="0"/>
          </a:p>
        </p:txBody>
      </p:sp>
    </p:spTree>
    <p:extLst>
      <p:ext uri="{BB962C8B-B14F-4D97-AF65-F5344CB8AC3E}">
        <p14:creationId xmlns:p14="http://schemas.microsoft.com/office/powerpoint/2010/main" val="2275978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nchor="t">
            <a:noAutofit/>
          </a:bodyPr>
          <a:lstStyle/>
          <a:p>
            <a:pPr algn="ctr"/>
            <a:r>
              <a:rPr lang="en-US" sz="3200" b="1" u="sng" dirty="0" smtClean="0"/>
              <a:t>Google Image Results</a:t>
            </a:r>
            <a:r>
              <a:rPr lang="en-US" sz="3200" b="1" dirty="0" smtClean="0"/>
              <a:t>: </a:t>
            </a:r>
            <a:br>
              <a:rPr lang="en-US" sz="3200" b="1" dirty="0" smtClean="0"/>
            </a:br>
            <a:r>
              <a:rPr lang="en-US" sz="3200" b="1" dirty="0" smtClean="0"/>
              <a:t>“Migrant” or “Refugee”? How do you know?</a:t>
            </a:r>
            <a:endParaRPr lang="en-US" sz="3200" b="1" dirty="0"/>
          </a:p>
        </p:txBody>
      </p:sp>
      <p:sp>
        <p:nvSpPr>
          <p:cNvPr id="3" name="Content Placeholder 2"/>
          <p:cNvSpPr>
            <a:spLocks noGrp="1"/>
          </p:cNvSpPr>
          <p:nvPr>
            <p:ph idx="1"/>
          </p:nvPr>
        </p:nvSpPr>
        <p:spPr>
          <a:xfrm>
            <a:off x="609600" y="1828800"/>
            <a:ext cx="10972800" cy="4745736"/>
          </a:xfrm>
        </p:spPr>
        <p:txBody>
          <a:bodyPr>
            <a:normAutofit fontScale="92500" lnSpcReduction="10000"/>
          </a:bodyPr>
          <a:lstStyle/>
          <a:p>
            <a:r>
              <a:rPr lang="en-US" sz="3200" b="1" dirty="0" smtClean="0"/>
              <a:t>Based on the pictures, what is the difference in meaning American’s </a:t>
            </a:r>
            <a:r>
              <a:rPr lang="en-US" sz="3200" dirty="0" smtClean="0"/>
              <a:t>(and Google’s algorithm)</a:t>
            </a:r>
            <a:r>
              <a:rPr lang="en-US" sz="3200" b="1" dirty="0" smtClean="0"/>
              <a:t> between “migrant” and “refugee”?</a:t>
            </a:r>
          </a:p>
          <a:p>
            <a:r>
              <a:rPr lang="en-US" sz="3200" b="1" dirty="0" smtClean="0"/>
              <a:t>If you were a website editor, what criteria would you use to decide if a photo was of “migrants” or “refugees”?</a:t>
            </a:r>
          </a:p>
          <a:p>
            <a:pPr lvl="1"/>
            <a:r>
              <a:rPr lang="en-US" sz="2800" b="1" dirty="0" smtClean="0"/>
              <a:t>Create a list for each term to send to your photographers. </a:t>
            </a:r>
          </a:p>
          <a:p>
            <a:r>
              <a:rPr lang="en-US" sz="3200" b="1" dirty="0" smtClean="0"/>
              <a:t>Does this matter? Why?</a:t>
            </a:r>
          </a:p>
          <a:p>
            <a:r>
              <a:rPr lang="en-US" sz="3200" b="1" dirty="0" smtClean="0"/>
              <a:t>Should speakers choose carefully when using words like “migrants” vs. “refugees”?</a:t>
            </a:r>
          </a:p>
          <a:p>
            <a:endParaRPr lang="en-US" dirty="0"/>
          </a:p>
        </p:txBody>
      </p:sp>
    </p:spTree>
    <p:extLst>
      <p:ext uri="{BB962C8B-B14F-4D97-AF65-F5344CB8AC3E}">
        <p14:creationId xmlns:p14="http://schemas.microsoft.com/office/powerpoint/2010/main" val="2497737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066800"/>
          </a:xfrm>
        </p:spPr>
        <p:txBody>
          <a:bodyPr>
            <a:normAutofit fontScale="90000"/>
          </a:bodyPr>
          <a:lstStyle/>
          <a:p>
            <a:r>
              <a:rPr lang="en-US" dirty="0" smtClean="0"/>
              <a:t>2019’s Debate: Is America running </a:t>
            </a:r>
            <a:r>
              <a:rPr lang="en-US" b="1" dirty="0" smtClean="0"/>
              <a:t>Concentration Camps</a:t>
            </a:r>
            <a:r>
              <a:rPr lang="en-US" dirty="0" smtClean="0"/>
              <a:t>?</a:t>
            </a:r>
            <a:endParaRPr lang="en-US" dirty="0"/>
          </a:p>
        </p:txBody>
      </p:sp>
      <p:sp>
        <p:nvSpPr>
          <p:cNvPr id="3" name="Content Placeholder 2"/>
          <p:cNvSpPr>
            <a:spLocks noGrp="1"/>
          </p:cNvSpPr>
          <p:nvPr>
            <p:ph idx="1"/>
          </p:nvPr>
        </p:nvSpPr>
        <p:spPr>
          <a:xfrm>
            <a:off x="244434" y="3831600"/>
            <a:ext cx="11642766" cy="2801112"/>
          </a:xfrm>
        </p:spPr>
        <p:txBody>
          <a:bodyPr>
            <a:normAutofit/>
          </a:bodyPr>
          <a:lstStyle/>
          <a:p>
            <a:r>
              <a:rPr lang="en-US" sz="2400" dirty="0"/>
              <a:t>Should we call </a:t>
            </a:r>
            <a:r>
              <a:rPr lang="en-US" sz="2400" dirty="0" smtClean="0"/>
              <a:t>immigrant detention centers </a:t>
            </a:r>
            <a:r>
              <a:rPr lang="en-US" sz="2400" dirty="0"/>
              <a:t>“concentration camps” if they exist inside of America? This is the debate currently raging across the internet, which, in its purest incarnation, pits Rep. Alexandria Ocasio-Cortez against Rep. Liz Cheney. Their original exchange, in which Ocasio-Cortez cited a prominent Holocaust scholar and Cheney accused her of not knowing the basic details of the </a:t>
            </a:r>
            <a:r>
              <a:rPr lang="en-US" sz="2400" dirty="0" smtClean="0"/>
              <a:t>Holocaust.</a:t>
            </a:r>
          </a:p>
        </p:txBody>
      </p:sp>
      <p:pic>
        <p:nvPicPr>
          <p:cNvPr id="5" name="Picture 4"/>
          <p:cNvPicPr>
            <a:picLocks noChangeAspect="1"/>
          </p:cNvPicPr>
          <p:nvPr/>
        </p:nvPicPr>
        <p:blipFill>
          <a:blip r:embed="rId2"/>
          <a:stretch>
            <a:fillRect/>
          </a:stretch>
        </p:blipFill>
        <p:spPr>
          <a:xfrm>
            <a:off x="228600" y="1676028"/>
            <a:ext cx="8076338" cy="1448171"/>
          </a:xfrm>
          <a:prstGeom prst="rect">
            <a:avLst/>
          </a:prstGeom>
        </p:spPr>
      </p:pic>
      <p:pic>
        <p:nvPicPr>
          <p:cNvPr id="6" name="Picture 5"/>
          <p:cNvPicPr>
            <a:picLocks noChangeAspect="1"/>
          </p:cNvPicPr>
          <p:nvPr/>
        </p:nvPicPr>
        <p:blipFill>
          <a:blip r:embed="rId3"/>
          <a:stretch>
            <a:fillRect/>
          </a:stretch>
        </p:blipFill>
        <p:spPr>
          <a:xfrm>
            <a:off x="8442366" y="1101960"/>
            <a:ext cx="3429000" cy="1458859"/>
          </a:xfrm>
          <a:prstGeom prst="rect">
            <a:avLst/>
          </a:prstGeom>
          <a:ln>
            <a:solidFill>
              <a:schemeClr val="accent6">
                <a:lumMod val="75000"/>
              </a:schemeClr>
            </a:solidFill>
          </a:ln>
        </p:spPr>
      </p:pic>
      <p:pic>
        <p:nvPicPr>
          <p:cNvPr id="7" name="Picture 6"/>
          <p:cNvPicPr>
            <a:picLocks noChangeAspect="1"/>
          </p:cNvPicPr>
          <p:nvPr/>
        </p:nvPicPr>
        <p:blipFill>
          <a:blip r:embed="rId4"/>
          <a:stretch>
            <a:fillRect/>
          </a:stretch>
        </p:blipFill>
        <p:spPr>
          <a:xfrm>
            <a:off x="4419600" y="2648522"/>
            <a:ext cx="7467600" cy="1095375"/>
          </a:xfrm>
          <a:prstGeom prst="rect">
            <a:avLst/>
          </a:prstGeom>
          <a:ln>
            <a:solidFill>
              <a:schemeClr val="accent6">
                <a:lumMod val="75000"/>
              </a:schemeClr>
            </a:solidFill>
          </a:ln>
        </p:spPr>
      </p:pic>
    </p:spTree>
    <p:extLst>
      <p:ext uri="{BB962C8B-B14F-4D97-AF65-F5344CB8AC3E}">
        <p14:creationId xmlns:p14="http://schemas.microsoft.com/office/powerpoint/2010/main" val="1996610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066800"/>
          </a:xfrm>
        </p:spPr>
        <p:txBody>
          <a:bodyPr>
            <a:normAutofit fontScale="90000"/>
          </a:bodyPr>
          <a:lstStyle/>
          <a:p>
            <a:r>
              <a:rPr lang="en-US" dirty="0" smtClean="0"/>
              <a:t>2019’s Debate: Is America running </a:t>
            </a:r>
            <a:r>
              <a:rPr lang="en-US" b="1" dirty="0" smtClean="0"/>
              <a:t>Concentration Camps</a:t>
            </a:r>
            <a:r>
              <a:rPr lang="en-US"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228601" y="2933700"/>
            <a:ext cx="6019799" cy="1095375"/>
          </a:xfrm>
          <a:prstGeom prst="rect">
            <a:avLst/>
          </a:prstGeom>
          <a:ln>
            <a:solidFill>
              <a:schemeClr val="accent6">
                <a:lumMod val="75000"/>
              </a:schemeClr>
            </a:solidFill>
          </a:ln>
        </p:spPr>
      </p:pic>
      <p:pic>
        <p:nvPicPr>
          <p:cNvPr id="8" name="Picture 7"/>
          <p:cNvPicPr>
            <a:picLocks noChangeAspect="1"/>
          </p:cNvPicPr>
          <p:nvPr/>
        </p:nvPicPr>
        <p:blipFill>
          <a:blip r:embed="rId3"/>
          <a:stretch>
            <a:fillRect/>
          </a:stretch>
        </p:blipFill>
        <p:spPr>
          <a:xfrm>
            <a:off x="5818907" y="4199782"/>
            <a:ext cx="6140179" cy="1705606"/>
          </a:xfrm>
          <a:prstGeom prst="rect">
            <a:avLst/>
          </a:prstGeom>
          <a:ln>
            <a:solidFill>
              <a:schemeClr val="accent6">
                <a:lumMod val="75000"/>
              </a:schemeClr>
            </a:solidFill>
          </a:ln>
        </p:spPr>
      </p:pic>
      <p:pic>
        <p:nvPicPr>
          <p:cNvPr id="9" name="Picture 8"/>
          <p:cNvPicPr>
            <a:picLocks noChangeAspect="1"/>
          </p:cNvPicPr>
          <p:nvPr/>
        </p:nvPicPr>
        <p:blipFill>
          <a:blip r:embed="rId4"/>
          <a:stretch>
            <a:fillRect/>
          </a:stretch>
        </p:blipFill>
        <p:spPr>
          <a:xfrm>
            <a:off x="228600" y="1790700"/>
            <a:ext cx="5562599" cy="952500"/>
          </a:xfrm>
          <a:prstGeom prst="rect">
            <a:avLst/>
          </a:prstGeom>
          <a:ln>
            <a:solidFill>
              <a:schemeClr val="accent6">
                <a:lumMod val="75000"/>
              </a:schemeClr>
            </a:solidFill>
          </a:ln>
        </p:spPr>
      </p:pic>
      <p:pic>
        <p:nvPicPr>
          <p:cNvPr id="10" name="Picture 9"/>
          <p:cNvPicPr>
            <a:picLocks noChangeAspect="1"/>
          </p:cNvPicPr>
          <p:nvPr/>
        </p:nvPicPr>
        <p:blipFill>
          <a:blip r:embed="rId5"/>
          <a:stretch>
            <a:fillRect/>
          </a:stretch>
        </p:blipFill>
        <p:spPr>
          <a:xfrm>
            <a:off x="5867401" y="1790700"/>
            <a:ext cx="6091686" cy="952499"/>
          </a:xfrm>
          <a:prstGeom prst="rect">
            <a:avLst/>
          </a:prstGeom>
          <a:ln>
            <a:solidFill>
              <a:schemeClr val="accent6">
                <a:lumMod val="75000"/>
              </a:schemeClr>
            </a:solidFill>
          </a:ln>
        </p:spPr>
      </p:pic>
      <p:pic>
        <p:nvPicPr>
          <p:cNvPr id="11" name="Picture 10"/>
          <p:cNvPicPr>
            <a:picLocks noChangeAspect="1"/>
          </p:cNvPicPr>
          <p:nvPr/>
        </p:nvPicPr>
        <p:blipFill>
          <a:blip r:embed="rId6"/>
          <a:stretch>
            <a:fillRect/>
          </a:stretch>
        </p:blipFill>
        <p:spPr>
          <a:xfrm>
            <a:off x="6341493" y="2933698"/>
            <a:ext cx="5617594" cy="1095377"/>
          </a:xfrm>
          <a:prstGeom prst="rect">
            <a:avLst/>
          </a:prstGeom>
          <a:ln>
            <a:solidFill>
              <a:schemeClr val="accent6">
                <a:lumMod val="75000"/>
              </a:schemeClr>
            </a:solidFill>
          </a:ln>
        </p:spPr>
      </p:pic>
      <p:pic>
        <p:nvPicPr>
          <p:cNvPr id="12" name="Picture 11"/>
          <p:cNvPicPr>
            <a:picLocks noChangeAspect="1"/>
          </p:cNvPicPr>
          <p:nvPr/>
        </p:nvPicPr>
        <p:blipFill>
          <a:blip r:embed="rId7"/>
          <a:stretch>
            <a:fillRect/>
          </a:stretch>
        </p:blipFill>
        <p:spPr>
          <a:xfrm>
            <a:off x="264226" y="4199782"/>
            <a:ext cx="5450774" cy="1447800"/>
          </a:xfrm>
          <a:prstGeom prst="rect">
            <a:avLst/>
          </a:prstGeom>
          <a:ln>
            <a:solidFill>
              <a:schemeClr val="accent2"/>
            </a:solidFill>
          </a:ln>
        </p:spPr>
      </p:pic>
    </p:spTree>
    <p:extLst>
      <p:ext uri="{BB962C8B-B14F-4D97-AF65-F5344CB8AC3E}">
        <p14:creationId xmlns:p14="http://schemas.microsoft.com/office/powerpoint/2010/main" val="1862312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066800"/>
          </a:xfrm>
        </p:spPr>
        <p:txBody>
          <a:bodyPr>
            <a:normAutofit fontScale="90000"/>
          </a:bodyPr>
          <a:lstStyle/>
          <a:p>
            <a:r>
              <a:rPr lang="en-US" dirty="0" smtClean="0"/>
              <a:t>2019’s Debate: Is America running </a:t>
            </a:r>
            <a:r>
              <a:rPr lang="en-US" b="1" dirty="0" smtClean="0"/>
              <a:t>Concentration Camps</a:t>
            </a:r>
            <a:r>
              <a:rPr lang="en-US" dirty="0" smtClean="0"/>
              <a:t>?</a:t>
            </a:r>
            <a:endParaRPr lang="en-US" dirty="0"/>
          </a:p>
        </p:txBody>
      </p:sp>
      <p:sp>
        <p:nvSpPr>
          <p:cNvPr id="3" name="Content Placeholder 2"/>
          <p:cNvSpPr>
            <a:spLocks noGrp="1"/>
          </p:cNvSpPr>
          <p:nvPr>
            <p:ph idx="1"/>
          </p:nvPr>
        </p:nvSpPr>
        <p:spPr>
          <a:xfrm>
            <a:off x="244434" y="2209800"/>
            <a:ext cx="11642766" cy="4422912"/>
          </a:xfrm>
        </p:spPr>
        <p:txBody>
          <a:bodyPr>
            <a:normAutofit/>
          </a:bodyPr>
          <a:lstStyle/>
          <a:p>
            <a:r>
              <a:rPr lang="en-US" b="1" dirty="0"/>
              <a:t>Do you remember this debate? </a:t>
            </a:r>
            <a:endParaRPr lang="en-US" b="1" dirty="0" smtClean="0"/>
          </a:p>
          <a:p>
            <a:r>
              <a:rPr lang="en-US" b="1" dirty="0" smtClean="0"/>
              <a:t>What </a:t>
            </a:r>
            <a:r>
              <a:rPr lang="en-US" b="1" dirty="0"/>
              <a:t>is the argument really about? </a:t>
            </a:r>
            <a:endParaRPr lang="en-US" b="1" dirty="0" smtClean="0"/>
          </a:p>
          <a:p>
            <a:r>
              <a:rPr lang="en-US" b="1" dirty="0" smtClean="0"/>
              <a:t>Why </a:t>
            </a:r>
            <a:r>
              <a:rPr lang="en-US" b="1" dirty="0"/>
              <a:t>were people so angry?</a:t>
            </a:r>
          </a:p>
          <a:p>
            <a:endParaRPr lang="en-US" sz="2400" b="1" dirty="0">
              <a:solidFill>
                <a:schemeClr val="accent2"/>
              </a:solidFill>
            </a:endParaRPr>
          </a:p>
        </p:txBody>
      </p:sp>
    </p:spTree>
    <p:extLst>
      <p:ext uri="{BB962C8B-B14F-4D97-AF65-F5344CB8AC3E}">
        <p14:creationId xmlns:p14="http://schemas.microsoft.com/office/powerpoint/2010/main" val="3255600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38200"/>
          </a:xfrm>
        </p:spPr>
        <p:txBody>
          <a:bodyPr anchor="t">
            <a:normAutofit/>
          </a:bodyPr>
          <a:lstStyle/>
          <a:p>
            <a:pPr algn="ctr"/>
            <a:r>
              <a:rPr lang="en-US" dirty="0" smtClean="0"/>
              <a:t>Is America running </a:t>
            </a:r>
            <a:r>
              <a:rPr lang="en-US" b="1" dirty="0" smtClean="0"/>
              <a:t>Concentration Camps</a:t>
            </a:r>
            <a:r>
              <a:rPr lang="en-US" dirty="0" smtClean="0"/>
              <a:t>?</a:t>
            </a:r>
            <a:endParaRPr lang="en-US" dirty="0"/>
          </a:p>
        </p:txBody>
      </p:sp>
      <p:sp>
        <p:nvSpPr>
          <p:cNvPr id="3" name="Content Placeholder 2"/>
          <p:cNvSpPr>
            <a:spLocks noGrp="1"/>
          </p:cNvSpPr>
          <p:nvPr>
            <p:ph idx="1"/>
          </p:nvPr>
        </p:nvSpPr>
        <p:spPr>
          <a:xfrm>
            <a:off x="244434" y="1371600"/>
            <a:ext cx="11642766" cy="5261112"/>
          </a:xfrm>
        </p:spPr>
        <p:txBody>
          <a:bodyPr>
            <a:normAutofit fontScale="92500" lnSpcReduction="10000"/>
          </a:bodyPr>
          <a:lstStyle/>
          <a:p>
            <a:r>
              <a:rPr lang="en-US" sz="2400" dirty="0"/>
              <a:t>The </a:t>
            </a:r>
            <a:r>
              <a:rPr lang="en-US" sz="2400" b="1" dirty="0"/>
              <a:t>choice between these two positions</a:t>
            </a:r>
            <a:r>
              <a:rPr lang="en-US" sz="2400" dirty="0"/>
              <a:t> is at the root of the argument between Ocasio-Cortez and the critics of her concentration-camp comment. </a:t>
            </a:r>
            <a:endParaRPr lang="en-US" sz="2400" dirty="0" smtClean="0"/>
          </a:p>
          <a:p>
            <a:endParaRPr lang="en-US" sz="2400" dirty="0" smtClean="0"/>
          </a:p>
          <a:p>
            <a:r>
              <a:rPr lang="en-US" sz="2400" dirty="0" smtClean="0"/>
              <a:t>It </a:t>
            </a:r>
            <a:r>
              <a:rPr lang="en-US" sz="2400" dirty="0"/>
              <a:t>is </a:t>
            </a:r>
            <a:r>
              <a:rPr lang="en-US" sz="2400" b="1" dirty="0"/>
              <a:t>not an argument </a:t>
            </a:r>
            <a:r>
              <a:rPr lang="en-US" sz="2400" b="1" dirty="0" smtClean="0"/>
              <a:t>just about </a:t>
            </a:r>
            <a:r>
              <a:rPr lang="en-US" sz="2400" b="1" dirty="0"/>
              <a:t>language</a:t>
            </a:r>
            <a:r>
              <a:rPr lang="en-US" sz="2400" dirty="0"/>
              <a:t>. </a:t>
            </a:r>
            <a:r>
              <a:rPr lang="en-US" sz="2400" dirty="0" smtClean="0"/>
              <a:t>Both sides of the debate agree the </a:t>
            </a:r>
            <a:r>
              <a:rPr lang="en-US" sz="2400" dirty="0"/>
              <a:t>term </a:t>
            </a:r>
            <a:r>
              <a:rPr lang="en-US" sz="2400" b="1" dirty="0">
                <a:solidFill>
                  <a:schemeClr val="accent3"/>
                </a:solidFill>
              </a:rPr>
              <a:t>“concentration camp” refers to something so horrible as to be unimaginable</a:t>
            </a:r>
            <a:r>
              <a:rPr lang="en-US" sz="2400" dirty="0"/>
              <a:t>. (For this reason, mounting a defense of Ocasio-Cortez’s position by explaining that not all concentration camps were death camps misses the point</a:t>
            </a:r>
            <a:r>
              <a:rPr lang="en-US" sz="2400" dirty="0" smtClean="0"/>
              <a:t>.)  </a:t>
            </a:r>
            <a:r>
              <a:rPr lang="en-US" sz="2400" b="1" dirty="0" smtClean="0"/>
              <a:t>That is to say, “concentration camp” has a </a:t>
            </a:r>
            <a:r>
              <a:rPr lang="en-US" sz="2400" b="1" i="1" dirty="0" smtClean="0"/>
              <a:t>horrible</a:t>
            </a:r>
            <a:r>
              <a:rPr lang="en-US" sz="2400" b="1" i="1" dirty="0" smtClean="0">
                <a:solidFill>
                  <a:schemeClr val="accent2"/>
                </a:solidFill>
              </a:rPr>
              <a:t> </a:t>
            </a:r>
            <a:r>
              <a:rPr lang="en-US" sz="2400" b="1" dirty="0" smtClean="0">
                <a:solidFill>
                  <a:schemeClr val="accent2"/>
                </a:solidFill>
              </a:rPr>
              <a:t>connotation</a:t>
            </a:r>
            <a:r>
              <a:rPr lang="en-US" sz="2400" dirty="0" smtClean="0"/>
              <a:t>.</a:t>
            </a:r>
          </a:p>
          <a:p>
            <a:endParaRPr lang="en-US" sz="2400" dirty="0" smtClean="0"/>
          </a:p>
          <a:p>
            <a:r>
              <a:rPr lang="en-US" sz="2400" b="1" dirty="0" smtClean="0"/>
              <a:t>More than just the </a:t>
            </a:r>
            <a:r>
              <a:rPr lang="en-US" sz="2400" b="1" dirty="0" smtClean="0">
                <a:solidFill>
                  <a:schemeClr val="accent2"/>
                </a:solidFill>
              </a:rPr>
              <a:t>connotation</a:t>
            </a:r>
            <a:r>
              <a:rPr lang="en-US" sz="2400" b="1" dirty="0" smtClean="0"/>
              <a:t> of the term “concentration camp,” or the facts, the </a:t>
            </a:r>
            <a:r>
              <a:rPr lang="en-US" sz="2400" b="1" dirty="0"/>
              <a:t>argument is really about how we perceive history, ourselves, and ourselves in history. </a:t>
            </a:r>
            <a:r>
              <a:rPr lang="en-US" sz="2400" dirty="0" smtClean="0"/>
              <a:t>This debate became such a big deal because it fundamentally asked if Americans can see themselves as monstrous or if that is so unimaginable it cannot be possible. Thus, for many, the facts of the arguments and the particulars of debate were lost in the emotional response to the meaning of “concentration camp.” </a:t>
            </a:r>
          </a:p>
        </p:txBody>
      </p:sp>
    </p:spTree>
    <p:extLst>
      <p:ext uri="{BB962C8B-B14F-4D97-AF65-F5344CB8AC3E}">
        <p14:creationId xmlns:p14="http://schemas.microsoft.com/office/powerpoint/2010/main" val="893244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can we use knowledge of connotation to be better speakers and writers?</a:t>
            </a:r>
            <a:endParaRPr lang="en-US" b="1" dirty="0"/>
          </a:p>
        </p:txBody>
      </p:sp>
    </p:spTree>
    <p:extLst>
      <p:ext uri="{BB962C8B-B14F-4D97-AF65-F5344CB8AC3E}">
        <p14:creationId xmlns:p14="http://schemas.microsoft.com/office/powerpoint/2010/main" val="1338295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9829800" cy="1066800"/>
          </a:xfrm>
        </p:spPr>
        <p:txBody>
          <a:bodyPr>
            <a:noAutofit/>
          </a:bodyPr>
          <a:lstStyle/>
          <a:p>
            <a:r>
              <a:rPr lang="en-US" b="1" dirty="0" smtClean="0"/>
              <a:t>Journal #4: Connotation/Denotation</a:t>
            </a:r>
            <a:endParaRPr lang="en-US" b="1" dirty="0"/>
          </a:p>
        </p:txBody>
      </p:sp>
      <p:sp>
        <p:nvSpPr>
          <p:cNvPr id="3" name="Content Placeholder 2"/>
          <p:cNvSpPr>
            <a:spLocks noGrp="1"/>
          </p:cNvSpPr>
          <p:nvPr>
            <p:ph idx="1"/>
          </p:nvPr>
        </p:nvSpPr>
        <p:spPr>
          <a:xfrm>
            <a:off x="1219200" y="1905000"/>
            <a:ext cx="9829800" cy="4669536"/>
          </a:xfrm>
        </p:spPr>
        <p:txBody>
          <a:bodyPr>
            <a:normAutofit/>
          </a:bodyPr>
          <a:lstStyle/>
          <a:p>
            <a:pPr marL="109728" indent="0">
              <a:buNone/>
            </a:pPr>
            <a:r>
              <a:rPr lang="en-US" sz="3200" b="1" u="sng" dirty="0" smtClean="0"/>
              <a:t>Learning Targets</a:t>
            </a:r>
            <a:r>
              <a:rPr lang="en-US" sz="3200" b="1" dirty="0" smtClean="0"/>
              <a:t>:</a:t>
            </a:r>
          </a:p>
          <a:p>
            <a:pPr marL="624078" indent="-514350">
              <a:buFont typeface="+mj-lt"/>
              <a:buAutoNum type="arabicPeriod"/>
            </a:pPr>
            <a:r>
              <a:rPr lang="en-US" sz="3200" b="1" dirty="0" smtClean="0"/>
              <a:t>Students will be able to explain </a:t>
            </a:r>
            <a:r>
              <a:rPr lang="en-US" sz="3200" b="1" dirty="0" smtClean="0">
                <a:solidFill>
                  <a:schemeClr val="accent3"/>
                </a:solidFill>
              </a:rPr>
              <a:t>denotation</a:t>
            </a:r>
            <a:r>
              <a:rPr lang="en-US" sz="3200" b="1" dirty="0" smtClean="0"/>
              <a:t> and </a:t>
            </a:r>
            <a:r>
              <a:rPr lang="en-US" sz="3200" b="1" dirty="0" smtClean="0">
                <a:solidFill>
                  <a:schemeClr val="accent2"/>
                </a:solidFill>
              </a:rPr>
              <a:t>connotation</a:t>
            </a:r>
            <a:r>
              <a:rPr lang="en-US" sz="3200" b="1" dirty="0" smtClean="0"/>
              <a:t>. </a:t>
            </a:r>
          </a:p>
          <a:p>
            <a:pPr marL="624078" indent="-514350">
              <a:buFont typeface="+mj-lt"/>
              <a:buAutoNum type="arabicPeriod"/>
            </a:pPr>
            <a:r>
              <a:rPr lang="en-US" sz="3200" b="1" dirty="0" smtClean="0"/>
              <a:t>Students will be able to analyze word choice and the effect created by word choice.   </a:t>
            </a:r>
            <a:endParaRPr lang="en-US" sz="3200" b="1" dirty="0"/>
          </a:p>
        </p:txBody>
      </p:sp>
    </p:spTree>
    <p:extLst>
      <p:ext uri="{BB962C8B-B14F-4D97-AF65-F5344CB8AC3E}">
        <p14:creationId xmlns:p14="http://schemas.microsoft.com/office/powerpoint/2010/main" val="729829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10134600" cy="1219200"/>
          </a:xfrm>
        </p:spPr>
        <p:txBody>
          <a:bodyPr>
            <a:noAutofit/>
          </a:bodyPr>
          <a:lstStyle/>
          <a:p>
            <a:pPr algn="ctr"/>
            <a:r>
              <a:rPr lang="en-US" dirty="0" smtClean="0">
                <a:solidFill>
                  <a:schemeClr val="accent3"/>
                </a:solidFill>
                <a:effectLst>
                  <a:outerShdw blurRad="38100" dist="38100" dir="2700000" algn="tl">
                    <a:srgbClr val="000000">
                      <a:alpha val="43137"/>
                    </a:srgbClr>
                  </a:outerShdw>
                </a:effectLst>
              </a:rPr>
              <a:t>Meaning of Words…</a:t>
            </a:r>
            <a:endParaRPr lang="en-US"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6800" y="1676400"/>
            <a:ext cx="10134600" cy="5181600"/>
          </a:xfrm>
        </p:spPr>
        <p:txBody>
          <a:bodyPr>
            <a:normAutofit/>
          </a:bodyPr>
          <a:lstStyle/>
          <a:p>
            <a:r>
              <a:rPr lang="en-US" dirty="0" smtClean="0"/>
              <a:t>With your table group rank each of the following lists of words from most </a:t>
            </a:r>
            <a:r>
              <a:rPr lang="en-US" b="1" i="1" dirty="0" smtClean="0">
                <a:solidFill>
                  <a:schemeClr val="accent2"/>
                </a:solidFill>
              </a:rPr>
              <a:t>positive</a:t>
            </a:r>
            <a:r>
              <a:rPr lang="en-US" dirty="0" smtClean="0"/>
              <a:t> to most </a:t>
            </a:r>
            <a:r>
              <a:rPr lang="en-US" b="1" i="1" dirty="0" smtClean="0">
                <a:solidFill>
                  <a:schemeClr val="accent4"/>
                </a:solidFill>
              </a:rPr>
              <a:t>negative</a:t>
            </a:r>
            <a:r>
              <a:rPr lang="en-US" dirty="0" smtClean="0"/>
              <a:t>:</a:t>
            </a:r>
            <a:endParaRPr lang="en-US" dirty="0"/>
          </a:p>
          <a:p>
            <a:pPr marL="109728" indent="0">
              <a:buNone/>
            </a:pPr>
            <a:endParaRPr lang="en-US" u="sng" dirty="0" smtClean="0"/>
          </a:p>
          <a:p>
            <a:pPr marL="109728" indent="0">
              <a:buNone/>
            </a:pPr>
            <a:r>
              <a:rPr lang="en-US" u="sng" dirty="0" smtClean="0"/>
              <a:t>List 1</a:t>
            </a:r>
            <a:r>
              <a:rPr lang="en-US" dirty="0" smtClean="0"/>
              <a:t>: </a:t>
            </a:r>
            <a:r>
              <a:rPr lang="en-US" dirty="0"/>
              <a:t>Thin, slim, lanky, skinny, gaunt, slender </a:t>
            </a:r>
            <a:endParaRPr lang="en-US" dirty="0" smtClean="0"/>
          </a:p>
          <a:p>
            <a:pPr marL="109728" indent="0">
              <a:buNone/>
            </a:pPr>
            <a:endParaRPr lang="en-US" dirty="0" smtClean="0"/>
          </a:p>
          <a:p>
            <a:pPr marL="109728" indent="0">
              <a:buNone/>
            </a:pPr>
            <a:r>
              <a:rPr lang="en-US" u="sng" dirty="0" smtClean="0"/>
              <a:t>List 2</a:t>
            </a:r>
            <a:r>
              <a:rPr lang="en-US" dirty="0" smtClean="0"/>
              <a:t>: </a:t>
            </a:r>
            <a:r>
              <a:rPr lang="en-US" dirty="0"/>
              <a:t>Aggressive, assertive, domineering, dynamic, pushy, </a:t>
            </a:r>
            <a:r>
              <a:rPr lang="en-US" dirty="0" smtClean="0"/>
              <a:t>forceful</a:t>
            </a:r>
          </a:p>
          <a:p>
            <a:pPr marL="109728" indent="0">
              <a:buNone/>
            </a:pPr>
            <a:endParaRPr lang="en-US" dirty="0" smtClean="0"/>
          </a:p>
          <a:p>
            <a:pPr marL="109728" indent="0">
              <a:buNone/>
            </a:pPr>
            <a:r>
              <a:rPr lang="en-US" u="sng" dirty="0" smtClean="0"/>
              <a:t>List 3</a:t>
            </a:r>
            <a:r>
              <a:rPr lang="en-US" dirty="0" smtClean="0"/>
              <a:t>: </a:t>
            </a:r>
            <a:r>
              <a:rPr lang="en-US" dirty="0"/>
              <a:t>Shrewd, egghead, bright, clever, brilliant, cunning, smart, intelligent, </a:t>
            </a:r>
            <a:r>
              <a:rPr lang="en-US" dirty="0" smtClean="0"/>
              <a:t>brainy</a:t>
            </a:r>
          </a:p>
          <a:p>
            <a:pPr marL="109728" indent="0" algn="r">
              <a:buNone/>
            </a:pPr>
            <a:r>
              <a:rPr lang="en-US" b="1" dirty="0" smtClean="0">
                <a:solidFill>
                  <a:schemeClr val="accent5"/>
                </a:solidFill>
                <a:effectLst>
                  <a:outerShdw blurRad="38100" dist="38100" dir="2700000" algn="tl">
                    <a:srgbClr val="000000">
                      <a:alpha val="43137"/>
                    </a:srgbClr>
                  </a:outerShdw>
                </a:effectLst>
              </a:rPr>
              <a:t>Turn sheet into Smith when you’re done! </a:t>
            </a:r>
          </a:p>
        </p:txBody>
      </p:sp>
    </p:spTree>
    <p:extLst>
      <p:ext uri="{BB962C8B-B14F-4D97-AF65-F5344CB8AC3E}">
        <p14:creationId xmlns:p14="http://schemas.microsoft.com/office/powerpoint/2010/main" val="72007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53490" y="228600"/>
            <a:ext cx="8229600" cy="1066800"/>
          </a:xfrm>
        </p:spPr>
        <p:txBody>
          <a:bodyPr/>
          <a:lstStyle/>
          <a:p>
            <a:r>
              <a:rPr lang="en-US" dirty="0" smtClean="0"/>
              <a:t>What your kids will come up with:</a:t>
            </a:r>
            <a:endParaRPr lang="en-US" dirty="0"/>
          </a:p>
        </p:txBody>
      </p:sp>
      <p:pic>
        <p:nvPicPr>
          <p:cNvPr id="1026" name="Picture 2" descr="C:\Users\smithk5\AppData\Local\Microsoft\Windows\Temporary Internet Files\Content.Outlook\Q8ASADAL\IMG_05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61" t="10505" r="19697" b="5860"/>
          <a:stretch/>
        </p:blipFill>
        <p:spPr bwMode="auto">
          <a:xfrm rot="5400000">
            <a:off x="3131128" y="1052946"/>
            <a:ext cx="5874327" cy="573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8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066800"/>
          </a:xfrm>
        </p:spPr>
        <p:txBody>
          <a:bodyPr/>
          <a:lstStyle/>
          <a:p>
            <a:r>
              <a:rPr lang="en-US" dirty="0" smtClean="0"/>
              <a:t>Thinking Questions:</a:t>
            </a:r>
            <a:endParaRPr lang="en-US" dirty="0"/>
          </a:p>
        </p:txBody>
      </p:sp>
      <p:sp>
        <p:nvSpPr>
          <p:cNvPr id="3" name="Content Placeholder 2"/>
          <p:cNvSpPr>
            <a:spLocks noGrp="1"/>
          </p:cNvSpPr>
          <p:nvPr>
            <p:ph idx="1"/>
          </p:nvPr>
        </p:nvSpPr>
        <p:spPr>
          <a:xfrm>
            <a:off x="914400" y="1600200"/>
            <a:ext cx="9296400" cy="4974336"/>
          </a:xfrm>
        </p:spPr>
        <p:txBody>
          <a:bodyPr/>
          <a:lstStyle/>
          <a:p>
            <a:pPr marL="624078" indent="-514350">
              <a:buFont typeface="+mj-lt"/>
              <a:buAutoNum type="arabicPeriod"/>
            </a:pPr>
            <a:r>
              <a:rPr lang="en-US" dirty="0" smtClean="0"/>
              <a:t>Was ranking the words easy or hard? Did your table group agree quickly on the most </a:t>
            </a:r>
            <a:r>
              <a:rPr lang="en-US" b="1" i="1" dirty="0" smtClean="0">
                <a:solidFill>
                  <a:schemeClr val="accent2"/>
                </a:solidFill>
              </a:rPr>
              <a:t>positive</a:t>
            </a:r>
            <a:r>
              <a:rPr lang="en-US" dirty="0" smtClean="0"/>
              <a:t> words easily in each list?</a:t>
            </a:r>
          </a:p>
          <a:p>
            <a:pPr marL="624078" indent="-514350">
              <a:buFont typeface="+mj-lt"/>
              <a:buAutoNum type="arabicPeriod"/>
            </a:pPr>
            <a:r>
              <a:rPr lang="en-US" dirty="0" smtClean="0"/>
              <a:t>What is the difference in the meanings of the most </a:t>
            </a:r>
            <a:r>
              <a:rPr lang="en-US" b="1" i="1" dirty="0" smtClean="0">
                <a:solidFill>
                  <a:schemeClr val="accent2"/>
                </a:solidFill>
              </a:rPr>
              <a:t>positive</a:t>
            </a:r>
            <a:r>
              <a:rPr lang="en-US" dirty="0" smtClean="0"/>
              <a:t> and most </a:t>
            </a:r>
            <a:r>
              <a:rPr lang="en-US" b="1" i="1" dirty="0" smtClean="0">
                <a:solidFill>
                  <a:schemeClr val="accent4"/>
                </a:solidFill>
              </a:rPr>
              <a:t>negative</a:t>
            </a:r>
            <a:r>
              <a:rPr lang="en-US" dirty="0" smtClean="0"/>
              <a:t> words?</a:t>
            </a:r>
          </a:p>
          <a:p>
            <a:pPr marL="624078" indent="-514350">
              <a:buFont typeface="+mj-lt"/>
              <a:buAutoNum type="arabicPeriod"/>
            </a:pPr>
            <a:r>
              <a:rPr lang="en-US" sz="3200" dirty="0"/>
              <a:t>What does it mean that our lists where generally the same (or very similar) all over the room??</a:t>
            </a:r>
          </a:p>
          <a:p>
            <a:pPr marL="624078" indent="-514350">
              <a:buFont typeface="+mj-lt"/>
              <a:buAutoNum type="arabicPeriod"/>
            </a:pPr>
            <a:r>
              <a:rPr lang="en-US" sz="3200" dirty="0"/>
              <a:t>Why do you think this is?</a:t>
            </a:r>
          </a:p>
        </p:txBody>
      </p:sp>
    </p:spTree>
    <p:extLst>
      <p:ext uri="{BB962C8B-B14F-4D97-AF65-F5344CB8AC3E}">
        <p14:creationId xmlns:p14="http://schemas.microsoft.com/office/powerpoint/2010/main" val="372267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319" y="457200"/>
            <a:ext cx="8229600" cy="1066800"/>
          </a:xfrm>
        </p:spPr>
        <p:txBody>
          <a:bodyPr>
            <a:normAutofit fontScale="90000"/>
          </a:bodyPr>
          <a:lstStyle/>
          <a:p>
            <a:r>
              <a:rPr lang="en-US" dirty="0" smtClean="0"/>
              <a:t>Don’t believe me? Lets look at Google Images for List 1</a:t>
            </a:r>
            <a:endParaRPr lang="en-US" dirty="0"/>
          </a:p>
        </p:txBody>
      </p:sp>
      <p:sp>
        <p:nvSpPr>
          <p:cNvPr id="3" name="Content Placeholder 2"/>
          <p:cNvSpPr>
            <a:spLocks noGrp="1"/>
          </p:cNvSpPr>
          <p:nvPr>
            <p:ph idx="1"/>
          </p:nvPr>
        </p:nvSpPr>
        <p:spPr>
          <a:xfrm>
            <a:off x="1981200" y="1828800"/>
            <a:ext cx="8229600" cy="4745736"/>
          </a:xfrm>
        </p:spPr>
        <p:txBody>
          <a:bodyPr/>
          <a:lstStyle/>
          <a:p>
            <a:pPr marL="109728" indent="0">
              <a:buNone/>
            </a:pPr>
            <a:r>
              <a:rPr lang="en-US" dirty="0"/>
              <a:t>Thin, </a:t>
            </a:r>
            <a:r>
              <a:rPr lang="en-US" sz="3600" b="1" dirty="0">
                <a:solidFill>
                  <a:schemeClr val="accent2"/>
                </a:solidFill>
              </a:rPr>
              <a:t>slim</a:t>
            </a:r>
            <a:r>
              <a:rPr lang="en-US" dirty="0"/>
              <a:t>, lanky, skinny, </a:t>
            </a:r>
            <a:r>
              <a:rPr lang="en-US" sz="3600" b="1" dirty="0">
                <a:solidFill>
                  <a:schemeClr val="accent4"/>
                </a:solidFill>
              </a:rPr>
              <a:t>gaunt</a:t>
            </a:r>
            <a:r>
              <a:rPr lang="en-US" dirty="0"/>
              <a:t>, </a:t>
            </a:r>
            <a:r>
              <a:rPr lang="en-US" sz="3600" b="1" dirty="0">
                <a:solidFill>
                  <a:schemeClr val="accent2"/>
                </a:solidFill>
              </a:rPr>
              <a:t>slender</a:t>
            </a:r>
            <a:endParaRPr lang="en-US" b="1" dirty="0">
              <a:solidFill>
                <a:schemeClr val="accent2"/>
              </a:solidFill>
            </a:endParaRPr>
          </a:p>
        </p:txBody>
      </p:sp>
      <p:pic>
        <p:nvPicPr>
          <p:cNvPr id="1026" name="Picture 2" descr="Image result for ga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481694"/>
            <a:ext cx="23622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l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1613" y="2658341"/>
            <a:ext cx="2192625" cy="25994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l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552" y="2362199"/>
            <a:ext cx="1752048" cy="295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4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066800"/>
          </a:xfrm>
        </p:spPr>
        <p:txBody>
          <a:bodyPr/>
          <a:lstStyle/>
          <a:p>
            <a:r>
              <a:rPr lang="en-US" dirty="0" smtClean="0"/>
              <a:t>Word Choice: Basic Terms</a:t>
            </a:r>
            <a:endParaRPr lang="en-US" dirty="0"/>
          </a:p>
        </p:txBody>
      </p:sp>
      <p:sp>
        <p:nvSpPr>
          <p:cNvPr id="3" name="Content Placeholder 2"/>
          <p:cNvSpPr>
            <a:spLocks noGrp="1"/>
          </p:cNvSpPr>
          <p:nvPr>
            <p:ph idx="1"/>
          </p:nvPr>
        </p:nvSpPr>
        <p:spPr>
          <a:xfrm>
            <a:off x="1981200" y="1600200"/>
            <a:ext cx="8229600" cy="4974336"/>
          </a:xfrm>
        </p:spPr>
        <p:txBody>
          <a:bodyPr>
            <a:normAutofit/>
          </a:bodyPr>
          <a:lstStyle/>
          <a:p>
            <a:r>
              <a:rPr lang="en-US" b="1" dirty="0" smtClean="0"/>
              <a:t>Diction</a:t>
            </a:r>
            <a:r>
              <a:rPr lang="en-US" dirty="0" smtClean="0"/>
              <a:t>: word choice that a writer or speaker uses, </a:t>
            </a:r>
            <a:r>
              <a:rPr lang="en-US" sz="1600" dirty="0" smtClean="0"/>
              <a:t>(don’t write about this)</a:t>
            </a:r>
          </a:p>
          <a:p>
            <a:r>
              <a:rPr lang="en-US" b="1" dirty="0" smtClean="0">
                <a:solidFill>
                  <a:schemeClr val="accent3"/>
                </a:solidFill>
              </a:rPr>
              <a:t>Denotation</a:t>
            </a:r>
            <a:r>
              <a:rPr lang="en-US" dirty="0" smtClean="0"/>
              <a:t>: the literal (explicit) meaning of a word</a:t>
            </a:r>
          </a:p>
          <a:p>
            <a:r>
              <a:rPr lang="en-US" b="1" dirty="0" smtClean="0">
                <a:solidFill>
                  <a:schemeClr val="accent6"/>
                </a:solidFill>
              </a:rPr>
              <a:t>Connotation</a:t>
            </a:r>
            <a:r>
              <a:rPr lang="en-US" dirty="0" smtClean="0"/>
              <a:t>: the implicit </a:t>
            </a:r>
            <a:r>
              <a:rPr lang="en-US" b="1" dirty="0" smtClean="0"/>
              <a:t>ideas and emotions </a:t>
            </a:r>
            <a:r>
              <a:rPr lang="en-US" dirty="0" smtClean="0"/>
              <a:t>we associate with a word or phrase.  These meanings are </a:t>
            </a:r>
            <a:r>
              <a:rPr lang="en-US" b="1" dirty="0" smtClean="0"/>
              <a:t>socially constructed</a:t>
            </a:r>
            <a:r>
              <a:rPr lang="en-US" dirty="0" smtClean="0"/>
              <a:t>.  </a:t>
            </a:r>
            <a:r>
              <a:rPr lang="en-US" b="1" dirty="0" smtClean="0">
                <a:solidFill>
                  <a:schemeClr val="accent2"/>
                </a:solidFill>
              </a:rPr>
              <a:t>Connotative</a:t>
            </a:r>
            <a:r>
              <a:rPr lang="en-US" dirty="0" smtClean="0"/>
              <a:t> meanings are </a:t>
            </a:r>
            <a:r>
              <a:rPr lang="en-US" b="1" dirty="0" smtClean="0"/>
              <a:t>dynamic over time</a:t>
            </a:r>
            <a:r>
              <a:rPr lang="en-US" dirty="0" smtClean="0"/>
              <a:t>.</a:t>
            </a:r>
          </a:p>
          <a:p>
            <a:pPr lvl="1"/>
            <a:r>
              <a:rPr lang="en-US" b="1" dirty="0" smtClean="0"/>
              <a:t>“Implicit”: </a:t>
            </a:r>
            <a:r>
              <a:rPr lang="en-US" b="1" dirty="0"/>
              <a:t>implied, rather than </a:t>
            </a:r>
            <a:r>
              <a:rPr lang="en-US" b="1" dirty="0" smtClean="0"/>
              <a:t>clearly </a:t>
            </a:r>
            <a:r>
              <a:rPr lang="en-US" b="1" dirty="0"/>
              <a:t>stated</a:t>
            </a:r>
          </a:p>
          <a:p>
            <a:endParaRPr lang="en-US" dirty="0" smtClean="0"/>
          </a:p>
        </p:txBody>
      </p:sp>
    </p:spTree>
    <p:extLst>
      <p:ext uri="{BB962C8B-B14F-4D97-AF65-F5344CB8AC3E}">
        <p14:creationId xmlns:p14="http://schemas.microsoft.com/office/powerpoint/2010/main" val="1488877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9144000" cy="1066800"/>
          </a:xfrm>
        </p:spPr>
        <p:txBody>
          <a:bodyPr/>
          <a:lstStyle/>
          <a:p>
            <a:r>
              <a:rPr lang="en-US" dirty="0" smtClean="0"/>
              <a:t>Example…</a:t>
            </a:r>
            <a:endParaRPr lang="en-US" dirty="0"/>
          </a:p>
        </p:txBody>
      </p:sp>
      <p:sp>
        <p:nvSpPr>
          <p:cNvPr id="3" name="Content Placeholder 2"/>
          <p:cNvSpPr>
            <a:spLocks noGrp="1"/>
          </p:cNvSpPr>
          <p:nvPr>
            <p:ph idx="1"/>
          </p:nvPr>
        </p:nvSpPr>
        <p:spPr>
          <a:xfrm>
            <a:off x="1066800" y="1600200"/>
            <a:ext cx="10515600" cy="5105400"/>
          </a:xfrm>
        </p:spPr>
        <p:txBody>
          <a:bodyPr/>
          <a:lstStyle/>
          <a:p>
            <a:r>
              <a:rPr lang="en-US" b="1" dirty="0" smtClean="0">
                <a:solidFill>
                  <a:srgbClr val="FF0000"/>
                </a:solidFill>
              </a:rPr>
              <a:t>Negative</a:t>
            </a:r>
            <a:r>
              <a:rPr lang="en-US" dirty="0" smtClean="0"/>
              <a:t>: </a:t>
            </a:r>
            <a:r>
              <a:rPr lang="en-US" dirty="0"/>
              <a:t>There are over </a:t>
            </a:r>
            <a:r>
              <a:rPr lang="en-US" dirty="0" smtClean="0"/>
              <a:t>12,000 </a:t>
            </a:r>
            <a:r>
              <a:rPr lang="en-US" b="1" dirty="0" smtClean="0">
                <a:solidFill>
                  <a:srgbClr val="FF0000"/>
                </a:solidFill>
              </a:rPr>
              <a:t>vagrants</a:t>
            </a:r>
            <a:r>
              <a:rPr lang="en-US" b="1" dirty="0" smtClean="0">
                <a:solidFill>
                  <a:schemeClr val="accent3"/>
                </a:solidFill>
              </a:rPr>
              <a:t> </a:t>
            </a:r>
            <a:r>
              <a:rPr lang="en-US" b="1" dirty="0" smtClean="0"/>
              <a:t>or</a:t>
            </a:r>
            <a:r>
              <a:rPr lang="en-US" b="1" dirty="0" smtClean="0">
                <a:solidFill>
                  <a:schemeClr val="accent3"/>
                </a:solidFill>
              </a:rPr>
              <a:t> </a:t>
            </a:r>
            <a:r>
              <a:rPr lang="en-US" b="1" dirty="0" smtClean="0">
                <a:solidFill>
                  <a:srgbClr val="FF0000"/>
                </a:solidFill>
              </a:rPr>
              <a:t>bums</a:t>
            </a:r>
            <a:r>
              <a:rPr lang="en-US" dirty="0" smtClean="0"/>
              <a:t> </a:t>
            </a:r>
            <a:r>
              <a:rPr lang="en-US" dirty="0"/>
              <a:t>in the city. </a:t>
            </a:r>
            <a:endParaRPr lang="en-US" dirty="0" smtClean="0"/>
          </a:p>
          <a:p>
            <a:r>
              <a:rPr lang="en-US" b="1" dirty="0" smtClean="0">
                <a:solidFill>
                  <a:schemeClr val="accent2"/>
                </a:solidFill>
              </a:rPr>
              <a:t>Without connotation?</a:t>
            </a:r>
            <a:r>
              <a:rPr lang="en-US" dirty="0" smtClean="0"/>
              <a:t>: </a:t>
            </a:r>
            <a:r>
              <a:rPr lang="en-US" dirty="0"/>
              <a:t>There are over </a:t>
            </a:r>
            <a:r>
              <a:rPr lang="en-US" dirty="0" smtClean="0"/>
              <a:t>12,000 </a:t>
            </a:r>
            <a:r>
              <a:rPr lang="en-US" b="1" dirty="0"/>
              <a:t>people with no </a:t>
            </a:r>
            <a:r>
              <a:rPr lang="en-US" b="1" dirty="0" smtClean="0"/>
              <a:t>fixed-address</a:t>
            </a:r>
            <a:r>
              <a:rPr lang="en-US" dirty="0" smtClean="0"/>
              <a:t> </a:t>
            </a:r>
            <a:r>
              <a:rPr lang="en-US" dirty="0"/>
              <a:t>in the city. </a:t>
            </a:r>
          </a:p>
          <a:p>
            <a:r>
              <a:rPr lang="en-US" b="1" dirty="0" smtClean="0">
                <a:solidFill>
                  <a:srgbClr val="00B050"/>
                </a:solidFill>
              </a:rPr>
              <a:t>“Positive”</a:t>
            </a:r>
            <a:r>
              <a:rPr lang="en-US" dirty="0" smtClean="0"/>
              <a:t>: </a:t>
            </a:r>
            <a:r>
              <a:rPr lang="en-US" dirty="0"/>
              <a:t>There are over </a:t>
            </a:r>
            <a:r>
              <a:rPr lang="en-US" dirty="0" smtClean="0"/>
              <a:t>12,000 </a:t>
            </a:r>
            <a:r>
              <a:rPr lang="en-US" b="1" dirty="0">
                <a:solidFill>
                  <a:srgbClr val="00B050"/>
                </a:solidFill>
              </a:rPr>
              <a:t>homeless</a:t>
            </a:r>
            <a:r>
              <a:rPr lang="en-US" dirty="0"/>
              <a:t> in the city. </a:t>
            </a:r>
            <a:endParaRPr lang="en-US" dirty="0" smtClean="0"/>
          </a:p>
          <a:p>
            <a:pPr marL="109728" indent="0">
              <a:buNone/>
            </a:pPr>
            <a:endParaRPr lang="en-US" b="1" dirty="0" smtClean="0">
              <a:solidFill>
                <a:schemeClr val="accent3"/>
              </a:solidFill>
            </a:endParaRPr>
          </a:p>
          <a:p>
            <a:pPr marL="109728" indent="0">
              <a:buNone/>
            </a:pPr>
            <a:r>
              <a:rPr lang="en-US" b="1" dirty="0" smtClean="0">
                <a:solidFill>
                  <a:schemeClr val="accent3"/>
                </a:solidFill>
              </a:rPr>
              <a:t>Denotations</a:t>
            </a:r>
            <a:r>
              <a:rPr lang="en-US" dirty="0" smtClean="0"/>
              <a:t> are very similar.</a:t>
            </a:r>
          </a:p>
          <a:p>
            <a:pPr marL="109728" indent="0">
              <a:buNone/>
            </a:pPr>
            <a:r>
              <a:rPr lang="en-US" b="1" dirty="0" smtClean="0">
                <a:solidFill>
                  <a:schemeClr val="accent6"/>
                </a:solidFill>
              </a:rPr>
              <a:t>Connotations</a:t>
            </a:r>
            <a:r>
              <a:rPr lang="en-US" dirty="0" smtClean="0"/>
              <a:t> are very different.</a:t>
            </a:r>
          </a:p>
          <a:p>
            <a:pPr marL="109728" indent="0">
              <a:buNone/>
            </a:pPr>
            <a:r>
              <a:rPr lang="en-US" dirty="0" smtClean="0"/>
              <a:t>A </a:t>
            </a:r>
            <a:r>
              <a:rPr lang="en-US" b="1" i="1" dirty="0" smtClean="0">
                <a:solidFill>
                  <a:srgbClr val="FF0000"/>
                </a:solidFill>
              </a:rPr>
              <a:t>bum</a:t>
            </a:r>
            <a:r>
              <a:rPr lang="en-US" dirty="0" smtClean="0"/>
              <a:t> is someone who is a public problem and underserving of help.  A </a:t>
            </a:r>
            <a:r>
              <a:rPr lang="en-US" b="1" i="1" dirty="0" smtClean="0">
                <a:solidFill>
                  <a:srgbClr val="00B050"/>
                </a:solidFill>
              </a:rPr>
              <a:t>homeless</a:t>
            </a:r>
            <a:r>
              <a:rPr lang="en-US" dirty="0" smtClean="0"/>
              <a:t> person is someone who deserves our empathy and help. </a:t>
            </a:r>
            <a:endParaRPr lang="en-US" dirty="0"/>
          </a:p>
        </p:txBody>
      </p:sp>
    </p:spTree>
    <p:extLst>
      <p:ext uri="{BB962C8B-B14F-4D97-AF65-F5344CB8AC3E}">
        <p14:creationId xmlns:p14="http://schemas.microsoft.com/office/powerpoint/2010/main" val="37214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937</TotalTime>
  <Words>1063</Words>
  <Application>Microsoft Office PowerPoint</Application>
  <PresentationFormat>Widescreen</PresentationFormat>
  <Paragraphs>102</Paragraphs>
  <Slides>28</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Georgia</vt:lpstr>
      <vt:lpstr>Times New Roman</vt:lpstr>
      <vt:lpstr>Trebuchet MS</vt:lpstr>
      <vt:lpstr>Wingdings 2</vt:lpstr>
      <vt:lpstr>Urban</vt:lpstr>
      <vt:lpstr>Rhetoric, Language, Propaganda, </vt:lpstr>
      <vt:lpstr>Next Week: Journal 1-3 culminating points quiz definitions, themes, identify figurative language</vt:lpstr>
      <vt:lpstr>Journal #4: Connotation/Denotation</vt:lpstr>
      <vt:lpstr>Meaning of Words…</vt:lpstr>
      <vt:lpstr>What your kids will come up with:</vt:lpstr>
      <vt:lpstr>Thinking Questions:</vt:lpstr>
      <vt:lpstr>Don’t believe me? Lets look at Google Images for List 1</vt:lpstr>
      <vt:lpstr>Word Choice: Basic Terms</vt:lpstr>
      <vt:lpstr>Example…</vt:lpstr>
      <vt:lpstr>Dynamic Connotative Meanings: “Dope”</vt:lpstr>
      <vt:lpstr>With your group come up with a sentence that shows the denotative similarities between “cheap” and “inexpensive” but also the connotative difference in the 2 words.  Bonus: come up with a neutral option as well!!</vt:lpstr>
      <vt:lpstr>Fill out the worksheet as we watch!</vt:lpstr>
      <vt:lpstr>Review yesterday with a friend…</vt:lpstr>
      <vt:lpstr>6. Fill in the following chart</vt:lpstr>
      <vt:lpstr>Google Image Results:  “Migrant” or “Refugee”? How do you know?</vt:lpstr>
      <vt:lpstr>Google Image Results:  “Migrant” or “Refugee”? How do you know?</vt:lpstr>
      <vt:lpstr>Google Image Results:  “Migrant” or “Refugee”? How do you know?</vt:lpstr>
      <vt:lpstr>Google Image Results:  “Migrant” or “Refugee”? How do you know?</vt:lpstr>
      <vt:lpstr>Google Image Results:  “Migrant” or “Refugee”? How do you know?</vt:lpstr>
      <vt:lpstr>Google Image Results:  “Migrant” or “Refugee”? How do you know?</vt:lpstr>
      <vt:lpstr>Google Image Results:  “Migrant” or “Refugee”? How do you know?</vt:lpstr>
      <vt:lpstr>Google Image Results:  “Migrant” or “Refugee”? How do you know?</vt:lpstr>
      <vt:lpstr>Google Image Results:  “Migrant” or “Refugee”? How do you know?</vt:lpstr>
      <vt:lpstr>2019’s Debate: Is America running Concentration Camps?</vt:lpstr>
      <vt:lpstr>2019’s Debate: Is America running Concentration Camps?</vt:lpstr>
      <vt:lpstr>2019’s Debate: Is America running Concentration Camps?</vt:lpstr>
      <vt:lpstr>Is America running Concentration Camps?</vt:lpstr>
      <vt:lpstr>How can we use knowledge of connotation to be better speakers and writers?</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test scores are online…</dc:title>
  <dc:creator>Windows User</dc:creator>
  <cp:lastModifiedBy>Smith, Kyle    SHS - Staff</cp:lastModifiedBy>
  <cp:revision>63</cp:revision>
  <cp:lastPrinted>2018-12-11T17:55:09Z</cp:lastPrinted>
  <dcterms:created xsi:type="dcterms:W3CDTF">2017-02-17T15:05:51Z</dcterms:created>
  <dcterms:modified xsi:type="dcterms:W3CDTF">2019-10-01T16:00:16Z</dcterms:modified>
</cp:coreProperties>
</file>