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1" r:id="rId3"/>
    <p:sldId id="273" r:id="rId4"/>
    <p:sldId id="270" r:id="rId5"/>
    <p:sldId id="259" r:id="rId6"/>
    <p:sldId id="262" r:id="rId7"/>
    <p:sldId id="272" r:id="rId8"/>
    <p:sldId id="261" r:id="rId9"/>
    <p:sldId id="274" r:id="rId10"/>
    <p:sldId id="258" r:id="rId11"/>
    <p:sldId id="263" r:id="rId12"/>
    <p:sldId id="264" r:id="rId13"/>
    <p:sldId id="266" r:id="rId14"/>
    <p:sldId id="267" r:id="rId15"/>
    <p:sldId id="275" r:id="rId16"/>
    <p:sldId id="276" r:id="rId17"/>
    <p:sldId id="26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7DCD-4C8F-46E3-BBDC-FD4BA14EE184}" type="datetimeFigureOut">
              <a:rPr lang="en-US" smtClean="0"/>
              <a:t>5/13/2020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DF7BF-5B46-45EC-9F9B-120AD3E7420E}" type="slidenum">
              <a:rPr lang="en-US" smtClean="0"/>
              <a:t>‹#›</a:t>
            </a:fld>
            <a:endParaRPr lang="en-US"/>
          </a:p>
        </p:txBody>
      </p:sp>
    </p:spTree>
    <p:extLst>
      <p:ext uri="{BB962C8B-B14F-4D97-AF65-F5344CB8AC3E}">
        <p14:creationId xmlns:p14="http://schemas.microsoft.com/office/powerpoint/2010/main" val="334541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ashingtonpost.com/investigations/2020/04/27/covid-19-death-toll-undercounted/?arc404=tru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https://www.washingtonpost.com/investigations/2020/04/27/covid-19-death-toll-undercounted/?arc404=true</a:t>
            </a:r>
            <a:endParaRPr lang="en-US" dirty="0"/>
          </a:p>
        </p:txBody>
      </p:sp>
      <p:sp>
        <p:nvSpPr>
          <p:cNvPr id="4" name="Slide Number Placeholder 3"/>
          <p:cNvSpPr>
            <a:spLocks noGrp="1"/>
          </p:cNvSpPr>
          <p:nvPr>
            <p:ph type="sldNum" sz="quarter" idx="5"/>
          </p:nvPr>
        </p:nvSpPr>
        <p:spPr/>
        <p:txBody>
          <a:bodyPr/>
          <a:lstStyle/>
          <a:p>
            <a:fld id="{5DFDF7BF-5B46-45EC-9F9B-120AD3E7420E}" type="slidenum">
              <a:rPr lang="en-US" smtClean="0"/>
              <a:t>10</a:t>
            </a:fld>
            <a:endParaRPr lang="en-US"/>
          </a:p>
        </p:txBody>
      </p:sp>
    </p:spTree>
    <p:extLst>
      <p:ext uri="{BB962C8B-B14F-4D97-AF65-F5344CB8AC3E}">
        <p14:creationId xmlns:p14="http://schemas.microsoft.com/office/powerpoint/2010/main" val="33446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FDF7BF-5B46-45EC-9F9B-120AD3E7420E}" type="slidenum">
              <a:rPr lang="en-US" smtClean="0"/>
              <a:t>18</a:t>
            </a:fld>
            <a:endParaRPr lang="en-US"/>
          </a:p>
        </p:txBody>
      </p:sp>
    </p:spTree>
    <p:extLst>
      <p:ext uri="{BB962C8B-B14F-4D97-AF65-F5344CB8AC3E}">
        <p14:creationId xmlns:p14="http://schemas.microsoft.com/office/powerpoint/2010/main" val="316674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32A0-C01E-4250-9FF6-4B179CC691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236C7D-FD9C-412E-8DDD-855EBA2D2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CF214E-4D68-4F3C-BB6D-6A1E134B66CD}"/>
              </a:ext>
            </a:extLst>
          </p:cNvPr>
          <p:cNvSpPr>
            <a:spLocks noGrp="1"/>
          </p:cNvSpPr>
          <p:nvPr>
            <p:ph type="dt" sz="half" idx="10"/>
          </p:nvPr>
        </p:nvSpPr>
        <p:spPr/>
        <p:txBody>
          <a:bodyPr/>
          <a:lstStyle/>
          <a:p>
            <a:fld id="{8014BAD7-7C41-4418-ACF7-B22B8689ACA1}" type="datetimeFigureOut">
              <a:rPr lang="en-US" smtClean="0"/>
              <a:t>5/13/2020</a:t>
            </a:fld>
            <a:endParaRPr lang="en-US"/>
          </a:p>
        </p:txBody>
      </p:sp>
      <p:sp>
        <p:nvSpPr>
          <p:cNvPr id="5" name="Footer Placeholder 4">
            <a:extLst>
              <a:ext uri="{FF2B5EF4-FFF2-40B4-BE49-F238E27FC236}">
                <a16:creationId xmlns:a16="http://schemas.microsoft.com/office/drawing/2014/main" id="{40B2F63A-F65F-4FD1-8F36-0808F31EA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652F3-DA22-49F1-AAE6-226C6697BDF7}"/>
              </a:ext>
            </a:extLst>
          </p:cNvPr>
          <p:cNvSpPr>
            <a:spLocks noGrp="1"/>
          </p:cNvSpPr>
          <p:nvPr>
            <p:ph type="sldNum" sz="quarter" idx="12"/>
          </p:nvPr>
        </p:nvSpPr>
        <p:spPr/>
        <p:txBody>
          <a:bodyPr/>
          <a:lstStyle/>
          <a:p>
            <a:fld id="{2C1F9B2C-527B-4557-9130-024A14A671E0}" type="slidenum">
              <a:rPr lang="en-US" smtClean="0"/>
              <a:t>‹#›</a:t>
            </a:fld>
            <a:endParaRPr lang="en-US"/>
          </a:p>
        </p:txBody>
      </p:sp>
    </p:spTree>
    <p:extLst>
      <p:ext uri="{BB962C8B-B14F-4D97-AF65-F5344CB8AC3E}">
        <p14:creationId xmlns:p14="http://schemas.microsoft.com/office/powerpoint/2010/main" val="343194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6429-8145-47CE-8521-5440F5B41A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2E02B4-8E2D-45E7-9F26-A696F7D425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A3F2D-444C-406A-BE7C-CA6AEACB8E5C}"/>
              </a:ext>
            </a:extLst>
          </p:cNvPr>
          <p:cNvSpPr>
            <a:spLocks noGrp="1"/>
          </p:cNvSpPr>
          <p:nvPr>
            <p:ph type="dt" sz="half" idx="10"/>
          </p:nvPr>
        </p:nvSpPr>
        <p:spPr/>
        <p:txBody>
          <a:bodyPr/>
          <a:lstStyle/>
          <a:p>
            <a:fld id="{8014BAD7-7C41-4418-ACF7-B22B8689ACA1}" type="datetimeFigureOut">
              <a:rPr lang="en-US" smtClean="0"/>
              <a:t>5/13/2020</a:t>
            </a:fld>
            <a:endParaRPr lang="en-US"/>
          </a:p>
        </p:txBody>
      </p:sp>
      <p:sp>
        <p:nvSpPr>
          <p:cNvPr id="5" name="Footer Placeholder 4">
            <a:extLst>
              <a:ext uri="{FF2B5EF4-FFF2-40B4-BE49-F238E27FC236}">
                <a16:creationId xmlns:a16="http://schemas.microsoft.com/office/drawing/2014/main" id="{F044FC8E-6B8D-4649-AE48-19FD9C91B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DF1D4-32D7-4E44-8976-A55820DEF4BC}"/>
              </a:ext>
            </a:extLst>
          </p:cNvPr>
          <p:cNvSpPr>
            <a:spLocks noGrp="1"/>
          </p:cNvSpPr>
          <p:nvPr>
            <p:ph type="sldNum" sz="quarter" idx="12"/>
          </p:nvPr>
        </p:nvSpPr>
        <p:spPr/>
        <p:txBody>
          <a:bodyPr/>
          <a:lstStyle/>
          <a:p>
            <a:fld id="{2C1F9B2C-527B-4557-9130-024A14A671E0}" type="slidenum">
              <a:rPr lang="en-US" smtClean="0"/>
              <a:t>‹#›</a:t>
            </a:fld>
            <a:endParaRPr lang="en-US"/>
          </a:p>
        </p:txBody>
      </p:sp>
    </p:spTree>
    <p:extLst>
      <p:ext uri="{BB962C8B-B14F-4D97-AF65-F5344CB8AC3E}">
        <p14:creationId xmlns:p14="http://schemas.microsoft.com/office/powerpoint/2010/main" val="5168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AB431-FAF8-4247-AD8E-1932886C0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0213FB-3356-4EB6-898A-0B6BFC3CCA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EFC53-09D6-4A4B-8E22-122B440C6FE0}"/>
              </a:ext>
            </a:extLst>
          </p:cNvPr>
          <p:cNvSpPr>
            <a:spLocks noGrp="1"/>
          </p:cNvSpPr>
          <p:nvPr>
            <p:ph type="dt" sz="half" idx="10"/>
          </p:nvPr>
        </p:nvSpPr>
        <p:spPr/>
        <p:txBody>
          <a:bodyPr/>
          <a:lstStyle/>
          <a:p>
            <a:fld id="{8014BAD7-7C41-4418-ACF7-B22B8689ACA1}" type="datetimeFigureOut">
              <a:rPr lang="en-US" smtClean="0"/>
              <a:t>5/13/2020</a:t>
            </a:fld>
            <a:endParaRPr lang="en-US"/>
          </a:p>
        </p:txBody>
      </p:sp>
      <p:sp>
        <p:nvSpPr>
          <p:cNvPr id="5" name="Footer Placeholder 4">
            <a:extLst>
              <a:ext uri="{FF2B5EF4-FFF2-40B4-BE49-F238E27FC236}">
                <a16:creationId xmlns:a16="http://schemas.microsoft.com/office/drawing/2014/main" id="{3293F645-F1F1-4841-80AF-93226B54A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062B3-01DC-4D84-9D0C-63F9609074FC}"/>
              </a:ext>
            </a:extLst>
          </p:cNvPr>
          <p:cNvSpPr>
            <a:spLocks noGrp="1"/>
          </p:cNvSpPr>
          <p:nvPr>
            <p:ph type="sldNum" sz="quarter" idx="12"/>
          </p:nvPr>
        </p:nvSpPr>
        <p:spPr/>
        <p:txBody>
          <a:bodyPr/>
          <a:lstStyle/>
          <a:p>
            <a:fld id="{2C1F9B2C-527B-4557-9130-024A14A671E0}" type="slidenum">
              <a:rPr lang="en-US" smtClean="0"/>
              <a:t>‹#›</a:t>
            </a:fld>
            <a:endParaRPr lang="en-US"/>
          </a:p>
        </p:txBody>
      </p:sp>
    </p:spTree>
    <p:extLst>
      <p:ext uri="{BB962C8B-B14F-4D97-AF65-F5344CB8AC3E}">
        <p14:creationId xmlns:p14="http://schemas.microsoft.com/office/powerpoint/2010/main" val="24396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678D-CE7B-495E-AF3C-65F6BDACE6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B52FE-C96B-4FA4-A01C-92095A1631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0F62A-DF9F-4140-A927-A800EBD3E56A}"/>
              </a:ext>
            </a:extLst>
          </p:cNvPr>
          <p:cNvSpPr>
            <a:spLocks noGrp="1"/>
          </p:cNvSpPr>
          <p:nvPr>
            <p:ph type="dt" sz="half" idx="10"/>
          </p:nvPr>
        </p:nvSpPr>
        <p:spPr/>
        <p:txBody>
          <a:bodyPr/>
          <a:lstStyle/>
          <a:p>
            <a:fld id="{8014BAD7-7C41-4418-ACF7-B22B8689ACA1}" type="datetimeFigureOut">
              <a:rPr lang="en-US" smtClean="0"/>
              <a:t>5/13/2020</a:t>
            </a:fld>
            <a:endParaRPr lang="en-US"/>
          </a:p>
        </p:txBody>
      </p:sp>
      <p:sp>
        <p:nvSpPr>
          <p:cNvPr id="5" name="Footer Placeholder 4">
            <a:extLst>
              <a:ext uri="{FF2B5EF4-FFF2-40B4-BE49-F238E27FC236}">
                <a16:creationId xmlns:a16="http://schemas.microsoft.com/office/drawing/2014/main" id="{C143E738-CA14-4B6F-B76B-A1E8747C9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70EE6-5453-4AEA-9ECE-C50A588CF4F5}"/>
              </a:ext>
            </a:extLst>
          </p:cNvPr>
          <p:cNvSpPr>
            <a:spLocks noGrp="1"/>
          </p:cNvSpPr>
          <p:nvPr>
            <p:ph type="sldNum" sz="quarter" idx="12"/>
          </p:nvPr>
        </p:nvSpPr>
        <p:spPr/>
        <p:txBody>
          <a:bodyPr/>
          <a:lstStyle/>
          <a:p>
            <a:fld id="{2C1F9B2C-527B-4557-9130-024A14A671E0}" type="slidenum">
              <a:rPr lang="en-US" smtClean="0"/>
              <a:t>‹#›</a:t>
            </a:fld>
            <a:endParaRPr lang="en-US"/>
          </a:p>
        </p:txBody>
      </p:sp>
    </p:spTree>
    <p:extLst>
      <p:ext uri="{BB962C8B-B14F-4D97-AF65-F5344CB8AC3E}">
        <p14:creationId xmlns:p14="http://schemas.microsoft.com/office/powerpoint/2010/main" val="376934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C118-4C60-428D-B15C-6F28B00AB6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56674B-C58D-46B8-B261-ACDA7C7404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A250E6-1F87-47A6-8496-249373357611}"/>
              </a:ext>
            </a:extLst>
          </p:cNvPr>
          <p:cNvSpPr>
            <a:spLocks noGrp="1"/>
          </p:cNvSpPr>
          <p:nvPr>
            <p:ph type="dt" sz="half" idx="10"/>
          </p:nvPr>
        </p:nvSpPr>
        <p:spPr/>
        <p:txBody>
          <a:bodyPr/>
          <a:lstStyle/>
          <a:p>
            <a:fld id="{8014BAD7-7C41-4418-ACF7-B22B8689ACA1}" type="datetimeFigureOut">
              <a:rPr lang="en-US" smtClean="0"/>
              <a:t>5/13/2020</a:t>
            </a:fld>
            <a:endParaRPr lang="en-US"/>
          </a:p>
        </p:txBody>
      </p:sp>
      <p:sp>
        <p:nvSpPr>
          <p:cNvPr id="5" name="Footer Placeholder 4">
            <a:extLst>
              <a:ext uri="{FF2B5EF4-FFF2-40B4-BE49-F238E27FC236}">
                <a16:creationId xmlns:a16="http://schemas.microsoft.com/office/drawing/2014/main" id="{F5497362-D74A-44E7-A7FD-499323DA9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D9376-1D2D-4B7E-B1C1-EF88843C0663}"/>
              </a:ext>
            </a:extLst>
          </p:cNvPr>
          <p:cNvSpPr>
            <a:spLocks noGrp="1"/>
          </p:cNvSpPr>
          <p:nvPr>
            <p:ph type="sldNum" sz="quarter" idx="12"/>
          </p:nvPr>
        </p:nvSpPr>
        <p:spPr/>
        <p:txBody>
          <a:bodyPr/>
          <a:lstStyle/>
          <a:p>
            <a:fld id="{2C1F9B2C-527B-4557-9130-024A14A671E0}" type="slidenum">
              <a:rPr lang="en-US" smtClean="0"/>
              <a:t>‹#›</a:t>
            </a:fld>
            <a:endParaRPr lang="en-US"/>
          </a:p>
        </p:txBody>
      </p:sp>
    </p:spTree>
    <p:extLst>
      <p:ext uri="{BB962C8B-B14F-4D97-AF65-F5344CB8AC3E}">
        <p14:creationId xmlns:p14="http://schemas.microsoft.com/office/powerpoint/2010/main" val="304357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8D53-BF20-4863-AE23-7D9A94A8E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0AF47-C92C-4120-A0EA-B88AC3E4A1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A1E251-C1C1-480F-BAEF-CD82DC33B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58BC5E-C0CF-494B-89AF-66B64016A798}"/>
              </a:ext>
            </a:extLst>
          </p:cNvPr>
          <p:cNvSpPr>
            <a:spLocks noGrp="1"/>
          </p:cNvSpPr>
          <p:nvPr>
            <p:ph type="dt" sz="half" idx="10"/>
          </p:nvPr>
        </p:nvSpPr>
        <p:spPr/>
        <p:txBody>
          <a:bodyPr/>
          <a:lstStyle/>
          <a:p>
            <a:fld id="{8014BAD7-7C41-4418-ACF7-B22B8689ACA1}" type="datetimeFigureOut">
              <a:rPr lang="en-US" smtClean="0"/>
              <a:t>5/13/2020</a:t>
            </a:fld>
            <a:endParaRPr lang="en-US"/>
          </a:p>
        </p:txBody>
      </p:sp>
      <p:sp>
        <p:nvSpPr>
          <p:cNvPr id="6" name="Footer Placeholder 5">
            <a:extLst>
              <a:ext uri="{FF2B5EF4-FFF2-40B4-BE49-F238E27FC236}">
                <a16:creationId xmlns:a16="http://schemas.microsoft.com/office/drawing/2014/main" id="{ED107F06-582C-4A4C-B09B-61257F120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9AA8C-3A42-49C8-9C03-2C50331358DD}"/>
              </a:ext>
            </a:extLst>
          </p:cNvPr>
          <p:cNvSpPr>
            <a:spLocks noGrp="1"/>
          </p:cNvSpPr>
          <p:nvPr>
            <p:ph type="sldNum" sz="quarter" idx="12"/>
          </p:nvPr>
        </p:nvSpPr>
        <p:spPr/>
        <p:txBody>
          <a:bodyPr/>
          <a:lstStyle/>
          <a:p>
            <a:fld id="{2C1F9B2C-527B-4557-9130-024A14A671E0}" type="slidenum">
              <a:rPr lang="en-US" smtClean="0"/>
              <a:t>‹#›</a:t>
            </a:fld>
            <a:endParaRPr lang="en-US"/>
          </a:p>
        </p:txBody>
      </p:sp>
    </p:spTree>
    <p:extLst>
      <p:ext uri="{BB962C8B-B14F-4D97-AF65-F5344CB8AC3E}">
        <p14:creationId xmlns:p14="http://schemas.microsoft.com/office/powerpoint/2010/main" val="395322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DD39-A6DE-4ADD-A85E-7BAE8D7399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E2EC51-AF4C-4403-B59B-5F13F0FEE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277214-AC57-45AE-BA95-03C8AB086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6C0B8C-8DE7-4A2B-B116-E670D1E06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6322E8-B118-4312-957B-CB2B1DC3C3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293BE8-B324-4F2C-A890-4B71E50A9A1B}"/>
              </a:ext>
            </a:extLst>
          </p:cNvPr>
          <p:cNvSpPr>
            <a:spLocks noGrp="1"/>
          </p:cNvSpPr>
          <p:nvPr>
            <p:ph type="dt" sz="half" idx="10"/>
          </p:nvPr>
        </p:nvSpPr>
        <p:spPr/>
        <p:txBody>
          <a:bodyPr/>
          <a:lstStyle/>
          <a:p>
            <a:fld id="{8014BAD7-7C41-4418-ACF7-B22B8689ACA1}" type="datetimeFigureOut">
              <a:rPr lang="en-US" smtClean="0"/>
              <a:t>5/13/2020</a:t>
            </a:fld>
            <a:endParaRPr lang="en-US"/>
          </a:p>
        </p:txBody>
      </p:sp>
      <p:sp>
        <p:nvSpPr>
          <p:cNvPr id="8" name="Footer Placeholder 7">
            <a:extLst>
              <a:ext uri="{FF2B5EF4-FFF2-40B4-BE49-F238E27FC236}">
                <a16:creationId xmlns:a16="http://schemas.microsoft.com/office/drawing/2014/main" id="{33AAF394-E3C7-499C-BEE5-B233BE24A5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EF08C7-3C48-46EE-ABA6-92F5E96DD684}"/>
              </a:ext>
            </a:extLst>
          </p:cNvPr>
          <p:cNvSpPr>
            <a:spLocks noGrp="1"/>
          </p:cNvSpPr>
          <p:nvPr>
            <p:ph type="sldNum" sz="quarter" idx="12"/>
          </p:nvPr>
        </p:nvSpPr>
        <p:spPr/>
        <p:txBody>
          <a:bodyPr/>
          <a:lstStyle/>
          <a:p>
            <a:fld id="{2C1F9B2C-527B-4557-9130-024A14A671E0}" type="slidenum">
              <a:rPr lang="en-US" smtClean="0"/>
              <a:t>‹#›</a:t>
            </a:fld>
            <a:endParaRPr lang="en-US"/>
          </a:p>
        </p:txBody>
      </p:sp>
    </p:spTree>
    <p:extLst>
      <p:ext uri="{BB962C8B-B14F-4D97-AF65-F5344CB8AC3E}">
        <p14:creationId xmlns:p14="http://schemas.microsoft.com/office/powerpoint/2010/main" val="362318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24EA-4AC6-4C69-9761-4FA7C647EC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C53B8-295E-468A-B4B9-6879AFC9545F}"/>
              </a:ext>
            </a:extLst>
          </p:cNvPr>
          <p:cNvSpPr>
            <a:spLocks noGrp="1"/>
          </p:cNvSpPr>
          <p:nvPr>
            <p:ph type="dt" sz="half" idx="10"/>
          </p:nvPr>
        </p:nvSpPr>
        <p:spPr/>
        <p:txBody>
          <a:bodyPr/>
          <a:lstStyle/>
          <a:p>
            <a:fld id="{8014BAD7-7C41-4418-ACF7-B22B8689ACA1}" type="datetimeFigureOut">
              <a:rPr lang="en-US" smtClean="0"/>
              <a:t>5/13/2020</a:t>
            </a:fld>
            <a:endParaRPr lang="en-US"/>
          </a:p>
        </p:txBody>
      </p:sp>
      <p:sp>
        <p:nvSpPr>
          <p:cNvPr id="4" name="Footer Placeholder 3">
            <a:extLst>
              <a:ext uri="{FF2B5EF4-FFF2-40B4-BE49-F238E27FC236}">
                <a16:creationId xmlns:a16="http://schemas.microsoft.com/office/drawing/2014/main" id="{05AC6655-54B3-43CF-9E22-958AD3BFFF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B4B2D3-91A1-45C8-9061-98DD2B0CA616}"/>
              </a:ext>
            </a:extLst>
          </p:cNvPr>
          <p:cNvSpPr>
            <a:spLocks noGrp="1"/>
          </p:cNvSpPr>
          <p:nvPr>
            <p:ph type="sldNum" sz="quarter" idx="12"/>
          </p:nvPr>
        </p:nvSpPr>
        <p:spPr/>
        <p:txBody>
          <a:bodyPr/>
          <a:lstStyle/>
          <a:p>
            <a:fld id="{2C1F9B2C-527B-4557-9130-024A14A671E0}" type="slidenum">
              <a:rPr lang="en-US" smtClean="0"/>
              <a:t>‹#›</a:t>
            </a:fld>
            <a:endParaRPr lang="en-US"/>
          </a:p>
        </p:txBody>
      </p:sp>
    </p:spTree>
    <p:extLst>
      <p:ext uri="{BB962C8B-B14F-4D97-AF65-F5344CB8AC3E}">
        <p14:creationId xmlns:p14="http://schemas.microsoft.com/office/powerpoint/2010/main" val="386740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0EB80-3674-45A4-9695-69A0000D9D60}"/>
              </a:ext>
            </a:extLst>
          </p:cNvPr>
          <p:cNvSpPr>
            <a:spLocks noGrp="1"/>
          </p:cNvSpPr>
          <p:nvPr>
            <p:ph type="dt" sz="half" idx="10"/>
          </p:nvPr>
        </p:nvSpPr>
        <p:spPr/>
        <p:txBody>
          <a:bodyPr/>
          <a:lstStyle/>
          <a:p>
            <a:fld id="{8014BAD7-7C41-4418-ACF7-B22B8689ACA1}" type="datetimeFigureOut">
              <a:rPr lang="en-US" smtClean="0"/>
              <a:t>5/13/2020</a:t>
            </a:fld>
            <a:endParaRPr lang="en-US"/>
          </a:p>
        </p:txBody>
      </p:sp>
      <p:sp>
        <p:nvSpPr>
          <p:cNvPr id="3" name="Footer Placeholder 2">
            <a:extLst>
              <a:ext uri="{FF2B5EF4-FFF2-40B4-BE49-F238E27FC236}">
                <a16:creationId xmlns:a16="http://schemas.microsoft.com/office/drawing/2014/main" id="{55D8DBF5-49E4-479F-9977-2912586939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CA8E2B-26EC-4E44-93E5-E5068969C5DF}"/>
              </a:ext>
            </a:extLst>
          </p:cNvPr>
          <p:cNvSpPr>
            <a:spLocks noGrp="1"/>
          </p:cNvSpPr>
          <p:nvPr>
            <p:ph type="sldNum" sz="quarter" idx="12"/>
          </p:nvPr>
        </p:nvSpPr>
        <p:spPr/>
        <p:txBody>
          <a:bodyPr/>
          <a:lstStyle/>
          <a:p>
            <a:fld id="{2C1F9B2C-527B-4557-9130-024A14A671E0}" type="slidenum">
              <a:rPr lang="en-US" smtClean="0"/>
              <a:t>‹#›</a:t>
            </a:fld>
            <a:endParaRPr lang="en-US"/>
          </a:p>
        </p:txBody>
      </p:sp>
    </p:spTree>
    <p:extLst>
      <p:ext uri="{BB962C8B-B14F-4D97-AF65-F5344CB8AC3E}">
        <p14:creationId xmlns:p14="http://schemas.microsoft.com/office/powerpoint/2010/main" val="321386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41D7-90F8-46B7-B66F-4332471D3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80E17-A988-423D-8FC1-C7BD16B0B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DDE135-5C18-4C27-A8CC-6CBAC3C53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0F68-F659-4E6E-AABF-1078A3642FB0}"/>
              </a:ext>
            </a:extLst>
          </p:cNvPr>
          <p:cNvSpPr>
            <a:spLocks noGrp="1"/>
          </p:cNvSpPr>
          <p:nvPr>
            <p:ph type="dt" sz="half" idx="10"/>
          </p:nvPr>
        </p:nvSpPr>
        <p:spPr/>
        <p:txBody>
          <a:bodyPr/>
          <a:lstStyle/>
          <a:p>
            <a:fld id="{8014BAD7-7C41-4418-ACF7-B22B8689ACA1}" type="datetimeFigureOut">
              <a:rPr lang="en-US" smtClean="0"/>
              <a:t>5/13/2020</a:t>
            </a:fld>
            <a:endParaRPr lang="en-US"/>
          </a:p>
        </p:txBody>
      </p:sp>
      <p:sp>
        <p:nvSpPr>
          <p:cNvPr id="6" name="Footer Placeholder 5">
            <a:extLst>
              <a:ext uri="{FF2B5EF4-FFF2-40B4-BE49-F238E27FC236}">
                <a16:creationId xmlns:a16="http://schemas.microsoft.com/office/drawing/2014/main" id="{08D28631-F065-42D8-BAF9-D802913ED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A7F24-03B0-45AB-AA5D-6324C9CA46A9}"/>
              </a:ext>
            </a:extLst>
          </p:cNvPr>
          <p:cNvSpPr>
            <a:spLocks noGrp="1"/>
          </p:cNvSpPr>
          <p:nvPr>
            <p:ph type="sldNum" sz="quarter" idx="12"/>
          </p:nvPr>
        </p:nvSpPr>
        <p:spPr/>
        <p:txBody>
          <a:bodyPr/>
          <a:lstStyle/>
          <a:p>
            <a:fld id="{2C1F9B2C-527B-4557-9130-024A14A671E0}" type="slidenum">
              <a:rPr lang="en-US" smtClean="0"/>
              <a:t>‹#›</a:t>
            </a:fld>
            <a:endParaRPr lang="en-US"/>
          </a:p>
        </p:txBody>
      </p:sp>
    </p:spTree>
    <p:extLst>
      <p:ext uri="{BB962C8B-B14F-4D97-AF65-F5344CB8AC3E}">
        <p14:creationId xmlns:p14="http://schemas.microsoft.com/office/powerpoint/2010/main" val="324953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B4A1-469B-4943-80D1-261F9F524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C875D4-FDAB-4345-B5EF-F7494EEB8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954331-F770-47BC-9F50-A54C4079E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14F0A-7AC7-4741-81EB-1EA7A4FE86E0}"/>
              </a:ext>
            </a:extLst>
          </p:cNvPr>
          <p:cNvSpPr>
            <a:spLocks noGrp="1"/>
          </p:cNvSpPr>
          <p:nvPr>
            <p:ph type="dt" sz="half" idx="10"/>
          </p:nvPr>
        </p:nvSpPr>
        <p:spPr/>
        <p:txBody>
          <a:bodyPr/>
          <a:lstStyle/>
          <a:p>
            <a:fld id="{8014BAD7-7C41-4418-ACF7-B22B8689ACA1}" type="datetimeFigureOut">
              <a:rPr lang="en-US" smtClean="0"/>
              <a:t>5/13/2020</a:t>
            </a:fld>
            <a:endParaRPr lang="en-US"/>
          </a:p>
        </p:txBody>
      </p:sp>
      <p:sp>
        <p:nvSpPr>
          <p:cNvPr id="6" name="Footer Placeholder 5">
            <a:extLst>
              <a:ext uri="{FF2B5EF4-FFF2-40B4-BE49-F238E27FC236}">
                <a16:creationId xmlns:a16="http://schemas.microsoft.com/office/drawing/2014/main" id="{6EFF3486-3DE3-47FD-8F01-C4B9AF9BF1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A7190-6FD4-452E-BD77-AD53C1E91847}"/>
              </a:ext>
            </a:extLst>
          </p:cNvPr>
          <p:cNvSpPr>
            <a:spLocks noGrp="1"/>
          </p:cNvSpPr>
          <p:nvPr>
            <p:ph type="sldNum" sz="quarter" idx="12"/>
          </p:nvPr>
        </p:nvSpPr>
        <p:spPr/>
        <p:txBody>
          <a:bodyPr/>
          <a:lstStyle/>
          <a:p>
            <a:fld id="{2C1F9B2C-527B-4557-9130-024A14A671E0}" type="slidenum">
              <a:rPr lang="en-US" smtClean="0"/>
              <a:t>‹#›</a:t>
            </a:fld>
            <a:endParaRPr lang="en-US"/>
          </a:p>
        </p:txBody>
      </p:sp>
    </p:spTree>
    <p:extLst>
      <p:ext uri="{BB962C8B-B14F-4D97-AF65-F5344CB8AC3E}">
        <p14:creationId xmlns:p14="http://schemas.microsoft.com/office/powerpoint/2010/main" val="234689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0BCEDD-5309-4D38-ADEB-C77A7B2989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1AB780-6D3A-480E-BCC8-C64FE97B7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82686-AAE1-4F6E-8793-0E1ECEE5DA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4BAD7-7C41-4418-ACF7-B22B8689ACA1}" type="datetimeFigureOut">
              <a:rPr lang="en-US" smtClean="0"/>
              <a:t>5/13/2020</a:t>
            </a:fld>
            <a:endParaRPr lang="en-US"/>
          </a:p>
        </p:txBody>
      </p:sp>
      <p:sp>
        <p:nvSpPr>
          <p:cNvPr id="5" name="Footer Placeholder 4">
            <a:extLst>
              <a:ext uri="{FF2B5EF4-FFF2-40B4-BE49-F238E27FC236}">
                <a16:creationId xmlns:a16="http://schemas.microsoft.com/office/drawing/2014/main" id="{414941DF-51AC-4392-842B-A330630C0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AE0E59-6AD8-4356-901E-95CFE34544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F9B2C-527B-4557-9130-024A14A671E0}" type="slidenum">
              <a:rPr lang="en-US" smtClean="0"/>
              <a:t>‹#›</a:t>
            </a:fld>
            <a:endParaRPr lang="en-US"/>
          </a:p>
        </p:txBody>
      </p:sp>
    </p:spTree>
    <p:extLst>
      <p:ext uri="{BB962C8B-B14F-4D97-AF65-F5344CB8AC3E}">
        <p14:creationId xmlns:p14="http://schemas.microsoft.com/office/powerpoint/2010/main" val="225515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6.png"/><Relationship Id="rId10" Type="http://schemas.openxmlformats.org/officeDocument/2006/relationships/image" Target="../media/image4.svg"/><Relationship Id="rId4" Type="http://schemas.microsoft.com/office/2007/relationships/hdphoto" Target="../media/hdphoto6.wdp"/><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snopes.com/fact-check/cdc-death-figures/?fbclid=IwAR30fM-YWtI6FOmXBbrUhGduLoy8rUjjtMr5lHlQpELbsvGoDaGs0ygw13U"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svg"/><Relationship Id="rId7" Type="http://schemas.microsoft.com/office/2007/relationships/hdphoto" Target="../media/hdphoto8.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 Id="rId9" Type="http://schemas.microsoft.com/office/2007/relationships/hdphoto" Target="../media/hdphoto9.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qz.com/1258198/conspiracy-theorists-believe-wild-ideas-because-they-want-to-feel-special/"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bteUjJnGOwg"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s://www.latimes.com/entertainment-arts/movies/story/2020-05-13/plandemic-coronavirus-documentary-director-mikki-willis-mikovits" TargetMode="External"/><Relationship Id="rId3" Type="http://schemas.openxmlformats.org/officeDocument/2006/relationships/image" Target="../media/image2.svg"/><Relationship Id="rId7" Type="http://schemas.openxmlformats.org/officeDocument/2006/relationships/hyperlink" Target="https://www.forbes.com/sites/tarahaelle/2020/05/08/why-its-important-to-push-back-on-plandemic-and-how-to-do-it/#369b47c75fa3"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B11E-71F8-4E5F-826C-4F8EC22FD678}"/>
              </a:ext>
            </a:extLst>
          </p:cNvPr>
          <p:cNvSpPr>
            <a:spLocks noGrp="1"/>
          </p:cNvSpPr>
          <p:nvPr>
            <p:ph type="title"/>
          </p:nvPr>
        </p:nvSpPr>
        <p:spPr/>
        <p:txBody>
          <a:bodyPr>
            <a:normAutofit/>
          </a:bodyPr>
          <a:lstStyle/>
          <a:p>
            <a:pPr algn="ctr"/>
            <a:r>
              <a:rPr lang="en-US" sz="6600" b="1" dirty="0"/>
              <a:t>Coronavirus Fake News</a:t>
            </a:r>
          </a:p>
        </p:txBody>
      </p:sp>
      <p:sp>
        <p:nvSpPr>
          <p:cNvPr id="3" name="Content Placeholder 2">
            <a:extLst>
              <a:ext uri="{FF2B5EF4-FFF2-40B4-BE49-F238E27FC236}">
                <a16:creationId xmlns:a16="http://schemas.microsoft.com/office/drawing/2014/main" id="{ACE76960-B908-401F-B2C4-3D277D97CDE6}"/>
              </a:ext>
            </a:extLst>
          </p:cNvPr>
          <p:cNvSpPr>
            <a:spLocks noGrp="1"/>
          </p:cNvSpPr>
          <p:nvPr>
            <p:ph idx="1"/>
          </p:nvPr>
        </p:nvSpPr>
        <p:spPr>
          <a:xfrm>
            <a:off x="838199" y="1326561"/>
            <a:ext cx="10515600" cy="777348"/>
          </a:xfrm>
        </p:spPr>
        <p:txBody>
          <a:bodyPr anchor="ctr">
            <a:normAutofit/>
          </a:bodyPr>
          <a:lstStyle/>
          <a:p>
            <a:pPr marL="0" indent="0" algn="ctr">
              <a:buNone/>
            </a:pPr>
            <a:r>
              <a:rPr lang="en-US" sz="4000" b="1" dirty="0" err="1">
                <a:highlight>
                  <a:srgbClr val="FFFF00"/>
                </a:highlight>
              </a:rPr>
              <a:t>Poltifact.com’s</a:t>
            </a:r>
            <a:r>
              <a:rPr lang="en-US" sz="4000" b="1" dirty="0">
                <a:highlight>
                  <a:srgbClr val="FFFF00"/>
                </a:highlight>
              </a:rPr>
              <a:t> Coronavirus Fact Checks:</a:t>
            </a:r>
          </a:p>
        </p:txBody>
      </p:sp>
      <p:pic>
        <p:nvPicPr>
          <p:cNvPr id="4" name="Graphic 3" descr="Blind">
            <a:extLst>
              <a:ext uri="{FF2B5EF4-FFF2-40B4-BE49-F238E27FC236}">
                <a16:creationId xmlns:a16="http://schemas.microsoft.com/office/drawing/2014/main" id="{7ED43F45-35E8-4EC4-BDEB-2D78FE97FB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23836"/>
            <a:ext cx="914400" cy="914400"/>
          </a:xfrm>
          <a:prstGeom prst="rect">
            <a:avLst/>
          </a:prstGeom>
        </p:spPr>
      </p:pic>
      <p:pic>
        <p:nvPicPr>
          <p:cNvPr id="5" name="Graphic 4" descr="Deaf">
            <a:extLst>
              <a:ext uri="{FF2B5EF4-FFF2-40B4-BE49-F238E27FC236}">
                <a16:creationId xmlns:a16="http://schemas.microsoft.com/office/drawing/2014/main" id="{61F6FDC9-2BBC-4265-9ED9-21CB847708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23836"/>
            <a:ext cx="914400" cy="914400"/>
          </a:xfrm>
          <a:prstGeom prst="rect">
            <a:avLst/>
          </a:prstGeom>
        </p:spPr>
      </p:pic>
      <p:pic>
        <p:nvPicPr>
          <p:cNvPr id="10" name="Picture 9">
            <a:extLst>
              <a:ext uri="{FF2B5EF4-FFF2-40B4-BE49-F238E27FC236}">
                <a16:creationId xmlns:a16="http://schemas.microsoft.com/office/drawing/2014/main" id="{1616DF6F-8220-40C4-BE37-DF6DAAF4A583}"/>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Lst>
          </a:blip>
          <a:stretch>
            <a:fillRect/>
          </a:stretch>
        </p:blipFill>
        <p:spPr>
          <a:xfrm>
            <a:off x="305623" y="1949117"/>
            <a:ext cx="11580751" cy="2959765"/>
          </a:xfrm>
          <a:prstGeom prst="rect">
            <a:avLst/>
          </a:prstGeom>
        </p:spPr>
      </p:pic>
      <p:sp>
        <p:nvSpPr>
          <p:cNvPr id="12" name="TextBox 11">
            <a:extLst>
              <a:ext uri="{FF2B5EF4-FFF2-40B4-BE49-F238E27FC236}">
                <a16:creationId xmlns:a16="http://schemas.microsoft.com/office/drawing/2014/main" id="{B57D6161-A3F5-4895-A222-B34897D3C1DB}"/>
              </a:ext>
            </a:extLst>
          </p:cNvPr>
          <p:cNvSpPr txBox="1"/>
          <p:nvPr/>
        </p:nvSpPr>
        <p:spPr>
          <a:xfrm>
            <a:off x="6665842" y="4647272"/>
            <a:ext cx="4687957" cy="523220"/>
          </a:xfrm>
          <a:prstGeom prst="rect">
            <a:avLst/>
          </a:prstGeom>
          <a:noFill/>
        </p:spPr>
        <p:txBody>
          <a:bodyPr wrap="square" rtlCol="0" anchor="ctr">
            <a:spAutoFit/>
          </a:bodyPr>
          <a:lstStyle/>
          <a:p>
            <a:pPr algn="ctr"/>
            <a:r>
              <a:rPr lang="en-US" sz="2800" b="1" dirty="0">
                <a:solidFill>
                  <a:srgbClr val="C00000"/>
                </a:solidFill>
                <a:highlight>
                  <a:srgbClr val="FFFF00"/>
                </a:highlight>
              </a:rPr>
              <a:t> 76% Mostly False or </a:t>
            </a:r>
            <a:r>
              <a:rPr lang="en-US" sz="2800" b="1" dirty="0" err="1">
                <a:solidFill>
                  <a:srgbClr val="C00000"/>
                </a:solidFill>
                <a:highlight>
                  <a:srgbClr val="FFFF00"/>
                </a:highlight>
              </a:rPr>
              <a:t>Worse</a:t>
            </a:r>
            <a:r>
              <a:rPr lang="en-US" sz="2800" b="1" dirty="0" err="1">
                <a:solidFill>
                  <a:srgbClr val="FFFF00"/>
                </a:solidFill>
                <a:highlight>
                  <a:srgbClr val="FFFF00"/>
                </a:highlight>
              </a:rPr>
              <a:t>L</a:t>
            </a:r>
            <a:endParaRPr lang="en-US" sz="2800" b="1" dirty="0">
              <a:solidFill>
                <a:srgbClr val="FFFF00"/>
              </a:solidFill>
              <a:highlight>
                <a:srgbClr val="FFFF00"/>
              </a:highlight>
            </a:endParaRPr>
          </a:p>
        </p:txBody>
      </p:sp>
    </p:spTree>
    <p:extLst>
      <p:ext uri="{BB962C8B-B14F-4D97-AF65-F5344CB8AC3E}">
        <p14:creationId xmlns:p14="http://schemas.microsoft.com/office/powerpoint/2010/main" val="424041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D56C-25A0-4919-89B1-AC061F8A097D}"/>
              </a:ext>
            </a:extLst>
          </p:cNvPr>
          <p:cNvSpPr>
            <a:spLocks noGrp="1"/>
          </p:cNvSpPr>
          <p:nvPr>
            <p:ph type="title"/>
          </p:nvPr>
        </p:nvSpPr>
        <p:spPr>
          <a:xfrm>
            <a:off x="838200" y="18255"/>
            <a:ext cx="10515600" cy="1325563"/>
          </a:xfrm>
        </p:spPr>
        <p:txBody>
          <a:bodyPr/>
          <a:lstStyle/>
          <a:p>
            <a:pPr algn="ctr"/>
            <a:r>
              <a:rPr lang="en-US" b="1" dirty="0"/>
              <a:t>Common Misleading Crap</a:t>
            </a:r>
          </a:p>
        </p:txBody>
      </p:sp>
      <p:sp>
        <p:nvSpPr>
          <p:cNvPr id="3" name="Content Placeholder 2">
            <a:extLst>
              <a:ext uri="{FF2B5EF4-FFF2-40B4-BE49-F238E27FC236}">
                <a16:creationId xmlns:a16="http://schemas.microsoft.com/office/drawing/2014/main" id="{2EC339CD-DC09-4528-94D5-662F5E149738}"/>
              </a:ext>
            </a:extLst>
          </p:cNvPr>
          <p:cNvSpPr>
            <a:spLocks noGrp="1"/>
          </p:cNvSpPr>
          <p:nvPr>
            <p:ph idx="1"/>
          </p:nvPr>
        </p:nvSpPr>
        <p:spPr>
          <a:xfrm>
            <a:off x="838200" y="1073426"/>
            <a:ext cx="10981832" cy="3042397"/>
          </a:xfrm>
        </p:spPr>
        <p:txBody>
          <a:bodyPr>
            <a:normAutofit lnSpcReduction="10000"/>
          </a:bodyPr>
          <a:lstStyle/>
          <a:p>
            <a:r>
              <a:rPr lang="en-US" b="1" dirty="0">
                <a:highlight>
                  <a:srgbClr val="FFFF00"/>
                </a:highlight>
              </a:rPr>
              <a:t>‘Why have people completely stopped dying from Heart Attacks, Strokes, Cancer, etc.??’</a:t>
            </a:r>
          </a:p>
          <a:p>
            <a:pPr lvl="1"/>
            <a:r>
              <a:rPr lang="en-US" dirty="0"/>
              <a:t>These numbers were never </a:t>
            </a:r>
            <a:br>
              <a:rPr lang="en-US" dirty="0"/>
            </a:br>
            <a:r>
              <a:rPr lang="en-US" dirty="0"/>
              <a:t>“news” before, they aren’t news </a:t>
            </a:r>
            <a:br>
              <a:rPr lang="en-US" dirty="0"/>
            </a:br>
            <a:r>
              <a:rPr lang="en-US" dirty="0"/>
              <a:t>now.  The implication here is </a:t>
            </a:r>
            <a:br>
              <a:rPr lang="en-US" dirty="0"/>
            </a:br>
            <a:r>
              <a:rPr lang="en-US" dirty="0"/>
              <a:t>deaths are being misclassified or </a:t>
            </a:r>
            <a:br>
              <a:rPr lang="en-US" dirty="0"/>
            </a:br>
            <a:r>
              <a:rPr lang="en-US" dirty="0"/>
              <a:t>lied about.  </a:t>
            </a:r>
          </a:p>
          <a:p>
            <a:pPr lvl="1"/>
            <a:r>
              <a:rPr lang="en-US" dirty="0"/>
              <a:t>In fact, deaths are likely lower </a:t>
            </a:r>
            <a:br>
              <a:rPr lang="en-US" dirty="0"/>
            </a:br>
            <a:r>
              <a:rPr lang="en-US" dirty="0"/>
              <a:t>reality</a:t>
            </a:r>
          </a:p>
        </p:txBody>
      </p:sp>
      <p:pic>
        <p:nvPicPr>
          <p:cNvPr id="4" name="Picture 3">
            <a:extLst>
              <a:ext uri="{FF2B5EF4-FFF2-40B4-BE49-F238E27FC236}">
                <a16:creationId xmlns:a16="http://schemas.microsoft.com/office/drawing/2014/main" id="{50738C79-CFFE-4716-BDFB-91B0ED02FAF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71968" y="4115823"/>
            <a:ext cx="5096841" cy="2557801"/>
          </a:xfrm>
          <a:prstGeom prst="rect">
            <a:avLst/>
          </a:prstGeom>
          <a:ln>
            <a:solidFill>
              <a:srgbClr val="C00000"/>
            </a:solidFill>
          </a:ln>
        </p:spPr>
      </p:pic>
      <p:pic>
        <p:nvPicPr>
          <p:cNvPr id="5" name="Picture 4">
            <a:extLst>
              <a:ext uri="{FF2B5EF4-FFF2-40B4-BE49-F238E27FC236}">
                <a16:creationId xmlns:a16="http://schemas.microsoft.com/office/drawing/2014/main" id="{9EE4D9FB-3511-4581-9659-D8B5CDBDD0A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787428" y="1986670"/>
            <a:ext cx="6258798" cy="4686954"/>
          </a:xfrm>
          <a:prstGeom prst="rect">
            <a:avLst/>
          </a:prstGeom>
          <a:ln>
            <a:solidFill>
              <a:srgbClr val="C00000"/>
            </a:solidFill>
          </a:ln>
        </p:spPr>
      </p:pic>
      <p:cxnSp>
        <p:nvCxnSpPr>
          <p:cNvPr id="7" name="Straight Connector 6">
            <a:extLst>
              <a:ext uri="{FF2B5EF4-FFF2-40B4-BE49-F238E27FC236}">
                <a16:creationId xmlns:a16="http://schemas.microsoft.com/office/drawing/2014/main" id="{1395002D-CB49-481B-AB6F-BE9B278E428A}"/>
              </a:ext>
            </a:extLst>
          </p:cNvPr>
          <p:cNvCxnSpPr>
            <a:cxnSpLocks/>
          </p:cNvCxnSpPr>
          <p:nvPr/>
        </p:nvCxnSpPr>
        <p:spPr>
          <a:xfrm flipV="1">
            <a:off x="9607826" y="2862470"/>
            <a:ext cx="1745974" cy="13649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Graphic 10" descr="Blind">
            <a:extLst>
              <a:ext uri="{FF2B5EF4-FFF2-40B4-BE49-F238E27FC236}">
                <a16:creationId xmlns:a16="http://schemas.microsoft.com/office/drawing/2014/main" id="{7EE962DE-EE6F-4E75-8D50-AF240F27A1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96600" y="223836"/>
            <a:ext cx="914400" cy="914400"/>
          </a:xfrm>
          <a:prstGeom prst="rect">
            <a:avLst/>
          </a:prstGeom>
        </p:spPr>
      </p:pic>
      <p:pic>
        <p:nvPicPr>
          <p:cNvPr id="12" name="Graphic 11" descr="Deaf">
            <a:extLst>
              <a:ext uri="{FF2B5EF4-FFF2-40B4-BE49-F238E27FC236}">
                <a16:creationId xmlns:a16="http://schemas.microsoft.com/office/drawing/2014/main" id="{69DADE28-3BEB-4EB9-8EF7-691C851361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1000" y="223836"/>
            <a:ext cx="914400" cy="914400"/>
          </a:xfrm>
          <a:prstGeom prst="rect">
            <a:avLst/>
          </a:prstGeom>
        </p:spPr>
      </p:pic>
    </p:spTree>
    <p:extLst>
      <p:ext uri="{BB962C8B-B14F-4D97-AF65-F5344CB8AC3E}">
        <p14:creationId xmlns:p14="http://schemas.microsoft.com/office/powerpoint/2010/main" val="196508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sign&#10;&#10;Description automatically generated">
            <a:extLst>
              <a:ext uri="{FF2B5EF4-FFF2-40B4-BE49-F238E27FC236}">
                <a16:creationId xmlns:a16="http://schemas.microsoft.com/office/drawing/2014/main" id="{760C3D54-3EB1-4F72-9329-3E6F826B6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14400"/>
            <a:ext cx="4182578" cy="5719764"/>
          </a:xfrm>
          <a:prstGeom prst="rect">
            <a:avLst/>
          </a:prstGeom>
          <a:ln w="38100">
            <a:solidFill>
              <a:srgbClr val="FFFF00"/>
            </a:solidFill>
          </a:ln>
        </p:spPr>
      </p:pic>
      <p:sp>
        <p:nvSpPr>
          <p:cNvPr id="2" name="Title 1">
            <a:extLst>
              <a:ext uri="{FF2B5EF4-FFF2-40B4-BE49-F238E27FC236}">
                <a16:creationId xmlns:a16="http://schemas.microsoft.com/office/drawing/2014/main" id="{2455D56C-25A0-4919-89B1-AC061F8A097D}"/>
              </a:ext>
            </a:extLst>
          </p:cNvPr>
          <p:cNvSpPr>
            <a:spLocks noGrp="1"/>
          </p:cNvSpPr>
          <p:nvPr>
            <p:ph type="title"/>
          </p:nvPr>
        </p:nvSpPr>
        <p:spPr>
          <a:xfrm>
            <a:off x="838200" y="18255"/>
            <a:ext cx="10515600" cy="1325563"/>
          </a:xfrm>
        </p:spPr>
        <p:txBody>
          <a:bodyPr/>
          <a:lstStyle/>
          <a:p>
            <a:pPr algn="ctr"/>
            <a:r>
              <a:rPr lang="en-US" b="1" dirty="0"/>
              <a:t>Common Misleading Crap</a:t>
            </a:r>
          </a:p>
        </p:txBody>
      </p:sp>
      <p:pic>
        <p:nvPicPr>
          <p:cNvPr id="11" name="Graphic 10" descr="Blind">
            <a:extLst>
              <a:ext uri="{FF2B5EF4-FFF2-40B4-BE49-F238E27FC236}">
                <a16:creationId xmlns:a16="http://schemas.microsoft.com/office/drawing/2014/main" id="{7EE962DE-EE6F-4E75-8D50-AF240F27A1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6600" y="223836"/>
            <a:ext cx="914400" cy="914400"/>
          </a:xfrm>
          <a:prstGeom prst="rect">
            <a:avLst/>
          </a:prstGeom>
        </p:spPr>
      </p:pic>
      <p:pic>
        <p:nvPicPr>
          <p:cNvPr id="12" name="Graphic 11" descr="Deaf">
            <a:extLst>
              <a:ext uri="{FF2B5EF4-FFF2-40B4-BE49-F238E27FC236}">
                <a16:creationId xmlns:a16="http://schemas.microsoft.com/office/drawing/2014/main" id="{69DADE28-3BEB-4EB9-8EF7-691C851361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223836"/>
            <a:ext cx="914400" cy="914400"/>
          </a:xfrm>
          <a:prstGeom prst="rect">
            <a:avLst/>
          </a:prstGeom>
        </p:spPr>
      </p:pic>
      <p:sp>
        <p:nvSpPr>
          <p:cNvPr id="8" name="Content Placeholder 7">
            <a:extLst>
              <a:ext uri="{FF2B5EF4-FFF2-40B4-BE49-F238E27FC236}">
                <a16:creationId xmlns:a16="http://schemas.microsoft.com/office/drawing/2014/main" id="{384011B9-3220-4852-9375-F98E582E0484}"/>
              </a:ext>
            </a:extLst>
          </p:cNvPr>
          <p:cNvSpPr>
            <a:spLocks noGrp="1"/>
          </p:cNvSpPr>
          <p:nvPr>
            <p:ph idx="1"/>
          </p:nvPr>
        </p:nvSpPr>
        <p:spPr>
          <a:xfrm>
            <a:off x="5436947" y="1343816"/>
            <a:ext cx="6333022" cy="4691223"/>
          </a:xfrm>
        </p:spPr>
        <p:txBody>
          <a:bodyPr>
            <a:normAutofit/>
          </a:bodyPr>
          <a:lstStyle/>
          <a:p>
            <a:r>
              <a:rPr lang="en-US" sz="3200" dirty="0"/>
              <a:t>Easily </a:t>
            </a:r>
            <a:r>
              <a:rPr lang="en-US" sz="3200" b="1" dirty="0">
                <a:solidFill>
                  <a:srgbClr val="FF0000"/>
                </a:solidFill>
                <a:highlight>
                  <a:srgbClr val="FFFF00"/>
                </a:highlight>
              </a:rPr>
              <a:t>VERIFIABLE AS FALSE </a:t>
            </a:r>
            <a:r>
              <a:rPr lang="en-US" sz="3200" dirty="0"/>
              <a:t>according to everyone, </a:t>
            </a:r>
            <a:r>
              <a:rPr lang="en-US" sz="3200" b="1" dirty="0"/>
              <a:t>including the CDC</a:t>
            </a:r>
            <a:r>
              <a:rPr lang="en-US" sz="3200" dirty="0"/>
              <a:t>.</a:t>
            </a:r>
          </a:p>
          <a:p>
            <a:pPr lvl="1"/>
            <a:r>
              <a:rPr lang="en-US" sz="1600" dirty="0">
                <a:hlinkClick r:id="rId7"/>
              </a:rPr>
              <a:t>https://www.snopes.com/fact-check/cdc-death-figures/?fbclid=IwAR30fM-YWtI6FOmXBbrUhGduLoy8rUjjtMr5lHlQpELbsvGoDaGs0ygw13U</a:t>
            </a:r>
            <a:endParaRPr lang="en-US" sz="1600" dirty="0"/>
          </a:p>
          <a:p>
            <a:pPr lvl="1"/>
            <a:r>
              <a:rPr lang="en-US" sz="2000" dirty="0"/>
              <a:t>However, this claim was </a:t>
            </a:r>
            <a:r>
              <a:rPr lang="en-US" sz="2000" b="1" i="1" dirty="0">
                <a:effectLst>
                  <a:outerShdw blurRad="38100" dist="38100" dir="2700000" algn="tl">
                    <a:srgbClr val="000000">
                      <a:alpha val="43137"/>
                    </a:srgbClr>
                  </a:outerShdw>
                </a:effectLst>
                <a:highlight>
                  <a:srgbClr val="FFFF00"/>
                </a:highlight>
              </a:rPr>
              <a:t>NOT TRUE</a:t>
            </a:r>
            <a:r>
              <a:rPr lang="en-US" sz="2000" dirty="0"/>
              <a:t>, yet was the result of comparing two separate data sources that report different measurements.  The link included points to the </a:t>
            </a:r>
            <a:r>
              <a:rPr lang="en-US" sz="2000" b="1" dirty="0"/>
              <a:t>CDC’s Provisional Death Counts for Coronavirus Disease (COVID-19) page</a:t>
            </a:r>
            <a:r>
              <a:rPr lang="en-US" sz="2000" dirty="0"/>
              <a:t>, which provides provisional death totals by week and state.  </a:t>
            </a:r>
            <a:r>
              <a:rPr lang="en-US" sz="2000" b="1" i="1" dirty="0">
                <a:effectLst>
                  <a:outerShdw blurRad="38100" dist="38100" dir="2700000" algn="tl">
                    <a:srgbClr val="000000">
                      <a:alpha val="43137"/>
                    </a:srgbClr>
                  </a:outerShdw>
                </a:effectLst>
                <a:highlight>
                  <a:srgbClr val="FFFF00"/>
                </a:highlight>
              </a:rPr>
              <a:t>PROVISIONAL DATA LAGS BEHIND WEEKS, DUE TO THE SLOW PROCESS SPEED OF OFFICIAL DEATH CERTIFICATES</a:t>
            </a:r>
            <a:r>
              <a:rPr lang="en-US" sz="2000" dirty="0">
                <a:highlight>
                  <a:srgbClr val="FFFF00"/>
                </a:highlight>
              </a:rPr>
              <a:t>.</a:t>
            </a:r>
          </a:p>
        </p:txBody>
      </p:sp>
    </p:spTree>
    <p:extLst>
      <p:ext uri="{BB962C8B-B14F-4D97-AF65-F5344CB8AC3E}">
        <p14:creationId xmlns:p14="http://schemas.microsoft.com/office/powerpoint/2010/main" val="61394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D56C-25A0-4919-89B1-AC061F8A097D}"/>
              </a:ext>
            </a:extLst>
          </p:cNvPr>
          <p:cNvSpPr>
            <a:spLocks noGrp="1"/>
          </p:cNvSpPr>
          <p:nvPr>
            <p:ph type="title"/>
          </p:nvPr>
        </p:nvSpPr>
        <p:spPr>
          <a:xfrm>
            <a:off x="838200" y="18255"/>
            <a:ext cx="10515600" cy="1325563"/>
          </a:xfrm>
        </p:spPr>
        <p:txBody>
          <a:bodyPr/>
          <a:lstStyle/>
          <a:p>
            <a:pPr algn="ctr"/>
            <a:r>
              <a:rPr lang="en-US" b="1" dirty="0"/>
              <a:t>Common Misleading Crap</a:t>
            </a:r>
          </a:p>
        </p:txBody>
      </p:sp>
      <p:sp>
        <p:nvSpPr>
          <p:cNvPr id="3" name="Content Placeholder 2">
            <a:extLst>
              <a:ext uri="{FF2B5EF4-FFF2-40B4-BE49-F238E27FC236}">
                <a16:creationId xmlns:a16="http://schemas.microsoft.com/office/drawing/2014/main" id="{2EC339CD-DC09-4528-94D5-662F5E149738}"/>
              </a:ext>
            </a:extLst>
          </p:cNvPr>
          <p:cNvSpPr>
            <a:spLocks noGrp="1"/>
          </p:cNvSpPr>
          <p:nvPr>
            <p:ph idx="1"/>
          </p:nvPr>
        </p:nvSpPr>
        <p:spPr>
          <a:xfrm>
            <a:off x="838200" y="1073426"/>
            <a:ext cx="10981832" cy="5397712"/>
          </a:xfrm>
        </p:spPr>
        <p:txBody>
          <a:bodyPr>
            <a:normAutofit/>
          </a:bodyPr>
          <a:lstStyle/>
          <a:p>
            <a:r>
              <a:rPr lang="en-US" b="1" dirty="0">
                <a:highlight>
                  <a:srgbClr val="FFFF00"/>
                </a:highlight>
              </a:rPr>
              <a:t>‘What about the deaths from starvation, poverty, suicide, homelessness, etc.?!? We’ve got to restart the economy or MORE people will die!!!!!’</a:t>
            </a:r>
          </a:p>
          <a:p>
            <a:pPr lvl="1"/>
            <a:r>
              <a:rPr lang="en-US" dirty="0"/>
              <a:t>Possible, but </a:t>
            </a:r>
            <a:r>
              <a:rPr lang="en-US" b="1" dirty="0"/>
              <a:t>literally unknowable</a:t>
            </a:r>
            <a:r>
              <a:rPr lang="en-US" dirty="0"/>
              <a:t> at the moment. These comments aren’t rooted in any data.</a:t>
            </a:r>
          </a:p>
          <a:p>
            <a:pPr lvl="1"/>
            <a:r>
              <a:rPr lang="en-US" dirty="0"/>
              <a:t>Propaganda Technique: “</a:t>
            </a:r>
            <a:r>
              <a:rPr lang="en-US" b="1" dirty="0" err="1"/>
              <a:t>Whataboutism</a:t>
            </a:r>
            <a:r>
              <a:rPr lang="en-US" dirty="0"/>
              <a:t>”</a:t>
            </a:r>
          </a:p>
          <a:p>
            <a:pPr lvl="2"/>
            <a:r>
              <a:rPr lang="en-US" dirty="0"/>
              <a:t>Deflecting difficult subjects or questions by purposefully changing the subject.</a:t>
            </a:r>
          </a:p>
          <a:p>
            <a:pPr lvl="2"/>
            <a:r>
              <a:rPr lang="en-US" dirty="0" err="1"/>
              <a:t>Whataboutism</a:t>
            </a:r>
            <a:r>
              <a:rPr lang="en-US" dirty="0"/>
              <a:t> refers to the practice of deflecting by pointing to the misdeeds of others or other details. </a:t>
            </a:r>
            <a:r>
              <a:rPr lang="en-US" b="1" dirty="0">
                <a:highlight>
                  <a:srgbClr val="FFFF00"/>
                </a:highlight>
              </a:rPr>
              <a:t>Oxford Dictionaries defines it as “the technique or practice of responding to an accusation or difficult question by making a counter-accusation or raising a different issue.”</a:t>
            </a:r>
          </a:p>
          <a:p>
            <a:pPr lvl="2"/>
            <a:r>
              <a:rPr lang="en-US" dirty="0"/>
              <a:t>Essentially, it’s an appeal to hypocrisy ― a logical fallacy also known as “</a:t>
            </a:r>
            <a:r>
              <a:rPr lang="en-US" dirty="0" err="1"/>
              <a:t>tu</a:t>
            </a:r>
            <a:r>
              <a:rPr lang="en-US" dirty="0"/>
              <a:t> quoque.” Instead of proving that your opponent’s claim is wrong on its face, </a:t>
            </a:r>
            <a:r>
              <a:rPr lang="en-US" dirty="0" err="1"/>
              <a:t>whataboutism</a:t>
            </a:r>
            <a:r>
              <a:rPr lang="en-US" dirty="0"/>
              <a:t> argues that it’s unfair of the opponent to make that claim at all.</a:t>
            </a:r>
          </a:p>
          <a:p>
            <a:pPr lvl="1"/>
            <a:endParaRPr lang="en-US" dirty="0"/>
          </a:p>
        </p:txBody>
      </p:sp>
      <p:pic>
        <p:nvPicPr>
          <p:cNvPr id="11" name="Graphic 10" descr="Blind">
            <a:extLst>
              <a:ext uri="{FF2B5EF4-FFF2-40B4-BE49-F238E27FC236}">
                <a16:creationId xmlns:a16="http://schemas.microsoft.com/office/drawing/2014/main" id="{7EE962DE-EE6F-4E75-8D50-AF240F27A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23836"/>
            <a:ext cx="914400" cy="914400"/>
          </a:xfrm>
          <a:prstGeom prst="rect">
            <a:avLst/>
          </a:prstGeom>
        </p:spPr>
      </p:pic>
      <p:pic>
        <p:nvPicPr>
          <p:cNvPr id="12" name="Graphic 11" descr="Deaf">
            <a:extLst>
              <a:ext uri="{FF2B5EF4-FFF2-40B4-BE49-F238E27FC236}">
                <a16:creationId xmlns:a16="http://schemas.microsoft.com/office/drawing/2014/main" id="{69DADE28-3BEB-4EB9-8EF7-691C851361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23836"/>
            <a:ext cx="914400" cy="914400"/>
          </a:xfrm>
          <a:prstGeom prst="rect">
            <a:avLst/>
          </a:prstGeom>
        </p:spPr>
      </p:pic>
    </p:spTree>
    <p:extLst>
      <p:ext uri="{BB962C8B-B14F-4D97-AF65-F5344CB8AC3E}">
        <p14:creationId xmlns:p14="http://schemas.microsoft.com/office/powerpoint/2010/main" val="305093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D56C-25A0-4919-89B1-AC061F8A097D}"/>
              </a:ext>
            </a:extLst>
          </p:cNvPr>
          <p:cNvSpPr>
            <a:spLocks noGrp="1"/>
          </p:cNvSpPr>
          <p:nvPr>
            <p:ph type="title"/>
          </p:nvPr>
        </p:nvSpPr>
        <p:spPr>
          <a:xfrm>
            <a:off x="838200" y="18255"/>
            <a:ext cx="10515600" cy="1325563"/>
          </a:xfrm>
        </p:spPr>
        <p:txBody>
          <a:bodyPr/>
          <a:lstStyle/>
          <a:p>
            <a:pPr algn="ctr"/>
            <a:r>
              <a:rPr lang="en-US" b="1" dirty="0"/>
              <a:t>Common Misleading Crap</a:t>
            </a:r>
          </a:p>
        </p:txBody>
      </p:sp>
      <p:sp>
        <p:nvSpPr>
          <p:cNvPr id="3" name="Content Placeholder 2">
            <a:extLst>
              <a:ext uri="{FF2B5EF4-FFF2-40B4-BE49-F238E27FC236}">
                <a16:creationId xmlns:a16="http://schemas.microsoft.com/office/drawing/2014/main" id="{2EC339CD-DC09-4528-94D5-662F5E149738}"/>
              </a:ext>
            </a:extLst>
          </p:cNvPr>
          <p:cNvSpPr>
            <a:spLocks noGrp="1"/>
          </p:cNvSpPr>
          <p:nvPr>
            <p:ph idx="1"/>
          </p:nvPr>
        </p:nvSpPr>
        <p:spPr>
          <a:xfrm>
            <a:off x="838200" y="1073425"/>
            <a:ext cx="10981832" cy="5671931"/>
          </a:xfrm>
        </p:spPr>
        <p:txBody>
          <a:bodyPr>
            <a:normAutofit lnSpcReduction="10000"/>
          </a:bodyPr>
          <a:lstStyle/>
          <a:p>
            <a:r>
              <a:rPr lang="en-US" b="1" dirty="0">
                <a:highlight>
                  <a:srgbClr val="FFFF00"/>
                </a:highlight>
              </a:rPr>
              <a:t>‘First THEY SAID THIS, then THEY SAID THIS, and NOW THEY ARE SAYING THIS! HOW CAN YOU TRUST THAT?!?!?!?!’</a:t>
            </a:r>
          </a:p>
          <a:p>
            <a:pPr lvl="1"/>
            <a:r>
              <a:rPr lang="en-US" dirty="0"/>
              <a:t>Currently this is occurring about: </a:t>
            </a:r>
          </a:p>
          <a:p>
            <a:pPr lvl="2"/>
            <a:r>
              <a:rPr lang="en-US" dirty="0"/>
              <a:t>Wearing face masks?</a:t>
            </a:r>
          </a:p>
          <a:p>
            <a:pPr lvl="2"/>
            <a:r>
              <a:rPr lang="en-US" dirty="0"/>
              <a:t>Social distancing?</a:t>
            </a:r>
          </a:p>
          <a:p>
            <a:pPr lvl="2"/>
            <a:r>
              <a:rPr lang="en-US" dirty="0"/>
              <a:t>How many people have already had the virus?</a:t>
            </a:r>
          </a:p>
          <a:p>
            <a:pPr lvl="2"/>
            <a:r>
              <a:rPr lang="en-US" dirty="0"/>
              <a:t>How similar to the flu is coronavirus?</a:t>
            </a:r>
          </a:p>
          <a:p>
            <a:endParaRPr lang="en-US" dirty="0"/>
          </a:p>
          <a:p>
            <a:r>
              <a:rPr lang="en-US" dirty="0"/>
              <a:t>These posts take advantage of the scientific process (question </a:t>
            </a:r>
            <a:r>
              <a:rPr lang="en-US" dirty="0">
                <a:sym typeface="Wingdings" panose="05000000000000000000" pitchFamily="2" charset="2"/>
              </a:rPr>
              <a:t> </a:t>
            </a:r>
            <a:r>
              <a:rPr lang="en-US" dirty="0"/>
              <a:t>hypothesis </a:t>
            </a:r>
            <a:r>
              <a:rPr lang="en-US" dirty="0">
                <a:sym typeface="Wingdings" panose="05000000000000000000" pitchFamily="2" charset="2"/>
              </a:rPr>
              <a:t> </a:t>
            </a:r>
            <a:r>
              <a:rPr lang="en-US" dirty="0"/>
              <a:t>test</a:t>
            </a:r>
            <a:r>
              <a:rPr lang="en-US" dirty="0">
                <a:sym typeface="Wingdings" panose="05000000000000000000" pitchFamily="2" charset="2"/>
              </a:rPr>
              <a:t> </a:t>
            </a:r>
            <a:r>
              <a:rPr lang="en-US" dirty="0"/>
              <a:t>theory) to try and delegitimize </a:t>
            </a:r>
            <a:r>
              <a:rPr lang="en-US" i="1" dirty="0"/>
              <a:t>ALL </a:t>
            </a:r>
            <a:r>
              <a:rPr lang="en-US" dirty="0"/>
              <a:t>answers and research.</a:t>
            </a:r>
          </a:p>
          <a:p>
            <a:pPr lvl="1"/>
            <a:r>
              <a:rPr lang="en-US" dirty="0"/>
              <a:t>Good science and analysis evolves over time and is willing to self-correct.  Internet B.S. is not.  </a:t>
            </a:r>
          </a:p>
          <a:p>
            <a:pPr lvl="2"/>
            <a:r>
              <a:rPr lang="en-US" dirty="0"/>
              <a:t>This means some of what is currently being spread by </a:t>
            </a:r>
            <a:r>
              <a:rPr lang="en-US" b="1" dirty="0"/>
              <a:t>misinformation</a:t>
            </a:r>
            <a:r>
              <a:rPr lang="en-US" dirty="0"/>
              <a:t> (esp. ‘</a:t>
            </a:r>
            <a:r>
              <a:rPr lang="en-US" i="1" dirty="0"/>
              <a:t>way more people have been infected by Covid19 and are healthy and fine, the death rate is so low</a:t>
            </a:r>
            <a:r>
              <a:rPr lang="en-US" dirty="0"/>
              <a:t>’) </a:t>
            </a:r>
            <a:r>
              <a:rPr lang="en-US" b="1" dirty="0"/>
              <a:t>could be true</a:t>
            </a:r>
            <a:r>
              <a:rPr lang="en-US" dirty="0"/>
              <a:t>.  However, that doesn’t mean it is correct or wasn’t B.S. when random YouTube videos were saying it without evidence. </a:t>
            </a:r>
          </a:p>
          <a:p>
            <a:pPr lvl="1"/>
            <a:endParaRPr lang="en-US" dirty="0"/>
          </a:p>
        </p:txBody>
      </p:sp>
      <p:pic>
        <p:nvPicPr>
          <p:cNvPr id="11" name="Graphic 10" descr="Blind">
            <a:extLst>
              <a:ext uri="{FF2B5EF4-FFF2-40B4-BE49-F238E27FC236}">
                <a16:creationId xmlns:a16="http://schemas.microsoft.com/office/drawing/2014/main" id="{7EE962DE-EE6F-4E75-8D50-AF240F27A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23836"/>
            <a:ext cx="914400" cy="914400"/>
          </a:xfrm>
          <a:prstGeom prst="rect">
            <a:avLst/>
          </a:prstGeom>
        </p:spPr>
      </p:pic>
      <p:pic>
        <p:nvPicPr>
          <p:cNvPr id="12" name="Graphic 11" descr="Deaf">
            <a:extLst>
              <a:ext uri="{FF2B5EF4-FFF2-40B4-BE49-F238E27FC236}">
                <a16:creationId xmlns:a16="http://schemas.microsoft.com/office/drawing/2014/main" id="{69DADE28-3BEB-4EB9-8EF7-691C851361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23836"/>
            <a:ext cx="914400" cy="914400"/>
          </a:xfrm>
          <a:prstGeom prst="rect">
            <a:avLst/>
          </a:prstGeom>
        </p:spPr>
      </p:pic>
    </p:spTree>
    <p:extLst>
      <p:ext uri="{BB962C8B-B14F-4D97-AF65-F5344CB8AC3E}">
        <p14:creationId xmlns:p14="http://schemas.microsoft.com/office/powerpoint/2010/main" val="405484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D56C-25A0-4919-89B1-AC061F8A097D}"/>
              </a:ext>
            </a:extLst>
          </p:cNvPr>
          <p:cNvSpPr>
            <a:spLocks noGrp="1"/>
          </p:cNvSpPr>
          <p:nvPr>
            <p:ph type="title"/>
          </p:nvPr>
        </p:nvSpPr>
        <p:spPr>
          <a:xfrm>
            <a:off x="838200" y="18255"/>
            <a:ext cx="10515600" cy="1325563"/>
          </a:xfrm>
        </p:spPr>
        <p:txBody>
          <a:bodyPr/>
          <a:lstStyle/>
          <a:p>
            <a:pPr algn="ctr"/>
            <a:r>
              <a:rPr lang="en-US" b="1" dirty="0"/>
              <a:t>Common Misleading Crap</a:t>
            </a:r>
          </a:p>
        </p:txBody>
      </p:sp>
      <p:sp>
        <p:nvSpPr>
          <p:cNvPr id="3" name="Content Placeholder 2">
            <a:extLst>
              <a:ext uri="{FF2B5EF4-FFF2-40B4-BE49-F238E27FC236}">
                <a16:creationId xmlns:a16="http://schemas.microsoft.com/office/drawing/2014/main" id="{2EC339CD-DC09-4528-94D5-662F5E149738}"/>
              </a:ext>
            </a:extLst>
          </p:cNvPr>
          <p:cNvSpPr>
            <a:spLocks noGrp="1"/>
          </p:cNvSpPr>
          <p:nvPr>
            <p:ph idx="1"/>
          </p:nvPr>
        </p:nvSpPr>
        <p:spPr>
          <a:xfrm>
            <a:off x="838200" y="1073425"/>
            <a:ext cx="10981832" cy="2495549"/>
          </a:xfrm>
        </p:spPr>
        <p:txBody>
          <a:bodyPr>
            <a:normAutofit lnSpcReduction="10000"/>
          </a:bodyPr>
          <a:lstStyle/>
          <a:p>
            <a:r>
              <a:rPr lang="en-US" b="1" dirty="0">
                <a:highlight>
                  <a:srgbClr val="FFFF00"/>
                </a:highlight>
              </a:rPr>
              <a:t>‘BILL GATES IS TO BLAME!!  SECRET WUHAN LABS!! ANTHONY FACCI!! VACCINES KILL MILLIONS!! W.H.O.!!! ’</a:t>
            </a:r>
          </a:p>
          <a:p>
            <a:endParaRPr lang="en-US" dirty="0"/>
          </a:p>
          <a:p>
            <a:r>
              <a:rPr lang="en-US" dirty="0"/>
              <a:t>Anti-Vaxxers get into the game and combine with other random hatred.</a:t>
            </a:r>
          </a:p>
          <a:p>
            <a:pPr lvl="1"/>
            <a:r>
              <a:rPr lang="en-US" dirty="0"/>
              <a:t>Both political parties are going to blame China because of </a:t>
            </a:r>
            <a:r>
              <a:rPr lang="en-US" dirty="0">
                <a:highlight>
                  <a:srgbClr val="FFFF00"/>
                </a:highlight>
              </a:rPr>
              <a:t>HOW WELL IT CURRENTLY IS POLLING</a:t>
            </a:r>
            <a:r>
              <a:rPr lang="en-US" dirty="0"/>
              <a:t>, not because it is ‘TRUE.’  </a:t>
            </a:r>
          </a:p>
        </p:txBody>
      </p:sp>
      <p:pic>
        <p:nvPicPr>
          <p:cNvPr id="11" name="Graphic 10" descr="Blind">
            <a:extLst>
              <a:ext uri="{FF2B5EF4-FFF2-40B4-BE49-F238E27FC236}">
                <a16:creationId xmlns:a16="http://schemas.microsoft.com/office/drawing/2014/main" id="{7EE962DE-EE6F-4E75-8D50-AF240F27A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23836"/>
            <a:ext cx="914400" cy="914400"/>
          </a:xfrm>
          <a:prstGeom prst="rect">
            <a:avLst/>
          </a:prstGeom>
        </p:spPr>
      </p:pic>
      <p:pic>
        <p:nvPicPr>
          <p:cNvPr id="12" name="Graphic 11" descr="Deaf">
            <a:extLst>
              <a:ext uri="{FF2B5EF4-FFF2-40B4-BE49-F238E27FC236}">
                <a16:creationId xmlns:a16="http://schemas.microsoft.com/office/drawing/2014/main" id="{69DADE28-3BEB-4EB9-8EF7-691C851361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23836"/>
            <a:ext cx="914400" cy="914400"/>
          </a:xfrm>
          <a:prstGeom prst="rect">
            <a:avLst/>
          </a:prstGeom>
        </p:spPr>
      </p:pic>
      <p:pic>
        <p:nvPicPr>
          <p:cNvPr id="4" name="Picture 3">
            <a:extLst>
              <a:ext uri="{FF2B5EF4-FFF2-40B4-BE49-F238E27FC236}">
                <a16:creationId xmlns:a16="http://schemas.microsoft.com/office/drawing/2014/main" id="{6FC3CE7D-F07D-4303-AA5B-A8661EDAC4AA}"/>
              </a:ext>
            </a:extLst>
          </p:cNvPr>
          <p:cNvPicPr>
            <a:picLocks noChangeAspect="1"/>
          </p:cNvPicPr>
          <p:nvPr/>
        </p:nvPicPr>
        <p:blipFill>
          <a:blip r:embed="rId6"/>
          <a:stretch>
            <a:fillRect/>
          </a:stretch>
        </p:blipFill>
        <p:spPr>
          <a:xfrm>
            <a:off x="381000" y="3568974"/>
            <a:ext cx="5695950" cy="2495550"/>
          </a:xfrm>
          <a:prstGeom prst="rect">
            <a:avLst/>
          </a:prstGeom>
          <a:ln>
            <a:solidFill>
              <a:srgbClr val="C00000"/>
            </a:solidFill>
          </a:ln>
        </p:spPr>
      </p:pic>
      <p:sp>
        <p:nvSpPr>
          <p:cNvPr id="6" name="Rectangle 5">
            <a:extLst>
              <a:ext uri="{FF2B5EF4-FFF2-40B4-BE49-F238E27FC236}">
                <a16:creationId xmlns:a16="http://schemas.microsoft.com/office/drawing/2014/main" id="{BCF61653-D8C1-49C9-8E54-1E85A503253A}"/>
              </a:ext>
            </a:extLst>
          </p:cNvPr>
          <p:cNvSpPr/>
          <p:nvPr/>
        </p:nvSpPr>
        <p:spPr>
          <a:xfrm>
            <a:off x="6096000" y="3423425"/>
            <a:ext cx="5929065" cy="3416320"/>
          </a:xfrm>
          <a:prstGeom prst="rect">
            <a:avLst/>
          </a:prstGeom>
        </p:spPr>
        <p:txBody>
          <a:bodyPr wrap="square">
            <a:spAutoFit/>
          </a:bodyPr>
          <a:lstStyle/>
          <a:p>
            <a:r>
              <a:rPr lang="en-US" b="1" dirty="0"/>
              <a:t>According to a growing body of research, SARS-CoV-2 (the virus that causes COVID-19) is almost certainly a naturally occurring virus that initially circulated in bats then spilled into humans.</a:t>
            </a:r>
            <a:r>
              <a:rPr lang="en-US" dirty="0"/>
              <a:t> But that hasn’t stopped some from trying to find a more sinister origin. </a:t>
            </a:r>
            <a:r>
              <a:rPr lang="en-US" b="1" dirty="0">
                <a:highlight>
                  <a:srgbClr val="FFFF00"/>
                </a:highlight>
              </a:rPr>
              <a:t>“It seems like such an extreme event that people are looking for an extraordinary explanation for it,” </a:t>
            </a:r>
            <a:r>
              <a:rPr lang="en-US" dirty="0"/>
              <a:t>said Stephen Goldstein, a postdoctoral researcher at the University of Utah who studies coronaviruses. </a:t>
            </a:r>
            <a:r>
              <a:rPr lang="en-US" b="1" dirty="0"/>
              <a:t>No single piece of evidence has yet confirmed the virus’ origin. But according to scientists, the evidence that does exist paints a consistent picture of a wild virus, not one that sprang from a lab.</a:t>
            </a:r>
          </a:p>
        </p:txBody>
      </p:sp>
    </p:spTree>
    <p:extLst>
      <p:ext uri="{BB962C8B-B14F-4D97-AF65-F5344CB8AC3E}">
        <p14:creationId xmlns:p14="http://schemas.microsoft.com/office/powerpoint/2010/main" val="154840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D56C-25A0-4919-89B1-AC061F8A097D}"/>
              </a:ext>
            </a:extLst>
          </p:cNvPr>
          <p:cNvSpPr>
            <a:spLocks noGrp="1"/>
          </p:cNvSpPr>
          <p:nvPr>
            <p:ph type="title"/>
          </p:nvPr>
        </p:nvSpPr>
        <p:spPr>
          <a:xfrm>
            <a:off x="838200" y="18255"/>
            <a:ext cx="10515600" cy="1325563"/>
          </a:xfrm>
        </p:spPr>
        <p:txBody>
          <a:bodyPr/>
          <a:lstStyle/>
          <a:p>
            <a:pPr algn="ctr"/>
            <a:r>
              <a:rPr lang="en-US" b="1" dirty="0"/>
              <a:t>Anti-Vaxxers</a:t>
            </a:r>
          </a:p>
        </p:txBody>
      </p:sp>
      <p:sp>
        <p:nvSpPr>
          <p:cNvPr id="3" name="Content Placeholder 2">
            <a:extLst>
              <a:ext uri="{FF2B5EF4-FFF2-40B4-BE49-F238E27FC236}">
                <a16:creationId xmlns:a16="http://schemas.microsoft.com/office/drawing/2014/main" id="{2EC339CD-DC09-4528-94D5-662F5E149738}"/>
              </a:ext>
            </a:extLst>
          </p:cNvPr>
          <p:cNvSpPr>
            <a:spLocks noGrp="1"/>
          </p:cNvSpPr>
          <p:nvPr>
            <p:ph idx="1"/>
          </p:nvPr>
        </p:nvSpPr>
        <p:spPr>
          <a:xfrm>
            <a:off x="381000" y="1073424"/>
            <a:ext cx="11439032" cy="5950228"/>
          </a:xfrm>
        </p:spPr>
        <p:txBody>
          <a:bodyPr>
            <a:normAutofit fontScale="85000" lnSpcReduction="20000"/>
          </a:bodyPr>
          <a:lstStyle/>
          <a:p>
            <a:r>
              <a:rPr lang="en-US" b="1" dirty="0">
                <a:highlight>
                  <a:srgbClr val="FFFF00"/>
                </a:highlight>
                <a:latin typeface="+mj-lt"/>
              </a:rPr>
              <a:t>The anti-vaccine community are much more organized and strategic than many of their critics believe.</a:t>
            </a:r>
            <a:r>
              <a:rPr lang="en-US" dirty="0">
                <a:latin typeface="+mj-lt"/>
              </a:rPr>
              <a:t> They are savvy media manipulators, effective communicators and experienced at exploiting the weaknesses of social media platforms. </a:t>
            </a:r>
          </a:p>
          <a:p>
            <a:pPr lvl="1"/>
            <a:r>
              <a:rPr lang="en-US" sz="2600" dirty="0">
                <a:latin typeface="+mj-lt"/>
              </a:rPr>
              <a:t>Example: Shortly after Facebook and YouTube began taking down copies of “</a:t>
            </a:r>
            <a:r>
              <a:rPr lang="en-US" sz="2600" dirty="0" err="1">
                <a:latin typeface="+mj-lt"/>
              </a:rPr>
              <a:t>Plandemic</a:t>
            </a:r>
            <a:r>
              <a:rPr lang="en-US" sz="2600" dirty="0">
                <a:latin typeface="+mj-lt"/>
              </a:rPr>
              <a:t>” for violating their rules, people in anti-vaccine groups editing it in subtle ways to evade the platforms’ automated enforcement software.</a:t>
            </a:r>
          </a:p>
          <a:p>
            <a:r>
              <a:rPr lang="en-US" dirty="0">
                <a:latin typeface="+mj-lt"/>
              </a:rPr>
              <a:t>The anti-vaxxers have been practicing for this. They will be unusually effective in sowing doubts about a Covid-19 vaccine for several reasons.</a:t>
            </a:r>
          </a:p>
          <a:p>
            <a:pPr marL="914400" lvl="1" indent="-457200">
              <a:buFont typeface="+mj-lt"/>
              <a:buAutoNum type="arabicPeriod"/>
            </a:pPr>
            <a:r>
              <a:rPr lang="en-US" dirty="0">
                <a:latin typeface="+mj-lt"/>
              </a:rPr>
              <a:t>A Covid19 vaccine </a:t>
            </a:r>
            <a:r>
              <a:rPr lang="en-US" b="1" dirty="0">
                <a:latin typeface="+mj-lt"/>
              </a:rPr>
              <a:t>will appear very quickly</a:t>
            </a:r>
            <a:r>
              <a:rPr lang="en-US" dirty="0">
                <a:latin typeface="+mj-lt"/>
              </a:rPr>
              <a:t> without years of testing.</a:t>
            </a:r>
          </a:p>
          <a:p>
            <a:pPr marL="914400" lvl="1" indent="-457200">
              <a:buFont typeface="+mj-lt"/>
              <a:buAutoNum type="arabicPeriod"/>
            </a:pPr>
            <a:r>
              <a:rPr lang="en-US" dirty="0">
                <a:latin typeface="+mj-lt"/>
              </a:rPr>
              <a:t>Predetermined </a:t>
            </a:r>
            <a:r>
              <a:rPr lang="en-US" b="1" dirty="0">
                <a:latin typeface="+mj-lt"/>
              </a:rPr>
              <a:t>boogeymen</a:t>
            </a:r>
            <a:r>
              <a:rPr lang="en-US" dirty="0">
                <a:latin typeface="+mj-lt"/>
              </a:rPr>
              <a:t> (Gates and the W.H.O.) will be likely involved in the vaccine.</a:t>
            </a:r>
          </a:p>
          <a:p>
            <a:pPr marL="914400" lvl="1" indent="-457200">
              <a:buFont typeface="+mj-lt"/>
              <a:buAutoNum type="arabicPeriod"/>
            </a:pPr>
            <a:r>
              <a:rPr lang="en-US" dirty="0">
                <a:latin typeface="+mj-lt"/>
              </a:rPr>
              <a:t>Some airlines, schools, etc. will </a:t>
            </a:r>
            <a:r>
              <a:rPr lang="en-US" b="1" dirty="0">
                <a:latin typeface="+mj-lt"/>
              </a:rPr>
              <a:t>require</a:t>
            </a:r>
            <a:r>
              <a:rPr lang="en-US" i="1" dirty="0">
                <a:latin typeface="+mj-lt"/>
              </a:rPr>
              <a:t> </a:t>
            </a:r>
            <a:r>
              <a:rPr lang="en-US" dirty="0">
                <a:latin typeface="+mj-lt"/>
              </a:rPr>
              <a:t>the vaccine.</a:t>
            </a:r>
          </a:p>
          <a:p>
            <a:pPr marL="914400" lvl="1" indent="-457200">
              <a:buFont typeface="+mj-lt"/>
              <a:buAutoNum type="arabicPeriod"/>
            </a:pPr>
            <a:r>
              <a:rPr lang="en-US" dirty="0">
                <a:latin typeface="+mj-lt"/>
              </a:rPr>
              <a:t>The vast majority of Anti-Vaxxers </a:t>
            </a:r>
            <a:r>
              <a:rPr lang="en-US" b="1" dirty="0">
                <a:latin typeface="+mj-lt"/>
              </a:rPr>
              <a:t>are willing to fabricate lies</a:t>
            </a:r>
            <a:r>
              <a:rPr lang="en-US" dirty="0">
                <a:latin typeface="+mj-lt"/>
              </a:rPr>
              <a:t> to support their stance while completely unwilling to buy into any of the endless support for vaccines.</a:t>
            </a:r>
          </a:p>
          <a:p>
            <a:r>
              <a:rPr lang="en-US" dirty="0">
                <a:latin typeface="+mj-lt"/>
              </a:rPr>
              <a:t>The researchers found that Facebook pages pushing accurate pro-vaccine information were mostly clustered in an insular group, while the anti-vaccine pages treated vaccine resistance as a kind of political campaign, and used different messages to reach different types of undecided “voters.”</a:t>
            </a:r>
          </a:p>
          <a:p>
            <a:pPr lvl="1"/>
            <a:r>
              <a:rPr lang="en-US" sz="2600" dirty="0">
                <a:latin typeface="+mj-lt"/>
              </a:rPr>
              <a:t>A page promoting holistic health remedies might start seeding doubts about vaccines among liberal yoga moms.</a:t>
            </a:r>
          </a:p>
          <a:p>
            <a:pPr lvl="1"/>
            <a:r>
              <a:rPr lang="en-US" sz="2600" dirty="0">
                <a:latin typeface="+mj-lt"/>
              </a:rPr>
              <a:t>While a page promoting resistance to government-mandated vaccines might appeal to conservatives and libertarians.</a:t>
            </a:r>
          </a:p>
        </p:txBody>
      </p:sp>
      <p:pic>
        <p:nvPicPr>
          <p:cNvPr id="11" name="Graphic 10" descr="Blind">
            <a:extLst>
              <a:ext uri="{FF2B5EF4-FFF2-40B4-BE49-F238E27FC236}">
                <a16:creationId xmlns:a16="http://schemas.microsoft.com/office/drawing/2014/main" id="{7EE962DE-EE6F-4E75-8D50-AF240F27A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23836"/>
            <a:ext cx="914400" cy="914400"/>
          </a:xfrm>
          <a:prstGeom prst="rect">
            <a:avLst/>
          </a:prstGeom>
        </p:spPr>
      </p:pic>
      <p:pic>
        <p:nvPicPr>
          <p:cNvPr id="12" name="Graphic 11" descr="Deaf">
            <a:extLst>
              <a:ext uri="{FF2B5EF4-FFF2-40B4-BE49-F238E27FC236}">
                <a16:creationId xmlns:a16="http://schemas.microsoft.com/office/drawing/2014/main" id="{69DADE28-3BEB-4EB9-8EF7-691C851361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23836"/>
            <a:ext cx="914400" cy="914400"/>
          </a:xfrm>
          <a:prstGeom prst="rect">
            <a:avLst/>
          </a:prstGeom>
        </p:spPr>
      </p:pic>
    </p:spTree>
    <p:extLst>
      <p:ext uri="{BB962C8B-B14F-4D97-AF65-F5344CB8AC3E}">
        <p14:creationId xmlns:p14="http://schemas.microsoft.com/office/powerpoint/2010/main" val="760299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D56C-25A0-4919-89B1-AC061F8A097D}"/>
              </a:ext>
            </a:extLst>
          </p:cNvPr>
          <p:cNvSpPr>
            <a:spLocks noGrp="1"/>
          </p:cNvSpPr>
          <p:nvPr>
            <p:ph type="title"/>
          </p:nvPr>
        </p:nvSpPr>
        <p:spPr>
          <a:xfrm>
            <a:off x="838200" y="18255"/>
            <a:ext cx="10515600" cy="1325563"/>
          </a:xfrm>
        </p:spPr>
        <p:txBody>
          <a:bodyPr/>
          <a:lstStyle/>
          <a:p>
            <a:pPr algn="ctr"/>
            <a:r>
              <a:rPr lang="en-US" b="1" dirty="0"/>
              <a:t>Covid19 Misinformation for Political Gains</a:t>
            </a:r>
          </a:p>
        </p:txBody>
      </p:sp>
      <p:pic>
        <p:nvPicPr>
          <p:cNvPr id="11" name="Graphic 10" descr="Blind">
            <a:extLst>
              <a:ext uri="{FF2B5EF4-FFF2-40B4-BE49-F238E27FC236}">
                <a16:creationId xmlns:a16="http://schemas.microsoft.com/office/drawing/2014/main" id="{7EE962DE-EE6F-4E75-8D50-AF240F27A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23836"/>
            <a:ext cx="914400" cy="914400"/>
          </a:xfrm>
          <a:prstGeom prst="rect">
            <a:avLst/>
          </a:prstGeom>
        </p:spPr>
      </p:pic>
      <p:pic>
        <p:nvPicPr>
          <p:cNvPr id="12" name="Graphic 11" descr="Deaf">
            <a:extLst>
              <a:ext uri="{FF2B5EF4-FFF2-40B4-BE49-F238E27FC236}">
                <a16:creationId xmlns:a16="http://schemas.microsoft.com/office/drawing/2014/main" id="{69DADE28-3BEB-4EB9-8EF7-691C851361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23836"/>
            <a:ext cx="914400" cy="914400"/>
          </a:xfrm>
          <a:prstGeom prst="rect">
            <a:avLst/>
          </a:prstGeom>
        </p:spPr>
      </p:pic>
      <p:pic>
        <p:nvPicPr>
          <p:cNvPr id="6" name="Content Placeholder 5">
            <a:extLst>
              <a:ext uri="{FF2B5EF4-FFF2-40B4-BE49-F238E27FC236}">
                <a16:creationId xmlns:a16="http://schemas.microsoft.com/office/drawing/2014/main" id="{7726342D-7CF1-413D-89EC-5BFFEFEB1EAE}"/>
              </a:ext>
            </a:extLst>
          </p:cNvPr>
          <p:cNvPicPr>
            <a:picLocks noGrp="1" noChangeAspect="1"/>
          </p:cNvPicPr>
          <p:nvPr>
            <p:ph idx="1"/>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295400" y="1340503"/>
            <a:ext cx="3953823" cy="5083487"/>
          </a:xfrm>
          <a:prstGeom prst="rect">
            <a:avLst/>
          </a:prstGeom>
          <a:ln>
            <a:solidFill>
              <a:srgbClr val="C00000"/>
            </a:solidFill>
          </a:ln>
        </p:spPr>
      </p:pic>
      <p:pic>
        <p:nvPicPr>
          <p:cNvPr id="7" name="Picture 6">
            <a:extLst>
              <a:ext uri="{FF2B5EF4-FFF2-40B4-BE49-F238E27FC236}">
                <a16:creationId xmlns:a16="http://schemas.microsoft.com/office/drawing/2014/main" id="{FB5B7B86-5152-4DDC-B6D7-88431FD5058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6942777" y="1340502"/>
            <a:ext cx="3953823" cy="5083488"/>
          </a:xfrm>
          <a:prstGeom prst="rect">
            <a:avLst/>
          </a:prstGeom>
          <a:ln>
            <a:solidFill>
              <a:srgbClr val="C00000"/>
            </a:solidFill>
          </a:ln>
        </p:spPr>
      </p:pic>
    </p:spTree>
    <p:extLst>
      <p:ext uri="{BB962C8B-B14F-4D97-AF65-F5344CB8AC3E}">
        <p14:creationId xmlns:p14="http://schemas.microsoft.com/office/powerpoint/2010/main" val="226929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EBB8D51-2846-49F1-9A3B-1B0D0E23410E}"/>
              </a:ext>
            </a:extLst>
          </p:cNvPr>
          <p:cNvPicPr>
            <a:picLocks noGrp="1" noChangeAspect="1"/>
          </p:cNvPicPr>
          <p:nvPr>
            <p:ph idx="1"/>
          </p:nvPr>
        </p:nvPicPr>
        <p:blipFill>
          <a:blip r:embed="rId2"/>
          <a:stretch>
            <a:fillRect/>
          </a:stretch>
        </p:blipFill>
        <p:spPr>
          <a:xfrm>
            <a:off x="2959451" y="149640"/>
            <a:ext cx="6273098" cy="6558720"/>
          </a:xfrm>
          <a:prstGeom prst="rect">
            <a:avLst/>
          </a:prstGeom>
        </p:spPr>
      </p:pic>
      <p:pic>
        <p:nvPicPr>
          <p:cNvPr id="8" name="Graphic 7" descr="Blind">
            <a:extLst>
              <a:ext uri="{FF2B5EF4-FFF2-40B4-BE49-F238E27FC236}">
                <a16:creationId xmlns:a16="http://schemas.microsoft.com/office/drawing/2014/main" id="{A783BF0A-F113-429D-9944-A2CD20A2C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6600" y="223836"/>
            <a:ext cx="914400" cy="914400"/>
          </a:xfrm>
          <a:prstGeom prst="rect">
            <a:avLst/>
          </a:prstGeom>
        </p:spPr>
      </p:pic>
      <p:pic>
        <p:nvPicPr>
          <p:cNvPr id="9" name="Graphic 8" descr="Deaf">
            <a:extLst>
              <a:ext uri="{FF2B5EF4-FFF2-40B4-BE49-F238E27FC236}">
                <a16:creationId xmlns:a16="http://schemas.microsoft.com/office/drawing/2014/main" id="{315EAF48-3F94-46A8-A011-45282754D4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223836"/>
            <a:ext cx="914400" cy="914400"/>
          </a:xfrm>
          <a:prstGeom prst="rect">
            <a:avLst/>
          </a:prstGeom>
        </p:spPr>
      </p:pic>
    </p:spTree>
    <p:extLst>
      <p:ext uri="{BB962C8B-B14F-4D97-AF65-F5344CB8AC3E}">
        <p14:creationId xmlns:p14="http://schemas.microsoft.com/office/powerpoint/2010/main" val="201855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4E83F-7186-4C4C-AACE-CD72A4EFD248}"/>
              </a:ext>
            </a:extLst>
          </p:cNvPr>
          <p:cNvSpPr>
            <a:spLocks noGrp="1"/>
          </p:cNvSpPr>
          <p:nvPr>
            <p:ph idx="1"/>
          </p:nvPr>
        </p:nvSpPr>
        <p:spPr/>
        <p:txBody>
          <a:bodyPr/>
          <a:lstStyle/>
          <a:p>
            <a:r>
              <a:rPr lang="en-US" dirty="0">
                <a:hlinkClick r:id="rId3"/>
              </a:rPr>
              <a:t>https://qz.com/1258198/conspiracy-theorists-believe-wild-ideas-because-they-want-to-feel-special/</a:t>
            </a:r>
            <a:r>
              <a:rPr lang="en-US" dirty="0"/>
              <a:t> </a:t>
            </a:r>
          </a:p>
          <a:p>
            <a:endParaRPr lang="en-US" dirty="0"/>
          </a:p>
        </p:txBody>
      </p:sp>
      <p:pic>
        <p:nvPicPr>
          <p:cNvPr id="4" name="Graphic 3" descr="Blind">
            <a:extLst>
              <a:ext uri="{FF2B5EF4-FFF2-40B4-BE49-F238E27FC236}">
                <a16:creationId xmlns:a16="http://schemas.microsoft.com/office/drawing/2014/main" id="{9BFE8BCE-5D70-45D1-A6DB-8D159A8DF0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96600" y="223836"/>
            <a:ext cx="914400" cy="914400"/>
          </a:xfrm>
          <a:prstGeom prst="rect">
            <a:avLst/>
          </a:prstGeom>
        </p:spPr>
      </p:pic>
      <p:pic>
        <p:nvPicPr>
          <p:cNvPr id="5" name="Graphic 4" descr="Deaf">
            <a:extLst>
              <a:ext uri="{FF2B5EF4-FFF2-40B4-BE49-F238E27FC236}">
                <a16:creationId xmlns:a16="http://schemas.microsoft.com/office/drawing/2014/main" id="{8B39B449-BCEB-450D-A1A1-96B07CF958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000" y="223836"/>
            <a:ext cx="914400" cy="914400"/>
          </a:xfrm>
          <a:prstGeom prst="rect">
            <a:avLst/>
          </a:prstGeom>
        </p:spPr>
      </p:pic>
      <p:pic>
        <p:nvPicPr>
          <p:cNvPr id="6" name="Picture 5">
            <a:extLst>
              <a:ext uri="{FF2B5EF4-FFF2-40B4-BE49-F238E27FC236}">
                <a16:creationId xmlns:a16="http://schemas.microsoft.com/office/drawing/2014/main" id="{EBB621FA-DE64-4312-8E6D-D1054C702257}"/>
              </a:ext>
            </a:extLst>
          </p:cNvPr>
          <p:cNvPicPr>
            <a:picLocks noChangeAspect="1"/>
          </p:cNvPicPr>
          <p:nvPr/>
        </p:nvPicPr>
        <p:blipFill>
          <a:blip r:embed="rId8"/>
          <a:stretch>
            <a:fillRect/>
          </a:stretch>
        </p:blipFill>
        <p:spPr>
          <a:xfrm>
            <a:off x="594544" y="3252380"/>
            <a:ext cx="11002911" cy="2924583"/>
          </a:xfrm>
          <a:prstGeom prst="rect">
            <a:avLst/>
          </a:prstGeom>
        </p:spPr>
      </p:pic>
    </p:spTree>
    <p:extLst>
      <p:ext uri="{BB962C8B-B14F-4D97-AF65-F5344CB8AC3E}">
        <p14:creationId xmlns:p14="http://schemas.microsoft.com/office/powerpoint/2010/main" val="285056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B11E-71F8-4E5F-826C-4F8EC22FD678}"/>
              </a:ext>
            </a:extLst>
          </p:cNvPr>
          <p:cNvSpPr>
            <a:spLocks noGrp="1"/>
          </p:cNvSpPr>
          <p:nvPr>
            <p:ph type="title"/>
          </p:nvPr>
        </p:nvSpPr>
        <p:spPr/>
        <p:txBody>
          <a:bodyPr>
            <a:normAutofit/>
          </a:bodyPr>
          <a:lstStyle/>
          <a:p>
            <a:pPr algn="ctr"/>
            <a:r>
              <a:rPr lang="en-US" sz="6600" b="1" dirty="0"/>
              <a:t>Coronavirus Fake News</a:t>
            </a:r>
          </a:p>
        </p:txBody>
      </p:sp>
      <p:sp>
        <p:nvSpPr>
          <p:cNvPr id="3" name="Content Placeholder 2">
            <a:extLst>
              <a:ext uri="{FF2B5EF4-FFF2-40B4-BE49-F238E27FC236}">
                <a16:creationId xmlns:a16="http://schemas.microsoft.com/office/drawing/2014/main" id="{ACE76960-B908-401F-B2C4-3D277D97CDE6}"/>
              </a:ext>
            </a:extLst>
          </p:cNvPr>
          <p:cNvSpPr>
            <a:spLocks noGrp="1"/>
          </p:cNvSpPr>
          <p:nvPr>
            <p:ph idx="1"/>
          </p:nvPr>
        </p:nvSpPr>
        <p:spPr>
          <a:xfrm>
            <a:off x="838200" y="1457383"/>
            <a:ext cx="10515600" cy="466610"/>
          </a:xfrm>
        </p:spPr>
        <p:txBody>
          <a:bodyPr>
            <a:normAutofit lnSpcReduction="10000"/>
          </a:bodyPr>
          <a:lstStyle/>
          <a:p>
            <a:pPr marL="0" indent="0" algn="ctr">
              <a:buNone/>
            </a:pPr>
            <a:r>
              <a:rPr lang="en-US" b="1" dirty="0" err="1"/>
              <a:t>Poltifact.com’s</a:t>
            </a:r>
            <a:r>
              <a:rPr lang="en-US" b="1" dirty="0"/>
              <a:t> Coronavirus Fact Checks:</a:t>
            </a:r>
          </a:p>
        </p:txBody>
      </p:sp>
      <p:pic>
        <p:nvPicPr>
          <p:cNvPr id="4" name="Graphic 3" descr="Blind">
            <a:extLst>
              <a:ext uri="{FF2B5EF4-FFF2-40B4-BE49-F238E27FC236}">
                <a16:creationId xmlns:a16="http://schemas.microsoft.com/office/drawing/2014/main" id="{7ED43F45-35E8-4EC4-BDEB-2D78FE97FB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23836"/>
            <a:ext cx="914400" cy="914400"/>
          </a:xfrm>
          <a:prstGeom prst="rect">
            <a:avLst/>
          </a:prstGeom>
        </p:spPr>
      </p:pic>
      <p:pic>
        <p:nvPicPr>
          <p:cNvPr id="5" name="Graphic 4" descr="Deaf">
            <a:extLst>
              <a:ext uri="{FF2B5EF4-FFF2-40B4-BE49-F238E27FC236}">
                <a16:creationId xmlns:a16="http://schemas.microsoft.com/office/drawing/2014/main" id="{61F6FDC9-2BBC-4265-9ED9-21CB847708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23836"/>
            <a:ext cx="914400" cy="914400"/>
          </a:xfrm>
          <a:prstGeom prst="rect">
            <a:avLst/>
          </a:prstGeom>
        </p:spPr>
      </p:pic>
      <p:pic>
        <p:nvPicPr>
          <p:cNvPr id="6" name="Picture 5">
            <a:extLst>
              <a:ext uri="{FF2B5EF4-FFF2-40B4-BE49-F238E27FC236}">
                <a16:creationId xmlns:a16="http://schemas.microsoft.com/office/drawing/2014/main" id="{F377C568-0C7B-4481-A0F1-6523F8AC340F}"/>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085496" y="1923993"/>
            <a:ext cx="8021007" cy="4673795"/>
          </a:xfrm>
          <a:prstGeom prst="rect">
            <a:avLst/>
          </a:prstGeom>
          <a:ln>
            <a:solidFill>
              <a:srgbClr val="C00000"/>
            </a:solidFill>
          </a:ln>
        </p:spPr>
      </p:pic>
    </p:spTree>
    <p:extLst>
      <p:ext uri="{BB962C8B-B14F-4D97-AF65-F5344CB8AC3E}">
        <p14:creationId xmlns:p14="http://schemas.microsoft.com/office/powerpoint/2010/main" val="286785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B11E-71F8-4E5F-826C-4F8EC22FD678}"/>
              </a:ext>
            </a:extLst>
          </p:cNvPr>
          <p:cNvSpPr>
            <a:spLocks noGrp="1"/>
          </p:cNvSpPr>
          <p:nvPr>
            <p:ph type="title"/>
          </p:nvPr>
        </p:nvSpPr>
        <p:spPr/>
        <p:txBody>
          <a:bodyPr>
            <a:normAutofit/>
          </a:bodyPr>
          <a:lstStyle/>
          <a:p>
            <a:pPr algn="ctr"/>
            <a:r>
              <a:rPr lang="en-US" sz="6600" b="1" dirty="0"/>
              <a:t>Coronavirus Fake News</a:t>
            </a:r>
          </a:p>
        </p:txBody>
      </p:sp>
      <p:pic>
        <p:nvPicPr>
          <p:cNvPr id="4" name="Graphic 3" descr="Blind">
            <a:extLst>
              <a:ext uri="{FF2B5EF4-FFF2-40B4-BE49-F238E27FC236}">
                <a16:creationId xmlns:a16="http://schemas.microsoft.com/office/drawing/2014/main" id="{7ED43F45-35E8-4EC4-BDEB-2D78FE97FB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23836"/>
            <a:ext cx="914400" cy="914400"/>
          </a:xfrm>
          <a:prstGeom prst="rect">
            <a:avLst/>
          </a:prstGeom>
        </p:spPr>
      </p:pic>
      <p:pic>
        <p:nvPicPr>
          <p:cNvPr id="5" name="Graphic 4" descr="Deaf">
            <a:extLst>
              <a:ext uri="{FF2B5EF4-FFF2-40B4-BE49-F238E27FC236}">
                <a16:creationId xmlns:a16="http://schemas.microsoft.com/office/drawing/2014/main" id="{61F6FDC9-2BBC-4265-9ED9-21CB847708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23836"/>
            <a:ext cx="914400" cy="914400"/>
          </a:xfrm>
          <a:prstGeom prst="rect">
            <a:avLst/>
          </a:prstGeom>
        </p:spPr>
      </p:pic>
      <p:pic>
        <p:nvPicPr>
          <p:cNvPr id="9" name="Content Placeholder 8">
            <a:extLst>
              <a:ext uri="{FF2B5EF4-FFF2-40B4-BE49-F238E27FC236}">
                <a16:creationId xmlns:a16="http://schemas.microsoft.com/office/drawing/2014/main" id="{AD6FC1FE-696C-4006-9516-D598BD2115AF}"/>
              </a:ext>
            </a:extLst>
          </p:cNvPr>
          <p:cNvPicPr>
            <a:picLocks noGrp="1" noChangeAspect="1"/>
          </p:cNvPicPr>
          <p:nvPr>
            <p:ph idx="1"/>
          </p:nvPr>
        </p:nvPicPr>
        <p:blipFill>
          <a:blip r:embed="rId6"/>
          <a:stretch>
            <a:fillRect/>
          </a:stretch>
        </p:blipFill>
        <p:spPr>
          <a:xfrm>
            <a:off x="1302870" y="1969321"/>
            <a:ext cx="9586260" cy="2919358"/>
          </a:xfrm>
          <a:prstGeom prst="rect">
            <a:avLst/>
          </a:prstGeom>
          <a:ln>
            <a:solidFill>
              <a:srgbClr val="C00000"/>
            </a:solidFill>
          </a:ln>
        </p:spPr>
      </p:pic>
    </p:spTree>
    <p:extLst>
      <p:ext uri="{BB962C8B-B14F-4D97-AF65-F5344CB8AC3E}">
        <p14:creationId xmlns:p14="http://schemas.microsoft.com/office/powerpoint/2010/main" val="359716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76960-B908-401F-B2C4-3D277D97CDE6}"/>
              </a:ext>
            </a:extLst>
          </p:cNvPr>
          <p:cNvSpPr>
            <a:spLocks noGrp="1"/>
          </p:cNvSpPr>
          <p:nvPr>
            <p:ph idx="1"/>
          </p:nvPr>
        </p:nvSpPr>
        <p:spPr>
          <a:xfrm>
            <a:off x="838200" y="1825625"/>
            <a:ext cx="10515600" cy="4351338"/>
          </a:xfrm>
        </p:spPr>
        <p:txBody>
          <a:bodyPr/>
          <a:lstStyle/>
          <a:p>
            <a:r>
              <a:rPr lang="en-US" b="1" dirty="0"/>
              <a:t>The Russian dissident and chess grandmaster Garry Kasparov drew upon long familiarity with that process when he tweeted: “</a:t>
            </a:r>
            <a:r>
              <a:rPr lang="en-US" b="1" dirty="0">
                <a:highlight>
                  <a:srgbClr val="FFFF00"/>
                </a:highlight>
              </a:rPr>
              <a:t>The point of modern propaganda isn’t only to misinform or push an agenda. It is to exhaust your critical thinking, to annihilate truth.</a:t>
            </a:r>
            <a:r>
              <a:rPr lang="en-US" b="1" dirty="0"/>
              <a:t>”</a:t>
            </a:r>
          </a:p>
        </p:txBody>
      </p:sp>
      <p:pic>
        <p:nvPicPr>
          <p:cNvPr id="4" name="Graphic 3" descr="Blind">
            <a:extLst>
              <a:ext uri="{FF2B5EF4-FFF2-40B4-BE49-F238E27FC236}">
                <a16:creationId xmlns:a16="http://schemas.microsoft.com/office/drawing/2014/main" id="{7ED43F45-35E8-4EC4-BDEB-2D78FE97FB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23836"/>
            <a:ext cx="914400" cy="914400"/>
          </a:xfrm>
          <a:prstGeom prst="rect">
            <a:avLst/>
          </a:prstGeom>
        </p:spPr>
      </p:pic>
      <p:pic>
        <p:nvPicPr>
          <p:cNvPr id="5" name="Graphic 4" descr="Deaf">
            <a:extLst>
              <a:ext uri="{FF2B5EF4-FFF2-40B4-BE49-F238E27FC236}">
                <a16:creationId xmlns:a16="http://schemas.microsoft.com/office/drawing/2014/main" id="{61F6FDC9-2BBC-4265-9ED9-21CB847708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23836"/>
            <a:ext cx="914400" cy="914400"/>
          </a:xfrm>
          <a:prstGeom prst="rect">
            <a:avLst/>
          </a:prstGeom>
        </p:spPr>
      </p:pic>
      <p:sp>
        <p:nvSpPr>
          <p:cNvPr id="9" name="Title 1">
            <a:extLst>
              <a:ext uri="{FF2B5EF4-FFF2-40B4-BE49-F238E27FC236}">
                <a16:creationId xmlns:a16="http://schemas.microsoft.com/office/drawing/2014/main" id="{FA7951C4-F146-45E4-8072-882952425E5F}"/>
              </a:ext>
            </a:extLst>
          </p:cNvPr>
          <p:cNvSpPr>
            <a:spLocks noGrp="1"/>
          </p:cNvSpPr>
          <p:nvPr>
            <p:ph type="title"/>
          </p:nvPr>
        </p:nvSpPr>
        <p:spPr>
          <a:xfrm>
            <a:off x="838200" y="365125"/>
            <a:ext cx="10515600" cy="1325563"/>
          </a:xfrm>
        </p:spPr>
        <p:txBody>
          <a:bodyPr>
            <a:normAutofit/>
          </a:bodyPr>
          <a:lstStyle/>
          <a:p>
            <a:pPr algn="ctr"/>
            <a:r>
              <a:rPr lang="en-US" sz="6600" b="1" dirty="0"/>
              <a:t>Coronavirus Fake News</a:t>
            </a:r>
          </a:p>
        </p:txBody>
      </p:sp>
      <p:pic>
        <p:nvPicPr>
          <p:cNvPr id="10" name="Picture 9">
            <a:extLst>
              <a:ext uri="{FF2B5EF4-FFF2-40B4-BE49-F238E27FC236}">
                <a16:creationId xmlns:a16="http://schemas.microsoft.com/office/drawing/2014/main" id="{A6185BFD-DCEE-432F-8985-841EEB126CDE}"/>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5364479" y="3788126"/>
            <a:ext cx="6560590" cy="1892808"/>
          </a:xfrm>
          <a:prstGeom prst="rect">
            <a:avLst/>
          </a:prstGeom>
        </p:spPr>
      </p:pic>
      <p:pic>
        <p:nvPicPr>
          <p:cNvPr id="11" name="Picture 10">
            <a:extLst>
              <a:ext uri="{FF2B5EF4-FFF2-40B4-BE49-F238E27FC236}">
                <a16:creationId xmlns:a16="http://schemas.microsoft.com/office/drawing/2014/main" id="{891BB570-95C9-4475-BD83-B7369F3A4015}"/>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380999" y="3791095"/>
            <a:ext cx="4983480" cy="1889839"/>
          </a:xfrm>
          <a:prstGeom prst="rect">
            <a:avLst/>
          </a:prstGeom>
        </p:spPr>
      </p:pic>
    </p:spTree>
    <p:extLst>
      <p:ext uri="{BB962C8B-B14F-4D97-AF65-F5344CB8AC3E}">
        <p14:creationId xmlns:p14="http://schemas.microsoft.com/office/powerpoint/2010/main" val="310394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06ED-5B6C-4539-8E07-82C027437271}"/>
              </a:ext>
            </a:extLst>
          </p:cNvPr>
          <p:cNvSpPr>
            <a:spLocks noGrp="1"/>
          </p:cNvSpPr>
          <p:nvPr>
            <p:ph type="title"/>
          </p:nvPr>
        </p:nvSpPr>
        <p:spPr>
          <a:xfrm>
            <a:off x="838200" y="18255"/>
            <a:ext cx="10515600" cy="1325563"/>
          </a:xfrm>
        </p:spPr>
        <p:txBody>
          <a:bodyPr/>
          <a:lstStyle/>
          <a:p>
            <a:pPr algn="ctr"/>
            <a:r>
              <a:rPr lang="en-US" b="1" dirty="0"/>
              <a:t>Manufacturing Dissent + Cognitive Bias + Ideological Supremacy + Dunning Kreuger</a:t>
            </a:r>
          </a:p>
        </p:txBody>
      </p:sp>
      <p:sp>
        <p:nvSpPr>
          <p:cNvPr id="3" name="Content Placeholder 2">
            <a:extLst>
              <a:ext uri="{FF2B5EF4-FFF2-40B4-BE49-F238E27FC236}">
                <a16:creationId xmlns:a16="http://schemas.microsoft.com/office/drawing/2014/main" id="{1A0AEBB6-DF37-4A87-AAB7-BA8E1703AB31}"/>
              </a:ext>
            </a:extLst>
          </p:cNvPr>
          <p:cNvSpPr>
            <a:spLocks noGrp="1"/>
          </p:cNvSpPr>
          <p:nvPr>
            <p:ph idx="1"/>
          </p:nvPr>
        </p:nvSpPr>
        <p:spPr>
          <a:xfrm>
            <a:off x="251791" y="1343818"/>
            <a:ext cx="11688418" cy="5661893"/>
          </a:xfrm>
        </p:spPr>
        <p:txBody>
          <a:bodyPr>
            <a:normAutofit lnSpcReduction="10000"/>
          </a:bodyPr>
          <a:lstStyle/>
          <a:p>
            <a:r>
              <a:rPr lang="en-US" b="1" u="sng" dirty="0"/>
              <a:t>Manufacturing Dissent</a:t>
            </a:r>
            <a:r>
              <a:rPr lang="en-US" dirty="0"/>
              <a:t>: </a:t>
            </a:r>
            <a:r>
              <a:rPr lang="en-US" sz="2400" dirty="0"/>
              <a:t>finding or creating and promoting voices telling going against the factual consensus; no matter how obscure, illegitimate, or untrustworthy.  </a:t>
            </a:r>
          </a:p>
          <a:p>
            <a:pPr lvl="1"/>
            <a:r>
              <a:rPr lang="en-US" sz="2200" dirty="0"/>
              <a:t>Other examples: Climate Denialism or </a:t>
            </a:r>
            <a:r>
              <a:rPr lang="en-US" sz="2200" dirty="0">
                <a:hlinkClick r:id="rId2"/>
              </a:rPr>
              <a:t>this clip</a:t>
            </a:r>
            <a:r>
              <a:rPr lang="en-US" sz="2200" dirty="0"/>
              <a:t> from </a:t>
            </a:r>
            <a:r>
              <a:rPr lang="en-US" sz="2200" i="1" dirty="0"/>
              <a:t>Thank You for Smoking.</a:t>
            </a:r>
          </a:p>
          <a:p>
            <a:r>
              <a:rPr lang="en-US" b="1" u="sng" dirty="0"/>
              <a:t>Ideological Supremacy</a:t>
            </a:r>
            <a:r>
              <a:rPr lang="en-US" dirty="0"/>
              <a:t>: </a:t>
            </a:r>
            <a:r>
              <a:rPr lang="en-US" sz="2400" dirty="0"/>
              <a:t>Believing one’s ideas are </a:t>
            </a:r>
            <a:r>
              <a:rPr lang="en-US" sz="2400" i="1" dirty="0"/>
              <a:t>SO IMPORTANT AND CORRECT AND TRUE</a:t>
            </a:r>
            <a:r>
              <a:rPr lang="en-US" sz="2400" dirty="0"/>
              <a:t>, that one is willing to use </a:t>
            </a:r>
            <a:r>
              <a:rPr lang="en-US" sz="2400" i="1" dirty="0"/>
              <a:t>FALSE OR MISLEADING EVIDENCE</a:t>
            </a:r>
            <a:r>
              <a:rPr lang="en-US" sz="2400" dirty="0"/>
              <a:t> to support these ideas where </a:t>
            </a:r>
            <a:r>
              <a:rPr lang="en-US" sz="2400" i="1" dirty="0"/>
              <a:t>NO GOOD EVIDENCE EXISTS</a:t>
            </a:r>
            <a:r>
              <a:rPr lang="en-US" sz="2400" dirty="0"/>
              <a:t>. Leads to the creation of a lot of fake news.</a:t>
            </a:r>
          </a:p>
          <a:p>
            <a:r>
              <a:rPr lang="en-US" b="1" u="sng" dirty="0"/>
              <a:t>Cognitive Bias</a:t>
            </a:r>
            <a:r>
              <a:rPr lang="en-US" dirty="0"/>
              <a:t>: </a:t>
            </a:r>
            <a:r>
              <a:rPr lang="en-US" sz="2400" dirty="0"/>
              <a:t>Treating information which goes against one’s own ideas/beliefs/ information with </a:t>
            </a:r>
            <a:r>
              <a:rPr lang="en-US" sz="2400" i="1" dirty="0"/>
              <a:t>EXTREME DOUBT, SUSPICION, OR CONTEMPT</a:t>
            </a:r>
            <a:r>
              <a:rPr lang="en-US" sz="2400" dirty="0"/>
              <a:t>; while meeting information one supports or believes with </a:t>
            </a:r>
            <a:r>
              <a:rPr lang="en-US" sz="2400" i="1" dirty="0"/>
              <a:t>NONE</a:t>
            </a:r>
            <a:r>
              <a:rPr lang="en-US" sz="2400" dirty="0"/>
              <a:t> of the same skepticism.  Being really closeminded. </a:t>
            </a:r>
          </a:p>
          <a:p>
            <a:pPr lvl="1"/>
            <a:r>
              <a:rPr lang="en-US" sz="2200" dirty="0"/>
              <a:t>Internet </a:t>
            </a:r>
            <a:r>
              <a:rPr lang="en-US" sz="2200" b="1" dirty="0"/>
              <a:t>echo-chamber</a:t>
            </a:r>
            <a:r>
              <a:rPr lang="en-US" sz="2200" dirty="0"/>
              <a:t> amplifies this problem.  </a:t>
            </a:r>
          </a:p>
          <a:p>
            <a:pPr lvl="1"/>
            <a:r>
              <a:rPr lang="en-US" sz="2200" dirty="0"/>
              <a:t>Occurs as a result of holding onto preferences and beliefs REGARDLESS OF CONTRARY INFO.</a:t>
            </a:r>
          </a:p>
          <a:p>
            <a:r>
              <a:rPr lang="en-US" b="1" u="sng" dirty="0"/>
              <a:t>Dunning–Kruger effect</a:t>
            </a:r>
            <a:r>
              <a:rPr lang="en-US" dirty="0"/>
              <a:t>:</a:t>
            </a:r>
            <a:r>
              <a:rPr lang="en-US" b="1" dirty="0"/>
              <a:t> </a:t>
            </a:r>
            <a:r>
              <a:rPr lang="en-US" sz="2400" dirty="0"/>
              <a:t>is a cognitive bias in which </a:t>
            </a:r>
            <a:r>
              <a:rPr lang="en-US" sz="2400" i="1" dirty="0"/>
              <a:t>people with LOW KNOWLEDGE ABOUT A TASK OVERESTIMATE THEIR KNOWLEDGE AND ABILITY</a:t>
            </a:r>
            <a:r>
              <a:rPr lang="en-US" sz="2400" dirty="0"/>
              <a:t>. It results in extreme confidence and stubbornness for a speaker talking about subjects they know very little about; comes from the inability of people to recognize their lack of ability.</a:t>
            </a:r>
          </a:p>
        </p:txBody>
      </p:sp>
      <p:pic>
        <p:nvPicPr>
          <p:cNvPr id="5" name="Graphic 4" descr="Blind">
            <a:extLst>
              <a:ext uri="{FF2B5EF4-FFF2-40B4-BE49-F238E27FC236}">
                <a16:creationId xmlns:a16="http://schemas.microsoft.com/office/drawing/2014/main" id="{DD294F95-1C66-4104-9804-06AB08B3F0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6600" y="223836"/>
            <a:ext cx="914400" cy="914400"/>
          </a:xfrm>
          <a:prstGeom prst="rect">
            <a:avLst/>
          </a:prstGeom>
        </p:spPr>
      </p:pic>
      <p:pic>
        <p:nvPicPr>
          <p:cNvPr id="7" name="Graphic 6" descr="Deaf">
            <a:extLst>
              <a:ext uri="{FF2B5EF4-FFF2-40B4-BE49-F238E27FC236}">
                <a16:creationId xmlns:a16="http://schemas.microsoft.com/office/drawing/2014/main" id="{AC57F983-F3A7-4549-865A-D39EDD3FA6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223836"/>
            <a:ext cx="914400" cy="914400"/>
          </a:xfrm>
          <a:prstGeom prst="rect">
            <a:avLst/>
          </a:prstGeom>
        </p:spPr>
      </p:pic>
    </p:spTree>
    <p:extLst>
      <p:ext uri="{BB962C8B-B14F-4D97-AF65-F5344CB8AC3E}">
        <p14:creationId xmlns:p14="http://schemas.microsoft.com/office/powerpoint/2010/main" val="224467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06ED-5B6C-4539-8E07-82C027437271}"/>
              </a:ext>
            </a:extLst>
          </p:cNvPr>
          <p:cNvSpPr>
            <a:spLocks noGrp="1"/>
          </p:cNvSpPr>
          <p:nvPr>
            <p:ph type="title"/>
          </p:nvPr>
        </p:nvSpPr>
        <p:spPr>
          <a:xfrm>
            <a:off x="838200" y="18255"/>
            <a:ext cx="10515600" cy="1325563"/>
          </a:xfrm>
        </p:spPr>
        <p:txBody>
          <a:bodyPr/>
          <a:lstStyle/>
          <a:p>
            <a:pPr algn="ctr"/>
            <a:r>
              <a:rPr lang="en-US" b="1" dirty="0"/>
              <a:t>Dunning-Kruger</a:t>
            </a:r>
          </a:p>
        </p:txBody>
      </p:sp>
      <p:pic>
        <p:nvPicPr>
          <p:cNvPr id="6" name="Content Placeholder 5" descr="A close up of a logo&#10;&#10;Description automatically generated">
            <a:extLst>
              <a:ext uri="{FF2B5EF4-FFF2-40B4-BE49-F238E27FC236}">
                <a16:creationId xmlns:a16="http://schemas.microsoft.com/office/drawing/2014/main" id="{AF654177-6706-46A1-A152-F63FA5CF0C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36651"/>
            <a:ext cx="10504802" cy="5497513"/>
          </a:xfrm>
        </p:spPr>
      </p:pic>
      <p:pic>
        <p:nvPicPr>
          <p:cNvPr id="5" name="Graphic 4" descr="Blind">
            <a:extLst>
              <a:ext uri="{FF2B5EF4-FFF2-40B4-BE49-F238E27FC236}">
                <a16:creationId xmlns:a16="http://schemas.microsoft.com/office/drawing/2014/main" id="{DD294F95-1C66-4104-9804-06AB08B3F0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6600" y="223836"/>
            <a:ext cx="914400" cy="914400"/>
          </a:xfrm>
          <a:prstGeom prst="rect">
            <a:avLst/>
          </a:prstGeom>
        </p:spPr>
      </p:pic>
      <p:pic>
        <p:nvPicPr>
          <p:cNvPr id="7" name="Graphic 6" descr="Deaf">
            <a:extLst>
              <a:ext uri="{FF2B5EF4-FFF2-40B4-BE49-F238E27FC236}">
                <a16:creationId xmlns:a16="http://schemas.microsoft.com/office/drawing/2014/main" id="{AC57F983-F3A7-4549-865A-D39EDD3FA6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223836"/>
            <a:ext cx="914400" cy="914400"/>
          </a:xfrm>
          <a:prstGeom prst="rect">
            <a:avLst/>
          </a:prstGeom>
        </p:spPr>
      </p:pic>
      <p:sp>
        <p:nvSpPr>
          <p:cNvPr id="8" name="Callout: Left Arrow 7">
            <a:extLst>
              <a:ext uri="{FF2B5EF4-FFF2-40B4-BE49-F238E27FC236}">
                <a16:creationId xmlns:a16="http://schemas.microsoft.com/office/drawing/2014/main" id="{ECF3EC2C-BC1D-457C-84C5-C183865C908D}"/>
              </a:ext>
            </a:extLst>
          </p:cNvPr>
          <p:cNvSpPr/>
          <p:nvPr/>
        </p:nvSpPr>
        <p:spPr>
          <a:xfrm>
            <a:off x="8216349" y="3292820"/>
            <a:ext cx="3475383" cy="2557670"/>
          </a:xfrm>
          <a:prstGeom prst="leftArrowCallout">
            <a:avLst>
              <a:gd name="adj1" fmla="val 10492"/>
              <a:gd name="adj2" fmla="val 14637"/>
              <a:gd name="adj3" fmla="val 16710"/>
              <a:gd name="adj4" fmla="val 6497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Self-doubt and second-guessing oneself are a </a:t>
            </a:r>
            <a:r>
              <a:rPr lang="en-US" sz="2400" b="1" i="1" dirty="0"/>
              <a:t>sign of intelligence</a:t>
            </a:r>
            <a:r>
              <a:rPr lang="en-US" sz="2400" b="1" dirty="0"/>
              <a:t>.</a:t>
            </a:r>
          </a:p>
        </p:txBody>
      </p:sp>
    </p:spTree>
    <p:extLst>
      <p:ext uri="{BB962C8B-B14F-4D97-AF65-F5344CB8AC3E}">
        <p14:creationId xmlns:p14="http://schemas.microsoft.com/office/powerpoint/2010/main" val="84158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drawing of a person&#10;&#10;Description automatically generated">
            <a:extLst>
              <a:ext uri="{FF2B5EF4-FFF2-40B4-BE49-F238E27FC236}">
                <a16:creationId xmlns:a16="http://schemas.microsoft.com/office/drawing/2014/main" id="{6E805ECC-1D21-4511-BE4F-8769CD2D7F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8435" y="697033"/>
            <a:ext cx="8415130" cy="5984718"/>
          </a:xfrm>
        </p:spPr>
      </p:pic>
      <p:sp>
        <p:nvSpPr>
          <p:cNvPr id="2" name="Title 1">
            <a:extLst>
              <a:ext uri="{FF2B5EF4-FFF2-40B4-BE49-F238E27FC236}">
                <a16:creationId xmlns:a16="http://schemas.microsoft.com/office/drawing/2014/main" id="{CF9C06ED-5B6C-4539-8E07-82C027437271}"/>
              </a:ext>
            </a:extLst>
          </p:cNvPr>
          <p:cNvSpPr>
            <a:spLocks noGrp="1"/>
          </p:cNvSpPr>
          <p:nvPr>
            <p:ph type="title"/>
          </p:nvPr>
        </p:nvSpPr>
        <p:spPr>
          <a:xfrm>
            <a:off x="838200" y="18255"/>
            <a:ext cx="10515600" cy="1325563"/>
          </a:xfrm>
        </p:spPr>
        <p:txBody>
          <a:bodyPr/>
          <a:lstStyle/>
          <a:p>
            <a:pPr algn="ctr"/>
            <a:r>
              <a:rPr lang="en-US" b="1" dirty="0"/>
              <a:t>Dunning-Kruger</a:t>
            </a:r>
          </a:p>
        </p:txBody>
      </p:sp>
      <p:pic>
        <p:nvPicPr>
          <p:cNvPr id="5" name="Graphic 4" descr="Blind">
            <a:extLst>
              <a:ext uri="{FF2B5EF4-FFF2-40B4-BE49-F238E27FC236}">
                <a16:creationId xmlns:a16="http://schemas.microsoft.com/office/drawing/2014/main" id="{DD294F95-1C66-4104-9804-06AB08B3F0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6600" y="223836"/>
            <a:ext cx="914400" cy="914400"/>
          </a:xfrm>
          <a:prstGeom prst="rect">
            <a:avLst/>
          </a:prstGeom>
        </p:spPr>
      </p:pic>
      <p:pic>
        <p:nvPicPr>
          <p:cNvPr id="7" name="Graphic 6" descr="Deaf">
            <a:extLst>
              <a:ext uri="{FF2B5EF4-FFF2-40B4-BE49-F238E27FC236}">
                <a16:creationId xmlns:a16="http://schemas.microsoft.com/office/drawing/2014/main" id="{AC57F983-F3A7-4549-865A-D39EDD3FA6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223836"/>
            <a:ext cx="914400" cy="914400"/>
          </a:xfrm>
          <a:prstGeom prst="rect">
            <a:avLst/>
          </a:prstGeom>
        </p:spPr>
      </p:pic>
    </p:spTree>
    <p:extLst>
      <p:ext uri="{BB962C8B-B14F-4D97-AF65-F5344CB8AC3E}">
        <p14:creationId xmlns:p14="http://schemas.microsoft.com/office/powerpoint/2010/main" val="67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06ED-5B6C-4539-8E07-82C027437271}"/>
              </a:ext>
            </a:extLst>
          </p:cNvPr>
          <p:cNvSpPr>
            <a:spLocks noGrp="1"/>
          </p:cNvSpPr>
          <p:nvPr>
            <p:ph type="title"/>
          </p:nvPr>
        </p:nvSpPr>
        <p:spPr>
          <a:xfrm>
            <a:off x="838200" y="18255"/>
            <a:ext cx="10515600" cy="1325563"/>
          </a:xfrm>
        </p:spPr>
        <p:txBody>
          <a:bodyPr/>
          <a:lstStyle/>
          <a:p>
            <a:pPr algn="ctr"/>
            <a:r>
              <a:rPr lang="en-US" b="1" dirty="0"/>
              <a:t>Manufacturing Dissent: Coronavirus</a:t>
            </a:r>
          </a:p>
        </p:txBody>
      </p:sp>
      <p:pic>
        <p:nvPicPr>
          <p:cNvPr id="5" name="Graphic 4" descr="Blind">
            <a:extLst>
              <a:ext uri="{FF2B5EF4-FFF2-40B4-BE49-F238E27FC236}">
                <a16:creationId xmlns:a16="http://schemas.microsoft.com/office/drawing/2014/main" id="{DD294F95-1C66-4104-9804-06AB08B3F0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23836"/>
            <a:ext cx="914400" cy="914400"/>
          </a:xfrm>
          <a:prstGeom prst="rect">
            <a:avLst/>
          </a:prstGeom>
        </p:spPr>
      </p:pic>
      <p:pic>
        <p:nvPicPr>
          <p:cNvPr id="7" name="Graphic 6" descr="Deaf">
            <a:extLst>
              <a:ext uri="{FF2B5EF4-FFF2-40B4-BE49-F238E27FC236}">
                <a16:creationId xmlns:a16="http://schemas.microsoft.com/office/drawing/2014/main" id="{AC57F983-F3A7-4549-865A-D39EDD3FA6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23836"/>
            <a:ext cx="914400" cy="914400"/>
          </a:xfrm>
          <a:prstGeom prst="rect">
            <a:avLst/>
          </a:prstGeom>
        </p:spPr>
      </p:pic>
      <p:pic>
        <p:nvPicPr>
          <p:cNvPr id="1026" name="Picture 2" descr="data:image/jpeg;base64,/9j/4AAQSkZJRgABAQAAAQABAAD/2wCEAAkGBxISEhUSEhIVFRUVFRUWFRYVGBcXFhYWFxUWFxcVFhcYHSggGBolHRUVITEhJSkrLi4uFx8zODMtNygtLisBCgoKDg0OGhAQGi0lICUtLS0tKy0tLS0rLy0tLS0tLS0tLS0tLS0tLS0tLS0tLS0tLS0tLS0tLS0tLS0tLS0tLf/AABEIAK8BIAMBIgACEQEDEQH/xAAcAAABBQEBAQAAAAAAAAAAAAAGAgMEBQcBAAj/xABDEAACAQIEAwYDBwMDAgMJAAABAgADEQQSITEFQVEGEyJhcYEHMpFCUqGxwdHwFCPhM2KScvGDssIVFyRDRFOiw9L/xAAZAQACAwEAAAAAAAAAAAAAAAACAwABBAX/xAAmEQADAAICAgIDAAIDAAAAAAAAAQIDESExBBITQRQiUTKxYYGh/9oADAMBAAIRAxEAPwDTQIoCcEUBK0EctFWnp6UQ9aROKJem0lxnGLdG9DL0RPkGCIzWGkkkRmttFLscJonSSaMiUJLpTShNFvTOgi43R2EZ4ljhRTMRc7KNrnzPIecMXrZLE81VQbFgD0JAMAMTxCtU1q1DYswKL4UAsNCNzbxa3kM4imu9hbTW3L1/msRWdLofPjt9s08GdmZ0eNrTV2RwbHQg3sdbZgDcDcX8x1MKOynaA4hbVSoa9hyzaAi385QoyquAbwuVsJRPT07GiD09PTshZ0TsTO3g6IeMSRFThlEEzhnZwyyzhiDFGJMmihJiGizEmQg2RG2EdIiGEhYw0QY6wiGEssaMSRHCIgyiBEIuJWKiyz06J4TshDkRWHhPoY5ONLICzCMVBpJNYan1MjvEGgZoSVSkWhvJNPeaZE0W+HOkGu1vfVaqUKAuxUsfIXuSfKwt7+cI8LtK3Ci2MrsdxSQL6HL+ol30Vj/yAepwbGXyknQkXG9r/wA1ltwfsOH8WIqEm+2/4e0ucTjWXmCRzJA19CAY3hsUza5hbkb2B/5G/wBDMVM6s41oquL9jcMATSLBhub3v5W6Sk4njBTRFvkYAC4FrEG4IhqKwfwhg1t8pJt9QD+cAO2dM0302MVLbegbS1s0bsXx44qkQ/8AqU7BiLWYH5X0OhNjp5QimZfCWsweqDYKygDUDMym/hG+zGabOlje5OVlnVHZ608J2EAenp6ekLPTk9IdfidFL5qii2puZTISokwbxfbnCI5phmcjcoLrfpc7wU4x26xDN/ay0k5bFj6kiwgukglDZp15wzFcd2oxSDMMS5LA+noD+0m8N+JGJKrTKoXvYu2xHLQbmT3RbhmtmJMEeE9uKT6ViFN7Ei4sf9ynUCFqMCAQbgi4I5iWmmU00cMbaOERBEsobaNMI80bYSEGiIkxwiIMhYQrOicWdEWWKnp6ekIenp2ckIDeMXxt6mRXk7iI/uNILxFD10R6e8lJIq/NJSzRPQqi0wm0g8ZLJmenYM9MjN0KkEf/AI5vpJuDOkdxGHVxY+dvIkEfkTGNcAS9NGXU+LnvAlSpfOfDmQAG5tdSCTv1iu0DVO8VWB5AAk5F87DeEx4DSbEU2YWCWNh/tF/poTHe0FNDUL94pGma9tBsDbf6TBkWjr4232D3AaeKz5VUWuRpbRevoZL7X8Gz0urqQbfmBLdOIiitqeX15n3kKnxA1SSYp97Qbl65KPsnwx6eKRSjKVKOrbixNip6EjPp5TVxBjs+jNXJ1KIM2trCowsMttflzbwoE3eOn67f2czy7TpSvo6J6eno8ynp6enpRAd7XccFBMisBUfa/IdZlfGcayL4WLM2pO+/lLj4tUKiYgVNcjquU8gV0K/rM9GLc6am22+g3ib3sfOkiwbijEWuB7SI+MJ311nqRJOlIZuuv4CI8V9RrAD5JTozi7DTYdB5ASRSXL47Dp77fSRhWtYsx0Gn7ATtLiGW/p4Rylk2TKFQuxSotiLes0fsRx8WGGdr2sEJ3B+4Tz8plR4r9s/NOYXjNRCGGgG/ryPqJa4YL01o+izEERvAVu8pI/3kVvqAY6Y8QNsIgx0xthIQaMSY4wiDIQvlnREiKiwxU9PT0hZ6cM7OSEKTio8fsJXvLTi48Q9JVvEV2NnojfakkSM+8krHR0BRY4IybaQcFJwjkJBPj9Ns6i9hmAJ8h++n1gjWqUkxJq1XpDKWUBiviHS3Ma7TQO1HDzUpMVOU21O0AeIcEp02vSo6Mb+/PfXfzmW403s6eDJ7JaEUccjsRTYFb6WNwPLfaONjshuecRiMJkTPUCpYWUKQT9BtKiq5mbSNFU+g/wCznFO7o1cTlZ/CSyKRcrTJ1W+l7E6c7Qq4TxihiVzUXDaXI2YeqnUQBwNbJhqi9KNQn/ib/nA/h+OambgkEEkEEgj0I2m7xP2lp/RzvMhKkzfZ6Z5wbtdXAGYioP8Ad83/ACGt/W8LMB2ioVNz3bdH0Hs235TRUNGQt56eE7AIRsfgadZDTqorqdwwuIEcY4Dh6WUUqapvew84fmB/aPiFAjIKi5xqRfXzvFZXqTR46/YE62GQBjbkdvKAWIe17Q+xPiOW49jBHjvC8hJGqzLD5NuaW1tA87En856rW5Sx4dgA9QB75bjNbe3Oxl/jaGGxVFlpYWnQel8rKTmYDcP96MdpMROB2m0BdPXc6RwgbRmrSKEqwsZxTGGbo3X4W8WNfB5W3ot3d+q2uv0Bt7QwMz34LoP6aseZqgfRB+80ONXQD7GyI2Y6Y20sobMQY4YhpCF2IqIWLEWGdnZy89IQ7OGevPXkIVfGB8p9ZUvLri48I9ZTNE32NjoiVd5JSR60fp7RmPoqyfgzrFcQ4rSoKS7C45X1/wASrx/EhQTNux0UdTM64/xf5nJudbeZ6zXjja2zO2SO13aipiD3YJUObKBewBNvc+cncCqHEUyhe5o5VF9cy2sCTfqD+EB8DVIPfPdne4QdBsW8ug95OwPFWw1em5vlN0qDqrka+oIU+0vLKrGxmGvS0EGNwGVrbmQK2FIYX8iYSYmqr2132PUSn7Q42nRPiNyR4VG5/nWcr1b6OvuUts5j+Iinh3UHxVBkA52JGY/S/wBRB5Ekf+oao2ZvYch6R8abdJ0vHxfHPJy/Iy/Je10W3Dz/AIlzSrkc7wbwuKAIvLUNzBvNQgJOG8bq0SMpuvND8vt09RCfB9qaFTa4bmptcdfWZjiMeVyra+bS97WjBUsQQxSouqsOZHIj+foU3O+i0a4eO0/OAPbXhy1Koq0VylxmNhuessOEV+/RCfCScrjkrA2b25jyIkjtMuW1ZcpRQFtfxaeUwZa1pM3eNj3tooOE8AqMy5idQCfLqfISP2rwmVTY3F7QqxHEgtFWp/bAOg5HzgjxtjUXIT53ir17cGqU/R7KfgdFWYi9gNT6SVwnBOBUrFbJdrNrZhewOvWRsHhu758rSfieJu9FKN2yrbTlpta0CnzwXjWktlDx+gGUNbUQdCQzxOC7xCBvvKujwJyddBGRaS5M2bE6raQSfCLjKUKtWjVYKtUKVZiAuddMuvMgj6TYZiH/ALFREGlzmVr9CpvC3sv2mdGCVSTSOgLalehHl5TXh/edoyZY9HpmgGNsIsMDqNR5RDSxQgxto4Y20hC4EWIhYsGAEKnp6ekIenp6dkIQuKjwe4lG0v8AiI/tmULROTsdHRFrx2jtG60S9TLTZuik+9oWLngrICfaXH5mZr+FLhfyv9YBYh++qWJsq6k+Q3Mv+0mJXIEB1zAn6NvB9kyUwPtVCCfJeQ/X6To1xwZ0ScCbk1DppZR0A0Ea4qlzbqpEkIbLlA0tvGceNfofrv8ApC1+uivsrcPxKsgAWowHIXvb0vtF0VZiXclmbmSSbdbmJp4a9QryBufQ62kq2v4CZZjT5GOmyRRG0kXvpI4MXTbS80ADjSacUGAFPTXU9dr/ALXlc77D3kjhi6A+p/Eyb+iC8fX/ALiAdQT5a/4MmLqL+cpatQmqTy0Hvqf1lpTfQDqOUFMsKeAVLq3UkE+trE/QCO4rhVNrnJr5Xv6Sk4HXy1VHImx99IYBZmzTzsfippcFLUxahcqqVygDKbj6SoerqSecvuNoiJcHxNe46QMr461xMdrk3zfHJ2vXtGqFa5kGo5Mk4JIOiK+S9wjSyo4Y1GUKNSbSkVrSWnHmpI2X5suVT0vz9YHpVPSDeRStsn8dKL/ZU3CfO33m529NvrKKriMuopPbqNfyj2EU5Qb+ZuLyRn/g0/CdzFjWOFKORkt3Tpj3Z/tc1E5dSv3T/NDNJ4fj0roKiG4O45g9DMprYRH3GvUaGS+B8Qq4N8wOemdGXqP3lXj2Cak0baIweLSqgqIbqw0/Y9DFmZyy1WOCNqYsGAWOLOxmpWVfmNr7R0GVtdBerS2enp2cY23lgsicTxVNEtUqIma+XMwW58rnWURMzPtL2hpV1qVnIeq7tkUgjJTuRTCsH0sPEQRqWHQy4+GGKqvRqhiSiOoS/I5buo8tUPuYrIhkBbW2lVx7EMuGqZbZiptfy1P7e8tasGuO17kp0Qj3J/wIzxI9qKzPSM9cmpdyPDe59ANvcm0Y1bJfndj/AMj+07VreBx/uuR7f4kjB0czIP8AYv4i5/ObO3oSTaVNjc7CMY3DnT2lgy30Gw0EYxBGt9f5vHa4A3yVjsNSP+/KIpAk26Rxlve3IXicGOcS1yH9C2XedB094ulSZ2CqCxZrADck7TtbDOhyupW4uL85RBjNuegk2hVHdC2lwPYWlbiDZGjFfiBFqY0AVb9SbCU7SL0PUfG/lm2620+ktcO923/np0lHg3smYDU6DzJl7w7DNTW7asefQdJUEJFB9T5GH3C64q01fnax9Rof55zPMEb39YU9lcVZ3pH7QzL6jQ/hb6Qc07nYeN6Y7xoAvY8hLan2bwCYIYitQBIp5iczAsSdBoedwJRY6pd2PmZY/ELF93gMLSvYtkJHVVQfqRM2CFVcjcttJaZn4qIGPhAUDUjkd7C+8k4GqlQZqZv1HMeog1jcQxX1NlHlzPvF0WKABDZgL387xmTDNV+vBUZ6nvkKOIVRTQs2nTzlPhsUWu7bDYSu4hjnrMM2tgAANvWWOAwwIGa2RN76An9oXj4vV7+ys2Z310TsCK9U5szBeQGl/UyyprUG92Pnoo/UyCeJ0RvVJ6BBoP3nVx6c6rL0BAB+gN5s4EFlrz/KNvXtpGVqgi4cMPWQ3qa6SyBFwHjTYd7jWm3zr/6h5zQ8PiFqKHQ3Ui4MxpK5hD2W7Qdy+Vj/AG2Oo+6fvD9YnJG+UWa6I4DGUiH4hRTdsx6L+pmKrU9joxXf+KOcUwfe07A2YaqfPofIyNwfiJ/0q2jDS5/Ixqvx7MGCLbLuefmL8jaVSABswub33JPPTXnMt5U3tG/HgpQ4voMoziqaurUzUVM6soZja11Ou/LeVmH4iUXM+qjc8/brAj4h9oL0SubI1dLAAZmWgTqBqBeoRqfuqotcTTjv2nZhy4vWtFXW+G718bURHCUEOrC7aE+EKx3YgEkaZfQgkz4fwynhqYo0hZVv6kk6sfMy07JYIYbB0KNmzLTXODcnOQCw9AdB0AAk0cKBJZm0J2EXkuddhTFb6B7FhsrZQS1jYDcm2w85nXE+JKxdgw+Ww16f5m0nCImqixGx5iYn2t4WTVdqYCsGOenoAGvqU8idf5aP8PypjcsvL49UtoEqp+bzt+H/AHl7gdEUjdkQD/iIN4kMG1Ug9CDCXhHiWmei/kSJswtOmZLWkKxlcpZR7mM4Cg9RyqKzsVY5VBY6C97DWN45vFeXfYWqwqVMrZXenkQ7eLMGy38wp97QsttJtfReKVVJPjZSPTbax2sRJGApqmXvKZK63UNlJBFrhtdQdfaXXGOGvlasoLWuawA1Q31b/oO9+UFqtUnX+Wgxkm59kFkx1jpyy+p46goVVD+HNbPRFWwa97sjKQNeXlI2KxeHrD50FQBgC7VUFySwKqc2nlpa8qa1Yg2AGmx1uNb73841/XVRs592JH0a4iK2mRaZ3jVPKAMyNmAN0YMNyOW220q8WPH6qser1Lkltyb6WAvzNhGcS3iU+Q/CDT2tk0Wq4inSAZvEwFlUdeZMeo8Zep4XUKp+6Dcep59PeVVOol8z8/wHSEOP45SKmnSpU6asLXsA1utwDr7xvsRIXgxpmsd+eknYbEMlRag+y34c/wALypw2N8OVUfpqfxvFVGxblVpAAG+ZraKBYak6c9t5TzR1sL4670E9Q3vIPxA4h31YKD4aVqS9LKNT7kH8JMo4WqKDVAGcUlXO9ranQEgfXygdjMRdrHr+sHxpSTr/AKJmfSKyqc1TyXQCLqaC/NtvSJUfM3r9Z1Bn7seVj9YxCmewiADO3ooG7HoJPXh1R7NiKgo0+Sk626Bf1MUe8zZaSgOu7HakvJb7A9Y7R4ZmOYnvG5u+iD0HOGp+ibLDBHCAZaYJt9og/iY7emNUK+wEq8Rh6Y0etf8A2roPoJEbu1+QN6wt6IWeKrW2I+lpC7++8iNib7xipUguyFk2J5CcWuZXipF0nLHyG5g+xD6I4qKZUCo+XXw6kXPQ23GsHClNidC/QLcqPXW31N4/i8e1ZCjhSDzy6jXlrGaYF9S1rADKcoB53tqeXOcrL+z2jseP+ser7HcKmW62C7kIoFrX30+vvJCE22J/xGVsDdb356nUedzqZYYOpfKgvcmwA31MT6sa8k/0hcUx9OnRZqvyKM9TrlB0UA/adhlA52axuBMxpcQqti6GMxFMN39bPTRmAUhSFGpGiqRTAPO0IO0eHxeJxgwGIpmjTFQ1qrA5s1IWCeIEgEKAMumpuRfWR/ithLLh6lKwpUlNEJ90nUEC2xCkH0E2pKUpOdT9m7NYocQuA1twCNRzF4qpxVNrm8G+zuLp0sHh0eqrEUafiJ38Itv5WkTi3HcOt/Gt/IiZXBrXIT1+JIRvADtqtNiKiMM1rHztyPt+Uq+I9p6ZvZoMcQ4pn+W8KcfJVWpO4rFaTmHx2WiW5m4H1JMZ4fw567jNdad/Gw3tzC33Mndt8dSbu6NCmEp0UCKN2JJzEk8+XuWm3DuNsw5a9ypoYgtvrfb/ABLijU7pAAbMPESOTeR8rSjw2N7tQoAzcz79Yb9huCI4XHYxgKCue7Tc1XQm+bkEBB0+0QeW7/mmJ2xc46utI03B8LVL16jkFwCVHhFio0Itz1P4db5v2l7GPmNTCUy6Em9Nd1J+4PtL5DUemxZiu0lTEuTSBFFLhnJAzeSFtL+ew59J2j2hAH9xqQB1ARyzWH/StvO85UZax17SdW8PvOqM2xXZXHXv/S1PoD+RiF7H8QbbC1Pew/MzR27SKCbVDYt4fMfpF0e0TW0a+unIf5jH5l/xCfwp/oCcN+GOOqsO8C0U0uWIYn0VYdcM+FmCTKawasw+8bJv91d/eSR2lcbkH38oir2qPNl+sRWe6DnxpX0X2H4Pg6IslCinoi/nbWVHEuB8KYkthqAYm9woUnr8toOcR7Tk7WO/4wZxWKeoSdfqYtezHeqQYYulgaQIpon1N5R8OpFz3aC7OwAA5nlKJS19TNS7BcANFP6istnb/TU7qp+0RyJ/L1jY4F5OVoI+HcPTC0Foix0Jc/eY/MT5cvQCZp267F0AGxOHYUioLPSOqHqUO6ny29Ifcd4hl58oA9qOKlqTr95SI3FVK00KqE5ezNMTYI1thYCI4bUy5W6EfnHcSvg95YcO4Yhwq1jVTN3roabaEAAeK45TrNfujmfR16zP4aKDKDqx+W/M+Zkerhif9SoT5DaO1cUbBQ2a2wRfCJHqZvtsqDzNz9BDrRSG3CrsI07nfYec5UxSL8gLH7zfoJEeoWOpvEVSCSFu94nNEXnCYvYWhYMdqVtMq7c/MyKGixJ7FaNqRo+rSKeI0j3qZgpUgrTBDZRoNSo05m5tvaPUVZjlRSxPJQTMlTo6E1tElW85HxvaY4G1RVV6h0RWBN2OgAA1vv8Awwh4V2Tr1PFWPcpzvq59By9T9JJ7L9kcO9ccQOZgb/0qOQyqlgq1/wDrcKWHIBxoDCmftismRa0hXCuEPUAq4kEO/jemtr521IZjoLbaX0A2g38W+DU1wDMvhbvaWRS2l8xuLmwvlzH2msimIE/GXB97w1lW2cVaRRebtmy5EHNiGOkKUt9CnbZV9guzmFx3DqDOWOVBSqBXIGdAFYAqdR5gyy/90PCP/sVPXvqv/wDVpV/BKv3FBsHXPd12qNWSk4sTTKqt0OzaobgajnNNZxIwXvYBr8IuGj5RWX0dT+amIqfCbBHarXHvSP8A+uH4BP8AP1iwIt45f0Gs1rpma4j4RUD/AKeIqpp0VuW5taV4+CdNv9TFk/8ATSsbepczW56WsaI81vv/AEjH6nwJo/ZxlRfWmp/JhKDinCaGAyYXNVrtTL3D+Bblr3yj7Gp5nc6zfrwL7b9kTiQ1Wg5FY5BlLAIQtxe+UkGx62lXLa0hnj5Er/YyDiXEXqEZ2Ay2yoo8Kj02tH8BwnHY5C1Gi9VVOUsCqqSPs3YjNbyvbTaaDwL4fYWl4sUe+f7gutIH8DU97DyhU1cqi0qWSgtrIANF8gi2H4xSlfbNNZX1KMUx3C+IYSmWq4WoqDdyAwHqykgQffjjczCT4mdn8eKwfE4l69Fj/bY6Kh18PdjwqbX1G8D04OnNiYNPGvsKfmpcJEhuNX+1EDiAPMe5/eOJwWn0/nvL/g/YmtXt3VFsv32sqfUjX2vFfLHSTG/HkXNNIoTxC2o6crn9IX9mOx2MxgDsvcUjs1QHM3mqb28zb3hz2W+HVDDkVKp76oNRceBT1C8z5n6CGtgIaf8AwIvJp6T2BnBvh5h8PUFV3asy6qGACBvvZRufUmEHEASpEm1HkPE4gDeBTKnbe2BHaF2VRm+szvjOKhh214sBdfOZ2adTEVVo0VL1HNlUdfPoBuTH42Xk4RGNEuVQczLithmCBUcKo5AD8ZrHCPh5h6eGNOpZqzAZqw3Vt7J0X85nfangdbCNZ1uD8r65W9+vlOvj8jHbaXZzLxVK2COKwtTlULeQ0lc1BuYPvLLE1yPtL7SDWrMd2NoN6BRHIiSZdcE7L4rFH+1SOX77aL9ecsOK/D/HUFzGmHA3yG5+kQ6W9BqWCsbcxdUFbgixGhB3jIMrZQtYuNgxamWiGv4aiVV1vYMLWUAC3S0vODcZbDHMlOmWP2nDEgdBZgB9JQrVkPEcTYsaVIAuAMzN8qA7G27HyGnUiYk2dJpdBdxvtxXrKcMFpjvBaoVzgrRv49c2hYXUc9SRtLCl2/qqAO6pWAsAMwsBy+aAGHApg7kk3ZjqzHqf22Ebx39xGW5FxuNDveDWV74LXjzrlBrivi+FOVMOKr7Hu2YhepJsb26D8IJduuJ4/FVg1KqWWl46eW1MI+zBNAToAQTfci8rsDUyKE+6APpprLDvrKWvoAT9IfzvqUB+LPb/APAc7PYPEY18lTEOpsc1Vy7tTW4KoqFwBdxflzPK0LsDiOLYI2o8RNZR9ivTDqfLMzs4HoRKXgtbu1Jv4nYux53OoHsP1kqtxJjt+MlW9gxhlrkNMD8Va9Jb47BrYWzVMM99za/dPrbX7xhbh/iBw91Dd8VuAfFTqDcX1stpjKqX+fUdOUedgBa2kD5mF+LLNqp9scAf/qqQ9Tl/8wEkUu0uCb5cXhz/AOKn7zAK5EjgrJ89fwv8Of6fQ+L7SYOmLviaNvJ1Y/RSSYJ8Y+IYZxRwNFqzswXOwZaYubXGmY+pAHPWZQG6TXezPCEwtLIrF2bxMxFrmw0HPKOV+stZaZPxojnsjcLwFapXZq9dnCjwhPCAx315i1oR/wBKMhTMbdTqR5g9ZDFYKct7dLSSlaKprfA1umltjPF6C1KLUnXMpFiD/N5k78BFGutKoASSCoLMq1FOigP9kkm17aHfTWbEAG0gp2w7EPicrJUClcy632ZTYAjYhsp9pIW3yuAff1Wt6Zbdm8DgTTFShQRSNGDi9RGHzKxa5BEvu+tBPhnCsRh6juFQipTQOFb/AOcu7i9tCD+AkqscYflpj3df3lcLor19u2Xz4zzkPEcSA5waxWH4gdqS/wDNf3lc/AOJ1N+7T1e//lBkCUSi/wAb2hRecFeMdtUAIGsW/YHGv82IpL6Zm/QSHW+EtdhrjEH/AIbH/wBctKfsjaXRnvGOLmq5Oup0G82H4Ydkf6Sl/UVl/wDiKo2O9JDqEHmdz9OUh9kfhZTwtUV8RV790N6ahctNT94gklj05TQK1W0OrSWkKSdPbPVaoG8HeP8AFKJQpVVWU7g6zvFuJ20F7ykp8Bau2aq1h0EGU2MaUrkz7ifZzvah/pATc6KeXvCfsp8NES1XFnO24T7I/eHWBwNOiLIoEkNUmn5K1psyuZ3tI7TpqgyqAAOQjdWpEVK0rsbjQovFlgH8TuAUWpmugC1F3t9oecykTTe2PFC6OOVjMyj8e9CcnZ2KDRu89mjdij//2Q==">
            <a:extLst>
              <a:ext uri="{FF2B5EF4-FFF2-40B4-BE49-F238E27FC236}">
                <a16:creationId xmlns:a16="http://schemas.microsoft.com/office/drawing/2014/main" id="{E034F3D5-BC6B-47A0-A84B-86069DF850DA}"/>
              </a:ext>
            </a:extLst>
          </p:cNvPr>
          <p:cNvPicPr>
            <a:picLocks noGrp="1" noChangeAspect="1" noChangeArrowheads="1"/>
          </p:cNvPicPr>
          <p:nvPr>
            <p:ph idx="1"/>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35255" y="1236513"/>
            <a:ext cx="3965713" cy="240972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0E21E5-DE3F-4EF5-AE7F-201EE1D90D70}"/>
              </a:ext>
            </a:extLst>
          </p:cNvPr>
          <p:cNvSpPr txBox="1"/>
          <p:nvPr/>
        </p:nvSpPr>
        <p:spPr>
          <a:xfrm>
            <a:off x="1135255" y="3658626"/>
            <a:ext cx="3965713" cy="2031325"/>
          </a:xfrm>
          <a:prstGeom prst="rect">
            <a:avLst/>
          </a:prstGeom>
          <a:noFill/>
          <a:ln>
            <a:solidFill>
              <a:srgbClr val="C00000"/>
            </a:solidFill>
          </a:ln>
        </p:spPr>
        <p:txBody>
          <a:bodyPr wrap="square" rtlCol="0">
            <a:spAutoFit/>
          </a:bodyPr>
          <a:lstStyle/>
          <a:p>
            <a:pPr algn="ctr"/>
            <a:r>
              <a:rPr lang="en-US" dirty="0"/>
              <a:t>Only ‘tested’ a handful of people in one county, used a mediocre test, only tested people </a:t>
            </a:r>
            <a:r>
              <a:rPr lang="en-US" i="1" dirty="0"/>
              <a:t>showing symptoms</a:t>
            </a:r>
            <a:r>
              <a:rPr lang="en-US" dirty="0"/>
              <a:t>, mathematically multiple their results times the entire population w/o proper statistical mathematics.  These men are not virus experts.</a:t>
            </a:r>
          </a:p>
        </p:txBody>
      </p:sp>
      <p:pic>
        <p:nvPicPr>
          <p:cNvPr id="6" name="Picture 5">
            <a:extLst>
              <a:ext uri="{FF2B5EF4-FFF2-40B4-BE49-F238E27FC236}">
                <a16:creationId xmlns:a16="http://schemas.microsoft.com/office/drawing/2014/main" id="{2C2A9F60-CEFE-45D4-9F05-EF865B668894}"/>
              </a:ext>
            </a:extLst>
          </p:cNvPr>
          <p:cNvPicPr>
            <a:picLocks noChangeAspect="1"/>
          </p:cNvPicPr>
          <p:nvPr/>
        </p:nvPicPr>
        <p:blipFill>
          <a:blip r:embed="rId8"/>
          <a:stretch>
            <a:fillRect/>
          </a:stretch>
        </p:blipFill>
        <p:spPr>
          <a:xfrm>
            <a:off x="6244527" y="1236513"/>
            <a:ext cx="3965713" cy="2422113"/>
          </a:xfrm>
          <a:prstGeom prst="rect">
            <a:avLst/>
          </a:prstGeom>
          <a:ln>
            <a:solidFill>
              <a:srgbClr val="C00000"/>
            </a:solidFill>
          </a:ln>
        </p:spPr>
      </p:pic>
      <p:sp>
        <p:nvSpPr>
          <p:cNvPr id="9" name="TextBox 8">
            <a:extLst>
              <a:ext uri="{FF2B5EF4-FFF2-40B4-BE49-F238E27FC236}">
                <a16:creationId xmlns:a16="http://schemas.microsoft.com/office/drawing/2014/main" id="{33B8DF7F-EFFA-48C7-B8A4-1F53E175A4E9}"/>
              </a:ext>
            </a:extLst>
          </p:cNvPr>
          <p:cNvSpPr txBox="1"/>
          <p:nvPr/>
        </p:nvSpPr>
        <p:spPr>
          <a:xfrm>
            <a:off x="5995768" y="3658626"/>
            <a:ext cx="4463229" cy="2862322"/>
          </a:xfrm>
          <a:prstGeom prst="rect">
            <a:avLst/>
          </a:prstGeom>
          <a:noFill/>
          <a:ln>
            <a:solidFill>
              <a:srgbClr val="C00000"/>
            </a:solidFill>
          </a:ln>
        </p:spPr>
        <p:txBody>
          <a:bodyPr wrap="square" rtlCol="0">
            <a:spAutoFit/>
          </a:bodyPr>
          <a:lstStyle/>
          <a:p>
            <a:r>
              <a:rPr lang="en-US" dirty="0"/>
              <a:t>1,123,923 views posted May 4, 2020 </a:t>
            </a:r>
          </a:p>
          <a:p>
            <a:r>
              <a:rPr lang="en-US" dirty="0"/>
              <a:t>Just complete garbage, also posted under several other titles daily.</a:t>
            </a:r>
          </a:p>
          <a:p>
            <a:r>
              <a:rPr lang="en-US" dirty="0"/>
              <a:t>She has never worked on vaccines, she’s never been to jail.  However, she is a liar and cheater who has stolen from bosses and faked scientific data numerous times.  Since 2011 she has numerously tried to link her story to whatever disease is in the public’s eye.</a:t>
            </a:r>
          </a:p>
        </p:txBody>
      </p:sp>
    </p:spTree>
    <p:extLst>
      <p:ext uri="{BB962C8B-B14F-4D97-AF65-F5344CB8AC3E}">
        <p14:creationId xmlns:p14="http://schemas.microsoft.com/office/powerpoint/2010/main" val="152983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06ED-5B6C-4539-8E07-82C027437271}"/>
              </a:ext>
            </a:extLst>
          </p:cNvPr>
          <p:cNvSpPr>
            <a:spLocks noGrp="1"/>
          </p:cNvSpPr>
          <p:nvPr>
            <p:ph type="title"/>
          </p:nvPr>
        </p:nvSpPr>
        <p:spPr>
          <a:xfrm>
            <a:off x="838200" y="18255"/>
            <a:ext cx="10515600" cy="1325563"/>
          </a:xfrm>
        </p:spPr>
        <p:txBody>
          <a:bodyPr/>
          <a:lstStyle/>
          <a:p>
            <a:pPr algn="ctr"/>
            <a:r>
              <a:rPr lang="en-US" b="1" dirty="0"/>
              <a:t>In Particular</a:t>
            </a:r>
          </a:p>
        </p:txBody>
      </p:sp>
      <p:pic>
        <p:nvPicPr>
          <p:cNvPr id="5" name="Graphic 4" descr="Blind">
            <a:extLst>
              <a:ext uri="{FF2B5EF4-FFF2-40B4-BE49-F238E27FC236}">
                <a16:creationId xmlns:a16="http://schemas.microsoft.com/office/drawing/2014/main" id="{DD294F95-1C66-4104-9804-06AB08B3F0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6600" y="223836"/>
            <a:ext cx="914400" cy="914400"/>
          </a:xfrm>
          <a:prstGeom prst="rect">
            <a:avLst/>
          </a:prstGeom>
        </p:spPr>
      </p:pic>
      <p:pic>
        <p:nvPicPr>
          <p:cNvPr id="7" name="Graphic 6" descr="Deaf">
            <a:extLst>
              <a:ext uri="{FF2B5EF4-FFF2-40B4-BE49-F238E27FC236}">
                <a16:creationId xmlns:a16="http://schemas.microsoft.com/office/drawing/2014/main" id="{AC57F983-F3A7-4549-865A-D39EDD3FA6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23836"/>
            <a:ext cx="914400" cy="914400"/>
          </a:xfrm>
          <a:prstGeom prst="rect">
            <a:avLst/>
          </a:prstGeom>
        </p:spPr>
      </p:pic>
      <p:pic>
        <p:nvPicPr>
          <p:cNvPr id="6" name="Picture 5">
            <a:extLst>
              <a:ext uri="{FF2B5EF4-FFF2-40B4-BE49-F238E27FC236}">
                <a16:creationId xmlns:a16="http://schemas.microsoft.com/office/drawing/2014/main" id="{2C2A9F60-CEFE-45D4-9F05-EF865B668894}"/>
              </a:ext>
            </a:extLst>
          </p:cNvPr>
          <p:cNvPicPr>
            <a:picLocks noChangeAspect="1"/>
          </p:cNvPicPr>
          <p:nvPr/>
        </p:nvPicPr>
        <p:blipFill>
          <a:blip r:embed="rId6"/>
          <a:stretch>
            <a:fillRect/>
          </a:stretch>
        </p:blipFill>
        <p:spPr>
          <a:xfrm>
            <a:off x="381000" y="1138236"/>
            <a:ext cx="5003417" cy="3055905"/>
          </a:xfrm>
          <a:prstGeom prst="rect">
            <a:avLst/>
          </a:prstGeom>
          <a:ln>
            <a:solidFill>
              <a:srgbClr val="C00000"/>
            </a:solidFill>
          </a:ln>
        </p:spPr>
      </p:pic>
      <p:sp>
        <p:nvSpPr>
          <p:cNvPr id="3" name="Content Placeholder 2">
            <a:extLst>
              <a:ext uri="{FF2B5EF4-FFF2-40B4-BE49-F238E27FC236}">
                <a16:creationId xmlns:a16="http://schemas.microsoft.com/office/drawing/2014/main" id="{2C8CAAEE-2ED4-49F8-A67E-34484B9B65A4}"/>
              </a:ext>
            </a:extLst>
          </p:cNvPr>
          <p:cNvSpPr>
            <a:spLocks noGrp="1"/>
          </p:cNvSpPr>
          <p:nvPr>
            <p:ph idx="1"/>
          </p:nvPr>
        </p:nvSpPr>
        <p:spPr>
          <a:xfrm>
            <a:off x="381000" y="4194141"/>
            <a:ext cx="5003418" cy="2366719"/>
          </a:xfrm>
        </p:spPr>
        <p:txBody>
          <a:bodyPr>
            <a:noAutofit/>
          </a:bodyPr>
          <a:lstStyle/>
          <a:p>
            <a:pPr marL="0" indent="0">
              <a:buNone/>
            </a:pPr>
            <a:r>
              <a:rPr lang="en-US" sz="1800" u="sng" dirty="0"/>
              <a:t>Forbes:</a:t>
            </a:r>
            <a:endParaRPr lang="en-US" sz="1800" u="sng" dirty="0">
              <a:hlinkClick r:id="rId7"/>
            </a:endParaRPr>
          </a:p>
          <a:p>
            <a:r>
              <a:rPr lang="en-US" sz="1800" dirty="0">
                <a:hlinkClick r:id="rId7"/>
              </a:rPr>
              <a:t>https://www.forbes.com/sites/tarahaelle/2020/05/08/why-its-important-to-push-back-on-plandemic-and-how-to-do-it/#369b47c75fa3</a:t>
            </a:r>
            <a:r>
              <a:rPr lang="en-US" sz="1800" dirty="0"/>
              <a:t> </a:t>
            </a:r>
          </a:p>
          <a:p>
            <a:pPr marL="0" indent="0">
              <a:buNone/>
            </a:pPr>
            <a:r>
              <a:rPr lang="en-US" sz="1800" dirty="0"/>
              <a:t>LA Times:</a:t>
            </a:r>
          </a:p>
          <a:p>
            <a:r>
              <a:rPr lang="en-US" sz="1800" dirty="0">
                <a:hlinkClick r:id="rId8"/>
              </a:rPr>
              <a:t>https://www.latimes.com/entertainment-arts/movies/story/2020-05-13/plandemic-coronavirus-documentary-director-mikki-willis-mikovits</a:t>
            </a:r>
            <a:r>
              <a:rPr lang="en-US" sz="1800" dirty="0"/>
              <a:t> </a:t>
            </a:r>
          </a:p>
        </p:txBody>
      </p:sp>
      <p:sp>
        <p:nvSpPr>
          <p:cNvPr id="4" name="TextBox 3">
            <a:extLst>
              <a:ext uri="{FF2B5EF4-FFF2-40B4-BE49-F238E27FC236}">
                <a16:creationId xmlns:a16="http://schemas.microsoft.com/office/drawing/2014/main" id="{FFE1AFA8-C10F-4A7B-BC2A-036F67E0F999}"/>
              </a:ext>
            </a:extLst>
          </p:cNvPr>
          <p:cNvSpPr txBox="1"/>
          <p:nvPr/>
        </p:nvSpPr>
        <p:spPr>
          <a:xfrm>
            <a:off x="6096000" y="1138236"/>
            <a:ext cx="5715000" cy="4154984"/>
          </a:xfrm>
          <a:prstGeom prst="rect">
            <a:avLst/>
          </a:prstGeom>
          <a:noFill/>
        </p:spPr>
        <p:txBody>
          <a:bodyPr wrap="square" rtlCol="0">
            <a:spAutoFit/>
          </a:bodyPr>
          <a:lstStyle/>
          <a:p>
            <a:r>
              <a:rPr lang="en-US" sz="2400" b="1" dirty="0" err="1">
                <a:latin typeface="+mj-lt"/>
              </a:rPr>
              <a:t>Plandemic</a:t>
            </a:r>
            <a:r>
              <a:rPr lang="en-US" sz="2400" b="1" dirty="0">
                <a:latin typeface="+mj-lt"/>
              </a:rPr>
              <a:t>:</a:t>
            </a:r>
          </a:p>
          <a:p>
            <a:pPr marL="285750" indent="-285750">
              <a:buFont typeface="Arial" panose="020B0604020202020204" pitchFamily="34" charset="0"/>
              <a:buChar char="•"/>
            </a:pPr>
            <a:r>
              <a:rPr lang="en-US" sz="2400" dirty="0">
                <a:latin typeface="+mj-lt"/>
              </a:rPr>
              <a:t>“</a:t>
            </a:r>
            <a:r>
              <a:rPr lang="en-US" sz="2400" dirty="0" err="1">
                <a:latin typeface="+mj-lt"/>
              </a:rPr>
              <a:t>Plandemic</a:t>
            </a:r>
            <a:r>
              <a:rPr lang="en-US" sz="2400" dirty="0">
                <a:latin typeface="+mj-lt"/>
              </a:rPr>
              <a:t>” was lambasted as the latest manifestation of a toxic internet fever swamp that breeds irrational fantasies and rampant pseudoscience. (LA Times).</a:t>
            </a:r>
          </a:p>
          <a:p>
            <a:pPr marL="285750" indent="-285750">
              <a:buFont typeface="Arial" panose="020B0604020202020204" pitchFamily="34" charset="0"/>
              <a:buChar char="•"/>
            </a:pPr>
            <a:endParaRPr lang="en-US" sz="2400" dirty="0">
              <a:latin typeface="+mj-lt"/>
            </a:endParaRPr>
          </a:p>
          <a:p>
            <a:r>
              <a:rPr lang="en-US" sz="2400" b="1" dirty="0">
                <a:highlight>
                  <a:srgbClr val="FFFF00"/>
                </a:highlight>
                <a:latin typeface="+mj-lt"/>
              </a:rPr>
              <a:t>Two Paradoxical Claims</a:t>
            </a:r>
            <a:r>
              <a:rPr lang="en-US" sz="2400" dirty="0">
                <a:latin typeface="+mj-lt"/>
              </a:rPr>
              <a:t>:</a:t>
            </a:r>
          </a:p>
          <a:p>
            <a:pPr marL="457200" indent="-457200">
              <a:buFont typeface="+mj-lt"/>
              <a:buAutoNum type="arabicPeriod"/>
            </a:pPr>
            <a:r>
              <a:rPr lang="en-US" sz="2400" dirty="0">
                <a:latin typeface="+mj-lt"/>
              </a:rPr>
              <a:t>Covid19 isn’t very deadly.</a:t>
            </a:r>
          </a:p>
          <a:p>
            <a:pPr marL="457200" indent="-457200">
              <a:buFont typeface="+mj-lt"/>
              <a:buAutoNum type="arabicPeriod"/>
            </a:pPr>
            <a:r>
              <a:rPr lang="en-US" sz="2400" dirty="0">
                <a:latin typeface="+mj-lt"/>
              </a:rPr>
              <a:t>Covid19 was planned by Bill Gates, the US, China, and others (?) to kill millions of people and generate profit. </a:t>
            </a:r>
          </a:p>
        </p:txBody>
      </p:sp>
      <p:pic>
        <p:nvPicPr>
          <p:cNvPr id="8" name="Picture 7">
            <a:extLst>
              <a:ext uri="{FF2B5EF4-FFF2-40B4-BE49-F238E27FC236}">
                <a16:creationId xmlns:a16="http://schemas.microsoft.com/office/drawing/2014/main" id="{683F5103-97B2-48AC-B00B-7F539B36E1C8}"/>
              </a:ext>
            </a:extLst>
          </p:cNvPr>
          <p:cNvPicPr>
            <a:picLocks noChangeAspect="1"/>
          </p:cNvPicPr>
          <p:nvPr/>
        </p:nvPicPr>
        <p:blipFill>
          <a:blip r:embed="rId9"/>
          <a:stretch>
            <a:fillRect/>
          </a:stretch>
        </p:blipFill>
        <p:spPr>
          <a:xfrm>
            <a:off x="5406889" y="5293220"/>
            <a:ext cx="6468378" cy="1381318"/>
          </a:xfrm>
          <a:prstGeom prst="rect">
            <a:avLst/>
          </a:prstGeom>
          <a:ln>
            <a:solidFill>
              <a:srgbClr val="C00000"/>
            </a:solidFill>
          </a:ln>
        </p:spPr>
      </p:pic>
    </p:spTree>
    <p:extLst>
      <p:ext uri="{BB962C8B-B14F-4D97-AF65-F5344CB8AC3E}">
        <p14:creationId xmlns:p14="http://schemas.microsoft.com/office/powerpoint/2010/main" val="3821176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11854</TotalTime>
  <Words>1413</Words>
  <Application>Microsoft Office PowerPoint</Application>
  <PresentationFormat>Widescreen</PresentationFormat>
  <Paragraphs>83</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Coronavirus Fake News</vt:lpstr>
      <vt:lpstr>Coronavirus Fake News</vt:lpstr>
      <vt:lpstr>Coronavirus Fake News</vt:lpstr>
      <vt:lpstr>Coronavirus Fake News</vt:lpstr>
      <vt:lpstr>Manufacturing Dissent + Cognitive Bias + Ideological Supremacy + Dunning Kreuger</vt:lpstr>
      <vt:lpstr>Dunning-Kruger</vt:lpstr>
      <vt:lpstr>Dunning-Kruger</vt:lpstr>
      <vt:lpstr>Manufacturing Dissent: Coronavirus</vt:lpstr>
      <vt:lpstr>In Particular</vt:lpstr>
      <vt:lpstr>Common Misleading Crap</vt:lpstr>
      <vt:lpstr>Common Misleading Crap</vt:lpstr>
      <vt:lpstr>Common Misleading Crap</vt:lpstr>
      <vt:lpstr>Common Misleading Crap</vt:lpstr>
      <vt:lpstr>Common Misleading Crap</vt:lpstr>
      <vt:lpstr>Anti-Vaxxers</vt:lpstr>
      <vt:lpstr>Covid19 Misinformation for Political Gains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Fake News</dc:title>
  <dc:creator>kyle.p.smith@email.wsu.edu</dc:creator>
  <cp:lastModifiedBy>kyle.p.smith@email.wsu.edu</cp:lastModifiedBy>
  <cp:revision>38</cp:revision>
  <dcterms:created xsi:type="dcterms:W3CDTF">2020-05-06T19:41:56Z</dcterms:created>
  <dcterms:modified xsi:type="dcterms:W3CDTF">2020-05-15T01:36:03Z</dcterms:modified>
</cp:coreProperties>
</file>