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8" r:id="rId2"/>
  </p:sldMasterIdLst>
  <p:notesMasterIdLst>
    <p:notesMasterId r:id="rId21"/>
  </p:notesMasterIdLst>
  <p:sldIdLst>
    <p:sldId id="280" r:id="rId3"/>
    <p:sldId id="277" r:id="rId4"/>
    <p:sldId id="278" r:id="rId5"/>
    <p:sldId id="257" r:id="rId6"/>
    <p:sldId id="258" r:id="rId7"/>
    <p:sldId id="273" r:id="rId8"/>
    <p:sldId id="265" r:id="rId9"/>
    <p:sldId id="260" r:id="rId10"/>
    <p:sldId id="266" r:id="rId11"/>
    <p:sldId id="272" r:id="rId12"/>
    <p:sldId id="267" r:id="rId13"/>
    <p:sldId id="274" r:id="rId14"/>
    <p:sldId id="268" r:id="rId15"/>
    <p:sldId id="269" r:id="rId16"/>
    <p:sldId id="275" r:id="rId17"/>
    <p:sldId id="259" r:id="rId18"/>
    <p:sldId id="27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6395" autoAdjust="0"/>
  </p:normalViewPr>
  <p:slideViewPr>
    <p:cSldViewPr snapToGrid="0">
      <p:cViewPr varScale="1">
        <p:scale>
          <a:sx n="68" d="100"/>
          <a:sy n="68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338EE-FEB3-44F4-9CBD-1A2FE642546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7D0BB-2B1D-40A2-8EDC-65D4C271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3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https://ed.ted.com/lessons/would-you-opt-for-a-life-with-no-pain-hayley-levitt-and-bethany-rickwald#watch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D0BB-2B1D-40A2-8EDC-65D4C271C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</a:t>
            </a:r>
            <a:r>
              <a:rPr lang="en-US" baseline="0" dirty="0"/>
              <a:t> the little boy who cried wolf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EE13-0647-4B8A-B78A-0B886327E8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2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8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3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25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0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3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0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7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94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0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27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4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10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2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4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7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4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5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3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62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ECC9-EE65-4E58-A773-3DB91F06027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E034-18CA-4624-8182-3DE4BEC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17/01/17/510230324/rest-your-greatness-6-key-moments-with-dj-khaled" TargetMode="External"/><Relationship Id="rId2" Type="http://schemas.openxmlformats.org/officeDocument/2006/relationships/hyperlink" Target="https://www.npr.org/2017/01/06/506305611/dj-khaled-throws-us-the-key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activelylearn.com/#student/reader/1818223/not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ould-you-opt-for-a-life-with-no-pain-hayley-levitt-and-bethany-rickwald#watch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F826-FD50-47D8-82A2-FA4CE3DE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D3FF-0929-46B2-A2DD-74DE385C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749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Today: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Audio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Actively Learn Article</a:t>
            </a:r>
          </a:p>
          <a:p>
            <a:pPr lvl="1"/>
            <a:r>
              <a:rPr lang="en-US" dirty="0"/>
              <a:t>Join Smith’s class with code </a:t>
            </a:r>
            <a:r>
              <a:rPr lang="en-US" sz="4400" b="1" dirty="0">
                <a:highlight>
                  <a:srgbClr val="FFFF00"/>
                </a:highlight>
              </a:rPr>
              <a:t>ZIPTI</a:t>
            </a:r>
            <a:endParaRPr lang="en-US" b="1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Journal #? Didactic Literature</a:t>
            </a:r>
          </a:p>
          <a:p>
            <a:pPr lvl="1"/>
            <a:r>
              <a:rPr lang="en-US" dirty="0"/>
              <a:t>Optional DJ Khaled story</a:t>
            </a:r>
          </a:p>
          <a:p>
            <a:pPr marL="0" indent="0">
              <a:buNone/>
            </a:pPr>
            <a:r>
              <a:rPr lang="en-US" dirty="0"/>
              <a:t>Later this Week:</a:t>
            </a:r>
          </a:p>
          <a:p>
            <a:r>
              <a:rPr lang="en-US" dirty="0"/>
              <a:t>Some important writing lessons in a YouTube video</a:t>
            </a: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9AACF2F6-C397-4F39-9368-AE4AC1A51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50F09C-7F74-46F7-81C8-322F2EB6B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6381" y="1654298"/>
            <a:ext cx="1774702" cy="17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/>
              <a:t>Oral Tradition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sz="5400" dirty="0"/>
              <a:t>Proverb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5309679" cy="576262"/>
          </a:xfrm>
        </p:spPr>
        <p:txBody>
          <a:bodyPr/>
          <a:lstStyle/>
          <a:p>
            <a:pPr algn="r"/>
            <a:r>
              <a:rPr lang="en-US" sz="4400" b="1"/>
              <a:t>Literary Tradition: Didactic </a:t>
            </a:r>
            <a:r>
              <a:rPr lang="en-US" sz="4400" b="1" dirty="0"/>
              <a:t>Literature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r">
              <a:buNone/>
            </a:pPr>
            <a:br>
              <a:rPr lang="en-US" dirty="0"/>
            </a:br>
            <a:br>
              <a:rPr lang="en-US" dirty="0"/>
            </a:br>
            <a:r>
              <a:rPr lang="en-US" sz="5400" b="1" dirty="0">
                <a:solidFill>
                  <a:schemeClr val="accent3"/>
                </a:solidFill>
              </a:rPr>
              <a:t>Maxim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Image result for equals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34" y="2319251"/>
            <a:ext cx="2618279" cy="2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2350478C-0D1F-40A4-A0CC-B97E7E151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3+ different types of </a:t>
            </a:r>
            <a:r>
              <a:rPr lang="en-US" b="1" dirty="0">
                <a:solidFill>
                  <a:srgbClr val="FFFF00"/>
                </a:solidFill>
              </a:rPr>
              <a:t>didactic literature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2. </a:t>
            </a:r>
            <a:r>
              <a:rPr lang="en-US" sz="3200" b="1" dirty="0">
                <a:solidFill>
                  <a:srgbClr val="FF0000"/>
                </a:solidFill>
              </a:rPr>
              <a:t>Parable</a:t>
            </a:r>
            <a:r>
              <a:rPr lang="en-US" sz="3200" dirty="0"/>
              <a:t>: a succinct story with a moral lesson at the end.  </a:t>
            </a:r>
            <a:r>
              <a:rPr lang="en-US" sz="3200" b="1" dirty="0">
                <a:solidFill>
                  <a:srgbClr val="FF0000"/>
                </a:solidFill>
              </a:rPr>
              <a:t>Parables</a:t>
            </a:r>
            <a:r>
              <a:rPr lang="en-US" sz="3200" dirty="0"/>
              <a:t> are often short and simple stories that use symbolism, theme, and allegory to create the lesson a reader should learn. </a:t>
            </a:r>
          </a:p>
          <a:p>
            <a:pPr marL="0" indent="0">
              <a:buNone/>
            </a:pPr>
            <a:r>
              <a:rPr lang="en-US" sz="3200" dirty="0"/>
              <a:t>	Example: </a:t>
            </a:r>
            <a:r>
              <a:rPr lang="en-US" sz="3200" b="1" i="1" dirty="0"/>
              <a:t>The Boy Who Cried Wolf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3845" y="5153024"/>
            <a:ext cx="6516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What term does parable remind you of?</a:t>
            </a:r>
          </a:p>
          <a:p>
            <a:r>
              <a:rPr lang="en-US" b="1" dirty="0"/>
              <a:t>Succinct = short and simple, straight to the point</a:t>
            </a:r>
          </a:p>
        </p:txBody>
      </p:sp>
      <p:pic>
        <p:nvPicPr>
          <p:cNvPr id="6" name="Picture 2" descr="http://zitotalking.files.wordpress.com/2010/09/theboywhocriedwo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28" y="4752396"/>
            <a:ext cx="3789872" cy="210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6DCF48F5-8750-4D6F-978D-AFE4FAB77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0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tortoise and the h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9" y="327355"/>
            <a:ext cx="573809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tortoise and the 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05" y="1328469"/>
            <a:ext cx="4510465" cy="52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6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/>
              <a:t>Oral Tradition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sz="5400" dirty="0"/>
              <a:t>Myth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5059513" cy="576262"/>
          </a:xfrm>
        </p:spPr>
        <p:txBody>
          <a:bodyPr/>
          <a:lstStyle/>
          <a:p>
            <a:pPr algn="r"/>
            <a:r>
              <a:rPr lang="en-US" sz="4400" b="1" dirty="0"/>
              <a:t>Literary Tradition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r">
              <a:buNone/>
            </a:pPr>
            <a:br>
              <a:rPr lang="en-US" dirty="0"/>
            </a:br>
            <a:br>
              <a:rPr lang="en-US" dirty="0"/>
            </a:br>
            <a:r>
              <a:rPr lang="en-US" sz="5400" b="1" dirty="0">
                <a:solidFill>
                  <a:srgbClr val="FF0000"/>
                </a:solidFill>
              </a:rPr>
              <a:t>Parable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equals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30" y="2355011"/>
            <a:ext cx="2351645" cy="23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67721A38-1971-4637-B015-86688CE8C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6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3+ different types of </a:t>
            </a:r>
            <a:r>
              <a:rPr lang="en-US" b="1" dirty="0">
                <a:solidFill>
                  <a:srgbClr val="FFFF00"/>
                </a:solidFill>
              </a:rPr>
              <a:t>didactic literature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Anecdote</a:t>
            </a:r>
            <a:r>
              <a:rPr lang="en-US" sz="3200" b="1" dirty="0"/>
              <a:t>: </a:t>
            </a:r>
            <a:r>
              <a:rPr lang="en-US" sz="3200" dirty="0"/>
              <a:t>a brief TRUE story that focuses on a single (often funny) interesting event in order to </a:t>
            </a:r>
            <a:r>
              <a:rPr lang="en-US" sz="3200" b="1" u="sng" dirty="0"/>
              <a:t>prove</a:t>
            </a:r>
            <a:r>
              <a:rPr lang="en-US" sz="3200" dirty="0"/>
              <a:t> a point or to reveal a general truth or rule. 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Anecdotes</a:t>
            </a:r>
            <a:r>
              <a:rPr lang="en-US" sz="3200" dirty="0"/>
              <a:t> are stories about real events or people. When talking about evidence, anecdotes are </a:t>
            </a:r>
            <a:r>
              <a:rPr lang="en-US" sz="3200" b="1" dirty="0"/>
              <a:t>not</a:t>
            </a:r>
            <a:r>
              <a:rPr lang="en-US" sz="3200" dirty="0"/>
              <a:t> great evidence usually…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13055AD1-3B06-4C9D-8ADC-0A0D77DDB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8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planation of Anecdotal Evidence With Examp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9" y="413619"/>
            <a:ext cx="8126757" cy="54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2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let's 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020" y="3925020"/>
            <a:ext cx="2932980" cy="29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important </a:t>
            </a:r>
            <a:r>
              <a:rPr lang="en-US" b="1" dirty="0">
                <a:solidFill>
                  <a:srgbClr val="FFFF00"/>
                </a:solidFill>
              </a:rPr>
              <a:t>didactic</a:t>
            </a:r>
            <a:r>
              <a:rPr lang="en-US" dirty="0"/>
              <a:t> texts do we have in our life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43200"/>
            <a:ext cx="9869488" cy="388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 we still have a place in our lives for </a:t>
            </a:r>
            <a:r>
              <a:rPr lang="en-US" sz="3200" b="1" dirty="0">
                <a:solidFill>
                  <a:srgbClr val="FFFF00"/>
                </a:solidFill>
              </a:rPr>
              <a:t>didactic literature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A2644E52-158C-420B-9804-BB7DA63CD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8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688264" cy="1400530"/>
          </a:xfrm>
        </p:spPr>
        <p:txBody>
          <a:bodyPr/>
          <a:lstStyle/>
          <a:p>
            <a:r>
              <a:rPr lang="en-US" dirty="0"/>
              <a:t>Modern Didactic Lit.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231063" cy="457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Optional (funny?): Listen to a short NPR story about DJ Khaled’s didactic lit.* </a:t>
            </a:r>
            <a:r>
              <a:rPr lang="en-US" sz="1800" dirty="0"/>
              <a:t>(*we would have read the chapter about pillows if we were still in school, but Smith forgot his copy of </a:t>
            </a:r>
            <a:r>
              <a:rPr lang="en-US" sz="1800" i="1" dirty="0"/>
              <a:t>The Keys </a:t>
            </a:r>
            <a:r>
              <a:rPr lang="en-US" sz="1800" dirty="0"/>
              <a:t>at Skyline)</a:t>
            </a:r>
          </a:p>
          <a:p>
            <a:r>
              <a:rPr lang="en-US" sz="1800" dirty="0">
                <a:hlinkClick r:id="rId2"/>
              </a:rPr>
              <a:t>https://www.npr.org/2017/01/06/506305611/dj-khaled-throws-us-the-keys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https://www.npr.org/2017/01/17/510230324/rest-your-greatness-6-key-moments-with-dj-khaled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7C501-EE2D-4EE8-851E-E6E6F296A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5053243"/>
            <a:ext cx="7087589" cy="157184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5AC9B1E-9894-48D9-B191-5BA510CAE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25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reading </a:t>
            </a:r>
            <a:r>
              <a:rPr lang="en-US" b="1" dirty="0">
                <a:solidFill>
                  <a:srgbClr val="FFFF00"/>
                </a:solidFill>
              </a:rPr>
              <a:t>Didactic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14213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Is it a </a:t>
            </a:r>
            <a:r>
              <a:rPr lang="en-US" sz="3200" b="1" dirty="0">
                <a:solidFill>
                  <a:srgbClr val="FFC000"/>
                </a:solidFill>
              </a:rPr>
              <a:t>maxim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parable</a:t>
            </a:r>
            <a:r>
              <a:rPr lang="en-US" sz="3200" dirty="0"/>
              <a:t>, or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anecdote</a:t>
            </a:r>
            <a:r>
              <a:rPr lang="en-US" sz="32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What is the writer’s message? Is it explicit or implicit?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Look for patterns in language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Ask questions, make predications, focus on the main idea, visualize who could use the moral advice.</a:t>
            </a: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5A5D2D5C-5CFC-4E3C-AB29-C23D8D2B9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Felix Titling" panose="04060505060202020A04" pitchFamily="82" charset="0"/>
              </a:rPr>
              <a:t>Asian Literature</a:t>
            </a:r>
            <a:b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Felix Titling" panose="04060505060202020A04" pitchFamily="82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“The usefulness of a pot comes from its emptiness.”</a:t>
            </a:r>
            <a:endParaRPr lang="en-US" sz="2800" i="1" dirty="0">
              <a:latin typeface="Felix Titling" panose="040605050602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[Far] Eastern Religion and Philosophical Texts</a:t>
            </a:r>
          </a:p>
          <a:p>
            <a:pPr marL="0" indent="0">
              <a:buNone/>
            </a:pPr>
            <a:br>
              <a:rPr lang="en-US" dirty="0">
                <a:latin typeface="Georgia" panose="02040502050405020303" pitchFamily="18" charset="0"/>
              </a:rPr>
            </a:br>
            <a:r>
              <a:rPr lang="en-US" u="sng" dirty="0">
                <a:latin typeface="Georgia" panose="02040502050405020303" pitchFamily="18" charset="0"/>
              </a:rPr>
              <a:t>Major Texts</a:t>
            </a:r>
            <a:r>
              <a:rPr lang="en-US" dirty="0">
                <a:latin typeface="Georgia" panose="02040502050405020303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The Ramayana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The Analects of Confucius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The Tao </a:t>
            </a:r>
            <a:r>
              <a:rPr lang="en-US" i="1" dirty="0" err="1">
                <a:latin typeface="Georgia" panose="02040502050405020303" pitchFamily="18" charset="0"/>
              </a:rPr>
              <a:t>Te</a:t>
            </a:r>
            <a:r>
              <a:rPr lang="en-US" i="1" dirty="0">
                <a:latin typeface="Georgia" panose="02040502050405020303" pitchFamily="18" charset="0"/>
              </a:rPr>
              <a:t> Ching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The Art of War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The Rig Veda Creation Myth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Wild Swans</a:t>
            </a:r>
          </a:p>
          <a:p>
            <a:pPr marL="0" indent="0">
              <a:buNone/>
            </a:pP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907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Georgia" panose="02040502050405020303" pitchFamily="18" charset="0"/>
              </a:rPr>
              <a:t>Major Terms/Learning</a:t>
            </a:r>
            <a:r>
              <a:rPr lang="en-US" dirty="0">
                <a:latin typeface="Georgia" panose="02040502050405020303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Didactic Literature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Parable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Maxim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Epic Poetry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Wu-Wei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Yin and Yang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Georgia" panose="02040502050405020303" pitchFamily="18" charset="0"/>
              </a:rPr>
              <a:t>Filial Piety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Paradox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Pantheism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Vedic Sanskrit</a:t>
            </a:r>
          </a:p>
        </p:txBody>
      </p:sp>
      <p:pic>
        <p:nvPicPr>
          <p:cNvPr id="1026" name="Picture 2" descr="https://upload.wikimedia.org/wikipedia/commons/thumb/1/17/Yin_yang.svg/260px-Yin_ya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455" y="3371087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72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Felix Titling" panose="04060505060202020A04" pitchFamily="82" charset="0"/>
              </a:rPr>
              <a:t>Activity One</a:t>
            </a:r>
            <a:r>
              <a:rPr lang="en-US" dirty="0">
                <a:latin typeface="Felix Titling" panose="04060505060202020A04" pitchFamily="82" charset="0"/>
              </a:rPr>
              <a:t>: </a:t>
            </a:r>
            <a:r>
              <a:rPr lang="en-US" sz="2700" dirty="0">
                <a:latin typeface="Felix Titling" panose="04060505060202020A04" pitchFamily="82" charset="0"/>
              </a:rPr>
              <a:t>Why are Hundreds of Harvard students Studying Ancient Chinese philosophy?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339"/>
            <a:ext cx="10515600" cy="47046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Using the ActivelyLearn.com software read the article from </a:t>
            </a:r>
            <a:r>
              <a:rPr lang="en-US" i="1" dirty="0">
                <a:latin typeface="Georgia" panose="02040502050405020303" pitchFamily="18" charset="0"/>
              </a:rPr>
              <a:t>The Atlantic</a:t>
            </a:r>
            <a:r>
              <a:rPr lang="en-US" dirty="0">
                <a:latin typeface="Georgia" panose="02040502050405020303" pitchFamily="18" charset="0"/>
              </a:rPr>
              <a:t> and answer the 5 questions.</a:t>
            </a:r>
          </a:p>
          <a:p>
            <a:pPr marL="0" indent="0">
              <a:buNone/>
            </a:pPr>
            <a:br>
              <a:rPr lang="en-US" dirty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09" y="2519369"/>
            <a:ext cx="9634781" cy="40010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45586E-A5EE-4CA5-B09A-D8E4F09AA488}"/>
              </a:ext>
            </a:extLst>
          </p:cNvPr>
          <p:cNvSpPr/>
          <p:nvPr/>
        </p:nvSpPr>
        <p:spPr>
          <a:xfrm>
            <a:off x="6095999" y="5031718"/>
            <a:ext cx="6096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dirty="0">
                <a:highlight>
                  <a:srgbClr val="FFFF00"/>
                </a:highlight>
                <a:hlinkClick r:id="rId3"/>
              </a:rPr>
              <a:t>https://read.activelylearn.com/#student/reader/1818223/notes</a:t>
            </a:r>
            <a:r>
              <a:rPr lang="en-US" sz="1700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6" name="Graphic 5" descr="Brontosaurus">
            <a:extLst>
              <a:ext uri="{FF2B5EF4-FFF2-40B4-BE49-F238E27FC236}">
                <a16:creationId xmlns:a16="http://schemas.microsoft.com/office/drawing/2014/main" id="{800CB1DD-EB70-480B-9DB3-66CFAF67C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9125"/>
          </a:xfrm>
        </p:spPr>
        <p:txBody>
          <a:bodyPr anchor="t">
            <a:noAutofit/>
          </a:bodyPr>
          <a:lstStyle/>
          <a:p>
            <a:r>
              <a:rPr lang="en-US" sz="4800" dirty="0"/>
              <a:t>Journal ??: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0078"/>
            <a:ext cx="10008636" cy="46283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Learning Targets</a:t>
            </a:r>
            <a:r>
              <a:rPr lang="en-US" sz="32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Students will be able to define and list the types of </a:t>
            </a:r>
            <a:r>
              <a:rPr lang="en-US" sz="3200" b="1" dirty="0">
                <a:solidFill>
                  <a:srgbClr val="FFFF00"/>
                </a:solidFill>
              </a:rPr>
              <a:t>Didactic Literature</a:t>
            </a:r>
            <a:r>
              <a:rPr lang="en-US" sz="3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Students will be able to define </a:t>
            </a:r>
            <a:r>
              <a:rPr lang="en-US" sz="3200" b="1" dirty="0">
                <a:solidFill>
                  <a:srgbClr val="FFC000"/>
                </a:solidFill>
              </a:rPr>
              <a:t>maxim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parable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anecdote</a:t>
            </a:r>
            <a:r>
              <a:rPr lang="en-US" sz="3200" dirty="0"/>
              <a:t> as they relate to </a:t>
            </a:r>
            <a:r>
              <a:rPr lang="en-US" sz="3200" b="1" dirty="0">
                <a:solidFill>
                  <a:srgbClr val="FFFF00"/>
                </a:solidFill>
              </a:rPr>
              <a:t>Didactic Literature</a:t>
            </a:r>
            <a:r>
              <a:rPr lang="en-US" sz="3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Students will be able to identify and explain </a:t>
            </a:r>
            <a:r>
              <a:rPr lang="en-US" sz="3200" b="1" dirty="0">
                <a:solidFill>
                  <a:srgbClr val="FFFF00"/>
                </a:solidFill>
              </a:rPr>
              <a:t>Didactic Literature</a:t>
            </a:r>
            <a:r>
              <a:rPr lang="en-US" sz="3200" dirty="0"/>
              <a:t> in Ancient Chinese texts.  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F57C57BC-0A69-442C-8E5F-9F4B22737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3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-10183" y="941436"/>
            <a:ext cx="5979426" cy="5380844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212574" y="845389"/>
            <a:ext cx="5979426" cy="5380844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Knowledge: Think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59" y="1564979"/>
            <a:ext cx="5070779" cy="4177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What does “moral” mean? What is the value in having morals?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What does “ethics” mean? What is an ethical dilemma?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Is it worse to have too strict or too loose personal ethics and morals?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68593" y="1750534"/>
            <a:ext cx="5241993" cy="417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/>
              <a:t>Who makes the morals in our society? Do individuals have their own morals?</a:t>
            </a:r>
          </a:p>
          <a:p>
            <a:pPr marL="0" indent="0">
              <a:buFont typeface="Wingdings 3" charset="2"/>
              <a:buNone/>
            </a:pPr>
            <a:endParaRPr lang="en-US" sz="2800" b="1" dirty="0"/>
          </a:p>
          <a:p>
            <a:pPr marL="0" indent="0">
              <a:buFont typeface="Wingdings 3" charset="2"/>
              <a:buNone/>
            </a:pPr>
            <a:r>
              <a:rPr lang="en-US" sz="2800" b="1" dirty="0"/>
              <a:t>How would you share an important message about right and wrong with your classmates?</a:t>
            </a:r>
          </a:p>
          <a:p>
            <a:pPr marL="0" indent="0">
              <a:buFont typeface="Wingdings 3" charset="2"/>
              <a:buNone/>
            </a:pPr>
            <a:endParaRPr lang="en-US" sz="2800" b="1" dirty="0"/>
          </a:p>
        </p:txBody>
      </p:sp>
      <p:pic>
        <p:nvPicPr>
          <p:cNvPr id="9" name="Graphic 8" descr="Brontosaurus">
            <a:extLst>
              <a:ext uri="{FF2B5EF4-FFF2-40B4-BE49-F238E27FC236}">
                <a16:creationId xmlns:a16="http://schemas.microsoft.com/office/drawing/2014/main" id="{EF89DF9C-DF33-4802-A2B3-C5DA090FF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5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Knowledge: Jot down your thoughts: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59" y="2185077"/>
            <a:ext cx="8064094" cy="47656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b="1" dirty="0"/>
              <a:t>How do we know what is right/wrong?</a:t>
            </a:r>
          </a:p>
          <a:p>
            <a:pPr marL="0" indent="0">
              <a:buNone/>
            </a:pPr>
            <a:r>
              <a:rPr lang="en-US" sz="3400" b="1" dirty="0"/>
              <a:t>Is something right if it causes pleasure?</a:t>
            </a:r>
          </a:p>
          <a:p>
            <a:pPr marL="0" indent="0">
              <a:buNone/>
            </a:pPr>
            <a:r>
              <a:rPr lang="en-US" sz="3400" b="1" dirty="0"/>
              <a:t>How do we know if something is good?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accent3"/>
                </a:solidFill>
              </a:rPr>
              <a:t>Why do we choose to do wrong when we know it is wrong?</a:t>
            </a:r>
          </a:p>
          <a:p>
            <a:pPr marL="0" indent="0">
              <a:buNone/>
            </a:pPr>
            <a:r>
              <a:rPr lang="en-US" sz="3400" b="1" dirty="0"/>
              <a:t>How do you approach difficult moral decisions?]</a:t>
            </a:r>
          </a:p>
          <a:p>
            <a:pPr marL="0" indent="0">
              <a:buNone/>
            </a:pPr>
            <a:r>
              <a:rPr lang="en-US" sz="3400" b="1" dirty="0"/>
              <a:t>Watch this: </a:t>
            </a:r>
            <a:r>
              <a:rPr lang="en-US" sz="2800" dirty="0">
                <a:hlinkClick r:id="rId3"/>
              </a:rPr>
              <a:t>https://ed.ted.com/lessons/would-you-opt-for-a-life-with-no-pain-hayley-levitt-and-bethany-rickwald#watch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6" name="Picture 2" descr="http://letstalkcambridge.org/wp-content/uploads/lets-talk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94" y="5404606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553" y="1435726"/>
            <a:ext cx="3147680" cy="1866900"/>
          </a:xfrm>
          <a:prstGeom prst="rect">
            <a:avLst/>
          </a:prstGeom>
        </p:spPr>
      </p:pic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33007D20-FDDC-4205-A37C-9AD310150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Morals and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90778"/>
            <a:ext cx="10473337" cy="455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/>
              <a:t>Morals</a:t>
            </a:r>
            <a:r>
              <a:rPr lang="en-US" sz="3200" b="1" dirty="0"/>
              <a:t>: a person's standards of behavior or beliefs concerning what is and is not acceptable for them to do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u="sng" dirty="0"/>
              <a:t>Ethics</a:t>
            </a:r>
            <a:r>
              <a:rPr lang="en-US" sz="3200" b="1" dirty="0"/>
              <a:t>: moral principles that govern a person's behavior or the conducting of an activity.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Who do you share moral or ethical standards with?</a:t>
            </a: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1662163D-749E-4C48-A3D9-F323BEE42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306" y="22428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Didactic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431985"/>
            <a:ext cx="10566400" cy="51974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Didactic Literature</a:t>
            </a:r>
            <a:r>
              <a:rPr lang="en-US" sz="2400" dirty="0"/>
              <a:t>: texts meant to teach moral lessons or pass on rules for behavior.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Didactic Literature</a:t>
            </a:r>
            <a:r>
              <a:rPr lang="en-US" sz="2400" dirty="0"/>
              <a:t> texts are often created using allegory and theme to create the idea in reader’s minds that they should behave a certain way.  Critics say </a:t>
            </a:r>
            <a:r>
              <a:rPr lang="en-US" sz="2400" b="1" dirty="0">
                <a:solidFill>
                  <a:srgbClr val="FFFF00"/>
                </a:solidFill>
              </a:rPr>
              <a:t>didactic literature</a:t>
            </a:r>
            <a:r>
              <a:rPr lang="en-US" sz="2400" dirty="0"/>
              <a:t> can be boring.  </a:t>
            </a:r>
            <a:r>
              <a:rPr lang="en-US" sz="2400" b="1" dirty="0">
                <a:solidFill>
                  <a:srgbClr val="FFFF00"/>
                </a:solidFill>
              </a:rPr>
              <a:t>Didactic literature</a:t>
            </a:r>
            <a:r>
              <a:rPr lang="en-US" sz="2400" dirty="0"/>
              <a:t> tries to teach what is right and wrong.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does this remind you of?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groups of people might have created </a:t>
            </a:r>
            <a:r>
              <a:rPr lang="en-US" sz="2400" b="1" dirty="0">
                <a:solidFill>
                  <a:srgbClr val="FFFF00"/>
                </a:solidFill>
              </a:rPr>
              <a:t>didactic literature</a:t>
            </a:r>
            <a:r>
              <a:rPr lang="en-US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Can you think of any examples of stories that might be </a:t>
            </a:r>
            <a:r>
              <a:rPr lang="en-US" sz="2400" b="1" dirty="0">
                <a:solidFill>
                  <a:srgbClr val="FFFF00"/>
                </a:solidFill>
              </a:rPr>
              <a:t>didactic</a:t>
            </a:r>
            <a:r>
              <a:rPr lang="en-US" sz="2400" dirty="0"/>
              <a:t> in nature?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Why would critics say that </a:t>
            </a:r>
            <a:r>
              <a:rPr lang="en-US" sz="2400" b="1" dirty="0">
                <a:solidFill>
                  <a:srgbClr val="FFFF00"/>
                </a:solidFill>
              </a:rPr>
              <a:t>didactic literature </a:t>
            </a:r>
            <a:r>
              <a:rPr lang="en-US" sz="2400" dirty="0"/>
              <a:t>is boring?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81BA87D7-0E33-4561-9B15-20F7A8FBA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9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3+ different types of </a:t>
            </a:r>
            <a:r>
              <a:rPr lang="en-US" b="1" dirty="0">
                <a:solidFill>
                  <a:srgbClr val="FFFF00"/>
                </a:solidFill>
              </a:rPr>
              <a:t>didactic literature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1. </a:t>
            </a:r>
            <a:r>
              <a:rPr lang="en-US" sz="3200" b="1" dirty="0">
                <a:solidFill>
                  <a:srgbClr val="FFC000"/>
                </a:solidFill>
              </a:rPr>
              <a:t>Maxim</a:t>
            </a:r>
            <a:r>
              <a:rPr lang="en-US" sz="3200" dirty="0"/>
              <a:t>: a simple and memorable line, quote or rule that a reader supposedly can do or follow for a good life. Can be a lit device.</a:t>
            </a:r>
          </a:p>
          <a:p>
            <a:pPr marL="0" indent="0">
              <a:buNone/>
            </a:pPr>
            <a:r>
              <a:rPr lang="en-US" sz="3200" dirty="0"/>
              <a:t>	Example: </a:t>
            </a:r>
            <a:r>
              <a:rPr lang="en-US" sz="3200" b="1" i="1" dirty="0">
                <a:solidFill>
                  <a:srgbClr val="FFC000"/>
                </a:solidFill>
              </a:rPr>
              <a:t>Better safe than sorry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3"/>
                </a:solidFill>
              </a:rPr>
              <a:t>Come up with another example</a:t>
            </a:r>
            <a:r>
              <a:rPr lang="en-US" sz="3200" b="1" dirty="0"/>
              <a:t>!</a:t>
            </a:r>
          </a:p>
        </p:txBody>
      </p:sp>
      <p:pic>
        <p:nvPicPr>
          <p:cNvPr id="4" name="Picture 2" descr="http://www.engtest.net/2010/user_images/1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73" y="4633486"/>
            <a:ext cx="4449027" cy="22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AF42A140-8540-4EAC-AB78-8341C3FC3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41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683</TotalTime>
  <Words>800</Words>
  <Application>Microsoft Office PowerPoint</Application>
  <PresentationFormat>Widescreen</PresentationFormat>
  <Paragraphs>101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Felix Titling</vt:lpstr>
      <vt:lpstr>Georgia</vt:lpstr>
      <vt:lpstr>Wingdings 3</vt:lpstr>
      <vt:lpstr>Ion</vt:lpstr>
      <vt:lpstr>Office Theme</vt:lpstr>
      <vt:lpstr>Agenda: Today</vt:lpstr>
      <vt:lpstr>Asian Literature “The usefulness of a pot comes from its emptiness.”</vt:lpstr>
      <vt:lpstr>Activity One: Why are Hundreds of Harvard students Studying Ancient Chinese philosophy?</vt:lpstr>
      <vt:lpstr>Journal ??: Didactic Literature</vt:lpstr>
      <vt:lpstr>Background Knowledge: Think </vt:lpstr>
      <vt:lpstr>Background Knowledge: Jot down your thoughts: </vt:lpstr>
      <vt:lpstr>Morals and Ethics</vt:lpstr>
      <vt:lpstr>Didactic Literature</vt:lpstr>
      <vt:lpstr>There are 3+ different types of didactic literature! </vt:lpstr>
      <vt:lpstr>PowerPoint Presentation</vt:lpstr>
      <vt:lpstr>There are 3+ different types of didactic literature! </vt:lpstr>
      <vt:lpstr>PowerPoint Presentation</vt:lpstr>
      <vt:lpstr>PowerPoint Presentation</vt:lpstr>
      <vt:lpstr>There are 3+ different types of didactic literature! </vt:lpstr>
      <vt:lpstr>PowerPoint Presentation</vt:lpstr>
      <vt:lpstr>What important didactic texts do we have in our life today?</vt:lpstr>
      <vt:lpstr>Modern Didactic Lit.</vt:lpstr>
      <vt:lpstr>Strategies for reading Didactic Literature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21: Didactic Literature</dc:title>
  <dc:creator>Smith, Kyle    SHS - Staff</dc:creator>
  <cp:lastModifiedBy>kyle.p.smith@email.wsu.edu</cp:lastModifiedBy>
  <cp:revision>46</cp:revision>
  <dcterms:created xsi:type="dcterms:W3CDTF">2017-01-27T21:49:17Z</dcterms:created>
  <dcterms:modified xsi:type="dcterms:W3CDTF">2020-05-04T09:56:27Z</dcterms:modified>
</cp:coreProperties>
</file>