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sldIdLst>
    <p:sldId id="266" r:id="rId5"/>
    <p:sldId id="268" r:id="rId6"/>
    <p:sldId id="270" r:id="rId7"/>
    <p:sldId id="272" r:id="rId8"/>
    <p:sldId id="269" r:id="rId9"/>
    <p:sldId id="271" r:id="rId10"/>
    <p:sldId id="2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ECFB1-0245-48AE-9EDB-D416C495314B}" v="2799" dt="2018-05-31T02:19:06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837B7-E4ED-460F-8916-82A883E1BDA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BE15-2E58-444F-B27A-04FF9833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https://www.npr.org/2018/10/22/659416452/nana-kwame-adjei-brenyahs-new-book-friday-black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BE15-2E58-444F-B27A-04FF9833FF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840A57-ED45-4577-A6C3-6E8A2A7C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Полилиния: фигура 12">
              <a:extLst>
                <a:ext uri="{FF2B5EF4-FFF2-40B4-BE49-F238E27FC236}">
                  <a16:creationId xmlns:a16="http://schemas.microsoft.com/office/drawing/2014/main" id="{27C19608-955E-4979-AAD7-534C5FF661F9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7">
              <a:extLst>
                <a:ext uri="{FF2B5EF4-FFF2-40B4-BE49-F238E27FC236}">
                  <a16:creationId xmlns:a16="http://schemas.microsoft.com/office/drawing/2014/main" id="{C85D7CDD-3B0F-4F6C-B050-0F2EF4B0E137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5">
              <a:extLst>
                <a:ext uri="{FF2B5EF4-FFF2-40B4-BE49-F238E27FC236}">
                  <a16:creationId xmlns:a16="http://schemas.microsoft.com/office/drawing/2014/main" id="{F8689B7A-BE55-4367-ADC4-58EB6E53AE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6BBD61C-5472-4664-A66C-D0C974BAD725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3">
              <a:extLst>
                <a:ext uri="{FF2B5EF4-FFF2-40B4-BE49-F238E27FC236}">
                  <a16:creationId xmlns:a16="http://schemas.microsoft.com/office/drawing/2014/main" id="{91B6E204-0BE4-463C-911E-AF3938617FD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695D73-111F-4E0A-B3EC-AD44D89CA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F8827-A587-420C-8CA2-256B9F2B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0B454357-A4CF-4E5F-ACBE-F010393AB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7A063-B7E8-41F0-B44C-CBAC344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25A8B-4E72-478E-913E-1FE180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7F94-D56A-4F25-B310-06F1D7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0708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Параллелограмм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Овал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TextBox 15" descr="Number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Овал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TextBox 18" descr="Number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Овал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TextBox 21" descr="Number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5220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916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1293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6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Параллелограмм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Овал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TextBox 15" descr="Number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Овал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TextBox 18" descr="Number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Овал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TextBox 21" descr="Number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356431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31779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175878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497B4B-92CE-4375-9EFC-1FCED23B3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Полилиния: фигура 12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0" name="Полилиния: фигура 17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1" name="Полилиния: фигура 15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2" name="Полилиния: фигура 10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3" name="Полилиния: фигура 13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858" y="420130"/>
            <a:ext cx="5438826" cy="59559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2A2BF6-6B6F-4FDE-9C94-76A56291F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0842" y="1089395"/>
            <a:ext cx="3657600" cy="5286692"/>
          </a:xfrm>
        </p:spPr>
        <p:txBody>
          <a:bodyPr/>
          <a:lstStyle>
            <a:lvl1pPr marL="0" indent="0">
              <a:buFont typeface="Century Gothic" panose="020B0502020202020204" pitchFamily="34" charset="0"/>
              <a:buChar char=" "/>
              <a:defRPr sz="1400"/>
            </a:lvl1pPr>
            <a:lvl2pPr marL="223838" indent="-163513">
              <a:buClr>
                <a:schemeClr val="bg1"/>
              </a:buClr>
              <a:buFont typeface="Century Gothic" panose="020B0502020202020204" pitchFamily="34" charset="0"/>
              <a:buChar char="&gt;"/>
              <a:defRPr sz="1400"/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9" name="Прямая соединительная линия 24">
            <a:extLst>
              <a:ext uri="{FF2B5EF4-FFF2-40B4-BE49-F238E27FC236}">
                <a16:creationId xmlns:a16="http://schemas.microsoft.com/office/drawing/2014/main" id="{B3938D53-967E-448F-8242-8981B70852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Прямая соединительная линия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5" name="Полилиния: фигура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7" name="Полилиния: фигура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92B5-4202-4E05-955A-BCC88BCF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0F2F1-0BC2-4DA5-99FF-AC3AFB8AE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B791-2B25-469E-A2FB-030A2020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7A826-7098-45C8-B7AF-F326A685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A3E7-DD95-4E3C-8510-00C7127C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59EE0-0BA2-496F-B99C-5F8484069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E6E64-1F1C-4242-8541-3DEA5DB6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158B-D8F2-44E0-A203-26B9C216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F92F-25D5-4883-B6E2-764273F6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6F29-CD1B-4F5C-A56D-0E46746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15F3-6153-4920-9215-37FB6FEE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3680-9C95-4B11-A93A-964E76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0B09-428D-49DB-A70F-9B5D5B6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14F3-CC9D-4417-A30E-980283F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1EAA-1E73-4FD7-A64E-3954838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C432-3ED5-4249-A6F4-B401195E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B306-4D71-45DD-8F3E-4BA097C0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81BC-C016-4DDC-B809-DEFFF125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DCB5-3A50-4889-A2E3-EF35E63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03CA-B97A-47FF-9E5A-713E6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BCCB-3456-4052-A4E4-EA266DD5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EE68-9DBE-4064-9EFE-6831F07C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FC4AA-0528-44A7-A668-82566C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E6DA-294A-4BA2-9D6D-4FB5D91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4D15-996B-4F82-86E9-1CB9B77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4331-BD36-4470-BD66-88E877C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41A4-ADE5-467D-98FD-BC676FB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8244-8B7F-44F3-B790-7BF369A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953E4-37A4-4867-87B9-7AFE9A91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4DA5-4DCA-4576-91E1-99C3DB97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C1378-E382-4AA3-BAB8-83E617AB4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E27DF-9480-4360-86F9-51F40AC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10D3-8F6F-4F83-9883-BC1C71C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8A3E-09E5-4135-B474-7F1AAA0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DA365B-2628-4BCE-9E67-2F0D16C47BD3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1F2267F0-4480-4BD7-BD96-BEF5488A1F5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76B36DBC-DC07-4F87-90B2-0249EC01293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16D55E62-E1AE-4B3D-A734-C19E272D157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65A6F525-77E9-4B88-8E70-21DBA057EA63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ACD258A8-5300-4D12-968F-5FEBDC16AE29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Прямая соединительная линия 24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Прямая соединительная линия 24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Прямая соединительная линия 24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Прямая соединительная линия 24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724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3248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664A8-AB32-4E3B-8099-1CDE1F9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1ECE-BC3B-4EBF-831C-507DA214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1683-D23C-4704-91BB-83D32A0E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B45779-A330-4329-B18E-C4060289A791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E818-6B60-4D24-9954-64A147DE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C2BE-369C-4A16-8782-2C9D0F11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537C2E-C92C-4AC8-B017-4CD647E6E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4" r:id="rId8"/>
    <p:sldLayoutId id="2147483660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fridaydeathcount.com/" TargetMode="External"/><Relationship Id="rId2" Type="http://schemas.openxmlformats.org/officeDocument/2006/relationships/hyperlink" Target="https://www.ranker.com/list/13-most-brutal-black-friday-injuries-and-deaths/john-barrym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223"/>
            <a:ext cx="10464209" cy="1552465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 Black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Nana Kwame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Adjei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Brenyah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880905" cy="49019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Nana </a:t>
            </a:r>
            <a:r>
              <a:rPr lang="en-US" dirty="0"/>
              <a:t>Kwame </a:t>
            </a:r>
            <a:r>
              <a:rPr lang="en-US" dirty="0" err="1"/>
              <a:t>Adjei-Brenyah</a:t>
            </a:r>
            <a:r>
              <a:rPr lang="en-US" dirty="0"/>
              <a:t> worked in a clothing </a:t>
            </a:r>
            <a:r>
              <a:rPr lang="en-US" dirty="0" smtClean="0"/>
              <a:t>store during the </a:t>
            </a:r>
            <a:r>
              <a:rPr lang="en-US" dirty="0"/>
              <a:t>holiday season, which peaks on Black Friday. </a:t>
            </a:r>
            <a:r>
              <a:rPr lang="en-US" dirty="0" smtClean="0"/>
              <a:t>This </a:t>
            </a:r>
            <a:r>
              <a:rPr lang="en-US" dirty="0"/>
              <a:t>experience informs the </a:t>
            </a:r>
            <a:r>
              <a:rPr lang="en-US" dirty="0" smtClean="0"/>
              <a:t>dystopian short </a:t>
            </a:r>
            <a:r>
              <a:rPr lang="en-US" dirty="0"/>
              <a:t>story collection he calls </a:t>
            </a:r>
            <a:r>
              <a:rPr lang="en-US" i="1" dirty="0" smtClean="0"/>
              <a:t>Friday </a:t>
            </a:r>
            <a:r>
              <a:rPr lang="en-US" i="1" dirty="0"/>
              <a:t>Black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Adjei-Brenyah's</a:t>
            </a:r>
            <a:r>
              <a:rPr lang="en-US" dirty="0" smtClean="0"/>
              <a:t> </a:t>
            </a:r>
            <a:r>
              <a:rPr lang="en-US" dirty="0"/>
              <a:t>book makes its points </a:t>
            </a:r>
            <a:r>
              <a:rPr lang="en-US" dirty="0" smtClean="0"/>
              <a:t>by </a:t>
            </a:r>
            <a:r>
              <a:rPr lang="en-US" b="1" dirty="0" smtClean="0"/>
              <a:t>exaggerating </a:t>
            </a:r>
            <a:r>
              <a:rPr lang="en-US" b="1" dirty="0"/>
              <a:t>race and class </a:t>
            </a:r>
            <a:r>
              <a:rPr lang="en-US" b="1" dirty="0" smtClean="0"/>
              <a:t>divisions, </a:t>
            </a:r>
            <a:r>
              <a:rPr lang="en-US" b="1" dirty="0"/>
              <a:t>and consumer </a:t>
            </a:r>
            <a:r>
              <a:rPr lang="en-US" b="1" dirty="0" smtClean="0"/>
              <a:t>culture</a:t>
            </a:r>
            <a:r>
              <a:rPr lang="en-US" dirty="0" smtClean="0"/>
              <a:t> </a:t>
            </a:r>
            <a:r>
              <a:rPr lang="en-US" b="1" dirty="0" smtClean="0"/>
              <a:t>to create dark satire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Number 11 on the New York Times “Most Notable Books of 2018” list.</a:t>
            </a:r>
          </a:p>
          <a:p>
            <a:pPr lvl="1"/>
            <a:r>
              <a:rPr lang="en-US" dirty="0"/>
              <a:t>“Friday Black,” a short-story collection that veers from absurd humor to extreme violence, is earning early </a:t>
            </a:r>
            <a:r>
              <a:rPr lang="en-US" dirty="0" smtClean="0"/>
              <a:t>raves.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1026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05" y="1690688"/>
            <a:ext cx="3345304" cy="50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short story “Friday Black”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880905" cy="49019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do we know about our narrator?</a:t>
            </a:r>
          </a:p>
          <a:p>
            <a:r>
              <a:rPr lang="en-US" b="1" dirty="0" smtClean="0"/>
              <a:t>How are the customers characterized? </a:t>
            </a:r>
            <a:r>
              <a:rPr lang="en-US" b="1" dirty="0"/>
              <a:t>What imagery</a:t>
            </a:r>
            <a:r>
              <a:rPr lang="en-US" b="1" dirty="0" smtClean="0"/>
              <a:t>?</a:t>
            </a:r>
          </a:p>
          <a:p>
            <a:r>
              <a:rPr lang="en-US" b="1" dirty="0"/>
              <a:t>What is “Friday Black</a:t>
            </a:r>
            <a:r>
              <a:rPr lang="en-US" b="1" dirty="0" smtClean="0"/>
              <a:t>”?</a:t>
            </a:r>
          </a:p>
          <a:p>
            <a:r>
              <a:rPr lang="en-US" b="1" dirty="0"/>
              <a:t>How </a:t>
            </a:r>
            <a:r>
              <a:rPr lang="en-US" b="1" dirty="0" smtClean="0"/>
              <a:t>is real </a:t>
            </a:r>
            <a:r>
              <a:rPr lang="en-US" b="1" dirty="0"/>
              <a:t>Black Friday dystopian? </a:t>
            </a:r>
            <a:endParaRPr lang="en-US" b="1" dirty="0" smtClean="0"/>
          </a:p>
          <a:p>
            <a:pPr lvl="1"/>
            <a:r>
              <a:rPr lang="en-US" b="1" dirty="0" smtClean="0"/>
              <a:t>How does </a:t>
            </a:r>
            <a:r>
              <a:rPr lang="en-US" b="1" dirty="0" err="1" smtClean="0"/>
              <a:t>Adjei-Brenyah</a:t>
            </a:r>
            <a:r>
              <a:rPr lang="en-US" b="1" dirty="0" smtClean="0"/>
              <a:t> try and make it dystopian?</a:t>
            </a:r>
            <a:endParaRPr lang="en-US" b="1" dirty="0"/>
          </a:p>
          <a:p>
            <a:r>
              <a:rPr lang="en-US" b="1" dirty="0" smtClean="0"/>
              <a:t>Who </a:t>
            </a:r>
            <a:r>
              <a:rPr lang="en-US" b="1" dirty="0"/>
              <a:t>is more dehumanized the customers or sales-people? Why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Enjoyable? Funny? What are your Black Friday experiences?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05" y="1690688"/>
            <a:ext cx="3345304" cy="50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</a:t>
            </a:r>
            <a:r>
              <a:rPr lang="en-US" smtClean="0"/>
              <a:t>Friday Deaths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www.ranker.com/list/13-most-brutal-black-friday-injuries-and-deaths/john-barryman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http://blackfridaydeathcount.com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667" y="2330816"/>
            <a:ext cx="685866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94" y="61425"/>
            <a:ext cx="5250410" cy="24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“Friday Black”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880905" cy="4351338"/>
          </a:xfrm>
        </p:spPr>
        <p:txBody>
          <a:bodyPr/>
          <a:lstStyle/>
          <a:p>
            <a:r>
              <a:rPr lang="en-US" b="1" dirty="0" smtClean="0"/>
              <a:t>What do you think </a:t>
            </a:r>
            <a:r>
              <a:rPr lang="en-US" b="1" dirty="0" err="1" smtClean="0"/>
              <a:t>Adjei-Brenyah’s</a:t>
            </a:r>
            <a:r>
              <a:rPr lang="en-US" b="1" dirty="0" smtClean="0"/>
              <a:t> purpose for writing the story was?</a:t>
            </a:r>
          </a:p>
          <a:p>
            <a:r>
              <a:rPr lang="en-US" b="1" dirty="0" smtClean="0"/>
              <a:t>How are the themes of poverty, consumerism, and/or materialism developed?</a:t>
            </a:r>
          </a:p>
          <a:p>
            <a:r>
              <a:rPr lang="en-US" b="1" dirty="0" smtClean="0"/>
              <a:t>How does the story utilize and build dark humor?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friday black nana kwame adjei-breny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05" y="1690688"/>
            <a:ext cx="3345304" cy="50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Timed-Write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463" y="1825625"/>
            <a:ext cx="70510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5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Adjei-Brenyah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his story “Friday Black”: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139"/>
            <a:ext cx="8805530" cy="5331268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the humor, for me it's important to try to laugh when you can because I think it's healthy. But also I think for me it's a way to help me say exactly what I want to say because if I don't add some levity, some humor, I probably won't get through, on some level, for the reader. I think it's like the sugar to help the medicine go down. Sometimes you kind of get through a story where there's, like, sort of this vein of humor.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sometimes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think the punchline is, like, it actually wasn't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joke after all. But with that story, "Friday Black," I did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retail. I really have seen, like, a woman step on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woman's, like, calf or jeans.</a:t>
            </a:r>
          </a:p>
          <a:p>
            <a:pPr marL="0" indent="0" fontAlgn="base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know for a fact that pretty much annually,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killed because people in Wal-Mart are trying to get TVs. In my mind, the first time that happened, everyone - the country, the world should have been like, whoa, whoa, whoa, whoa. You know, maybe we've taken this thing too far. But it's - that's a scary thing for me to think about. And what's scary is I think how - how we can know that happens so regularly and still sort of casually participate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Image result for friday black nana kwame adjei-breny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13817"/>
          <a:stretch/>
        </p:blipFill>
        <p:spPr bwMode="auto">
          <a:xfrm>
            <a:off x="9551173" y="2349796"/>
            <a:ext cx="2458945" cy="27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ort Your 3D Models.potx" id="{98FA5300-F36E-4E09-B87A-445242C647AE}" vid="{04F4B6F2-3E92-45BB-A359-066CA3EB33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24DE4-F957-4388-9DA7-91BC1AE5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5CA8FE-D82C-480E-ABF9-7B721C8E0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9EF40-9368-4E43-9CE0-AE0749FAE236}">
  <ds:schemaRefs>
    <ds:schemaRef ds:uri="b348f026-0623-4e77-bd1b-15beed583077"/>
    <ds:schemaRef ds:uri="http://schemas.microsoft.com/office/2006/metadata/properties"/>
    <ds:schemaRef ds:uri="http://schemas.microsoft.com/office/2006/documentManagement/types"/>
    <ds:schemaRef ds:uri="59f4de77-fb23-43c4-8afd-72bf968a030f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Import your 3D models</Template>
  <TotalTime>0</TotalTime>
  <Words>477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Segoe UI</vt:lpstr>
      <vt:lpstr>Segoe UI Semibold</vt:lpstr>
      <vt:lpstr>Office Theme</vt:lpstr>
      <vt:lpstr>Friday Black by Nana Kwame Adjei-Brenyah</vt:lpstr>
      <vt:lpstr>Read the short story “Friday Black”</vt:lpstr>
      <vt:lpstr>Black Friday Deaths</vt:lpstr>
      <vt:lpstr>PowerPoint Presentation</vt:lpstr>
      <vt:lpstr>“Friday Black”</vt:lpstr>
      <vt:lpstr>Timed-Write</vt:lpstr>
      <vt:lpstr>Adjei-Brenyah on his story “Friday Black”: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2018-11-20T20:01:11Z</dcterms:created>
  <dcterms:modified xsi:type="dcterms:W3CDTF">2019-11-26T17:52:18Z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