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58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957733" y="985833"/>
            <a:ext cx="9014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957733" y="2311400"/>
            <a:ext cx="9014800" cy="397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▪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1566" name="Google Shape;1566;p5"/>
          <p:cNvGrpSpPr/>
          <p:nvPr/>
        </p:nvGrpSpPr>
        <p:grpSpPr>
          <a:xfrm rot="10800000">
            <a:off x="11801983" y="38276"/>
            <a:ext cx="352016" cy="6781736"/>
            <a:chOff x="5307800" y="238125"/>
            <a:chExt cx="271925" cy="5238750"/>
          </a:xfrm>
        </p:grpSpPr>
        <p:sp>
          <p:nvSpPr>
            <p:cNvPr id="1567" name="Google Shape;1567;p5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5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5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5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5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5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5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5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5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5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5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5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5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5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5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5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5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5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5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5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5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5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5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5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5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5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5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5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5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5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5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5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5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5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5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5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5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5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5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5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5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5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5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5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5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5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5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5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5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4" name="Google Shape;1624;p5"/>
          <p:cNvGrpSpPr/>
          <p:nvPr/>
        </p:nvGrpSpPr>
        <p:grpSpPr>
          <a:xfrm rot="10800000">
            <a:off x="10438095" y="38276"/>
            <a:ext cx="1521044" cy="6781736"/>
            <a:chOff x="5458325" y="238125"/>
            <a:chExt cx="1174975" cy="5238750"/>
          </a:xfrm>
        </p:grpSpPr>
        <p:sp>
          <p:nvSpPr>
            <p:cNvPr id="1625" name="Google Shape;1625;p5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5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5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5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5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5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5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5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5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5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5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5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5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5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5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5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5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5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5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4" name="Google Shape;1644;p5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5" name="Google Shape;1645;p5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6" name="Google Shape;1646;p5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7" name="Google Shape;1647;p5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8" name="Google Shape;1648;p5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9" name="Google Shape;1649;p5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5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5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5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5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5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5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5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5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5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5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5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5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5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5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5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5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5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5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5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5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5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5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5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5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5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5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5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5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5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5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5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5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5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5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5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5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5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7" name="Google Shape;1687;p5"/>
          <p:cNvGrpSpPr/>
          <p:nvPr/>
        </p:nvGrpSpPr>
        <p:grpSpPr>
          <a:xfrm rot="10800000">
            <a:off x="10243269" y="38276"/>
            <a:ext cx="1326185" cy="6586909"/>
            <a:chOff x="5759350" y="388625"/>
            <a:chExt cx="1024450" cy="5088250"/>
          </a:xfrm>
        </p:grpSpPr>
        <p:sp>
          <p:nvSpPr>
            <p:cNvPr id="1688" name="Google Shape;1688;p5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5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5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5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5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5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5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5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5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5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5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5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5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5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5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5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5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5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5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5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5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5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5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5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5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" name="Google Shape;1713;p5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5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5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5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5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5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5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5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5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5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5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4" name="Google Shape;1724;p5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5" name="Google Shape;1725;p5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5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5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5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5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5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5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5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5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5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5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5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5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5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5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5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5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5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5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5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5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5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5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8" name="Google Shape;1748;p5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9" name="Google Shape;1749;p5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5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5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2" name="Google Shape;1752;p5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3" name="Google Shape;1753;p5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4" name="Google Shape;1754;p5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5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5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5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5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5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5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5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5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5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5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5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5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5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8" name="Google Shape;1768;p5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5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5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5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5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5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5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5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5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5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5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5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5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5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5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5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5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5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5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5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8" name="Google Shape;1788;p5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89" name="Google Shape;1789;p5"/>
          <p:cNvGrpSpPr/>
          <p:nvPr/>
        </p:nvGrpSpPr>
        <p:grpSpPr>
          <a:xfrm rot="10800000">
            <a:off x="10243269" y="38276"/>
            <a:ext cx="1521044" cy="6781736"/>
            <a:chOff x="5608825" y="238125"/>
            <a:chExt cx="1174975" cy="5238750"/>
          </a:xfrm>
        </p:grpSpPr>
        <p:sp>
          <p:nvSpPr>
            <p:cNvPr id="1790" name="Google Shape;1790;p5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5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5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5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5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5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5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5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5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5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5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5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2" name="Google Shape;1802;p5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5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5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5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5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5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5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5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5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5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5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5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5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5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5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5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5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5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5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5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5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5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5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5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5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5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5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5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5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5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5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5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5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5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5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5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5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5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40" name="Google Shape;1840;p5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2026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510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48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733" y="985833"/>
            <a:ext cx="9014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7733" y="2311400"/>
            <a:ext cx="9014800" cy="39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▪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●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○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■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727028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641" y="211464"/>
            <a:ext cx="9014800" cy="736187"/>
          </a:xfrm>
        </p:spPr>
        <p:txBody>
          <a:bodyPr/>
          <a:lstStyle/>
          <a:p>
            <a:r>
              <a:rPr lang="en-US" sz="4800" i="1" dirty="0"/>
              <a:t>Friday Black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822" y="798022"/>
            <a:ext cx="9161996" cy="5898743"/>
          </a:xfrm>
        </p:spPr>
        <p:txBody>
          <a:bodyPr/>
          <a:lstStyle/>
          <a:p>
            <a:r>
              <a:rPr lang="en-US" sz="2300" dirty="0"/>
              <a:t>Nana Kwame </a:t>
            </a:r>
            <a:r>
              <a:rPr lang="en-US" sz="2300" dirty="0" err="1"/>
              <a:t>Adjei-Brenyah</a:t>
            </a:r>
            <a:r>
              <a:rPr lang="en-US" sz="2300" dirty="0"/>
              <a:t> makes his points by exaggerating race and class divisions, and consumer culture to </a:t>
            </a:r>
            <a:r>
              <a:rPr lang="en-US" sz="2300" b="1" dirty="0"/>
              <a:t>create dark satire</a:t>
            </a:r>
            <a:r>
              <a:rPr lang="en-US" sz="2300" dirty="0"/>
              <a:t>.</a:t>
            </a:r>
          </a:p>
          <a:p>
            <a:pPr lvl="1"/>
            <a:r>
              <a:rPr lang="en-US" sz="2000" b="1" dirty="0">
                <a:solidFill>
                  <a:schemeClr val="accent1"/>
                </a:solidFill>
              </a:rPr>
              <a:t>No. 11 on </a:t>
            </a:r>
            <a:r>
              <a:rPr lang="en-US" sz="2000" b="1" i="1" dirty="0">
                <a:solidFill>
                  <a:schemeClr val="accent1"/>
                </a:solidFill>
              </a:rPr>
              <a:t>The New York Times’</a:t>
            </a:r>
            <a:r>
              <a:rPr lang="en-US" sz="2000" b="1" dirty="0">
                <a:solidFill>
                  <a:schemeClr val="accent1"/>
                </a:solidFill>
              </a:rPr>
              <a:t> “Most Notable Books of 2018” list</a:t>
            </a:r>
            <a:r>
              <a:rPr lang="en-US" sz="2000" dirty="0"/>
              <a:t>.</a:t>
            </a:r>
          </a:p>
          <a:p>
            <a:r>
              <a:rPr lang="en-US" sz="2300" dirty="0"/>
              <a:t>“Friday Black,” is a short-story collection that veers from absurd humor to extreme violence.</a:t>
            </a:r>
          </a:p>
          <a:p>
            <a:pPr lvl="1"/>
            <a:r>
              <a:rPr lang="en-US" sz="1600" dirty="0"/>
              <a:t>“To talk about the humor, for me it's important to try to laugh when you can because I think it's healthy. But also I think for me it's a way to help me say exactly what I want to say because if I don't add some levity, some humor, I probably won't get through, on some level, for the reader. I think it's like the sugar to help the medicine go down. Sometimes you kind of get through a story where there's, like, sort of this vein of humor. And sometimes I think the punchline is, like, it actually wasn't a joke after all.”</a:t>
            </a:r>
          </a:p>
          <a:p>
            <a:r>
              <a:rPr lang="en-US" sz="2300" dirty="0"/>
              <a:t>One story is a dystopian satire of black Friday shopping where bodies litter the floor of malls. </a:t>
            </a:r>
          </a:p>
          <a:p>
            <a:pPr lvl="1"/>
            <a:r>
              <a:rPr lang="en-US" sz="1400" dirty="0"/>
              <a:t>“But with that story, "Friday Black," I did work in retail. I really have seen, like, a woman step on another woman's, like, calf or jeans. We all know for a fact that pretty much annually, someone gets killed because people in Wal-Mart are trying to get TVs. In my mind, the first time that happened, everyone - the country, the world should have been like, whoa, whoa, whoa, whoa. You know, maybe we've taken this thing too far. But it's - that's a scary thing for me to think about. And what's scary is I think how - how we can know that happens so regularly and still sort of casually participate.”</a:t>
            </a:r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D57F1E4F-1CFF-5643-939E-217C01CDF565}" type="slidenum">
              <a:rPr lang="en-US" kern="0"/>
              <a:pPr defTabSz="1219170">
                <a:buClr>
                  <a:srgbClr val="000000"/>
                </a:buClr>
              </a:pPr>
              <a:t>1</a:t>
            </a:fld>
            <a:endParaRPr lang="en-US" kern="0" dirty="0"/>
          </a:p>
        </p:txBody>
      </p:sp>
      <p:pic>
        <p:nvPicPr>
          <p:cNvPr id="5" name="Picture 2" descr="Image result for friday black nana kwame adjei-brenya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818" y="3068108"/>
            <a:ext cx="2458945" cy="370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friday black nana kwame adjei-brenya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06" r="13817"/>
          <a:stretch/>
        </p:blipFill>
        <p:spPr bwMode="auto">
          <a:xfrm>
            <a:off x="9502819" y="211464"/>
            <a:ext cx="2458945" cy="277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701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733" y="120024"/>
            <a:ext cx="9014800" cy="1143200"/>
          </a:xfrm>
        </p:spPr>
        <p:txBody>
          <a:bodyPr/>
          <a:lstStyle/>
          <a:p>
            <a:r>
              <a:rPr lang="en-US" sz="4800" i="1" dirty="0"/>
              <a:t>Friday Black</a:t>
            </a:r>
            <a:r>
              <a:rPr lang="en-US" sz="4800" dirty="0"/>
              <a:t>: “Era”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734" y="1263224"/>
            <a:ext cx="8438357" cy="5433541"/>
          </a:xfrm>
        </p:spPr>
        <p:txBody>
          <a:bodyPr/>
          <a:lstStyle/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dirty="0"/>
              <a:t>Look for the “</a:t>
            </a:r>
            <a:r>
              <a:rPr lang="en-US" b="1" dirty="0"/>
              <a:t>Good</a:t>
            </a:r>
            <a:r>
              <a:rPr lang="en-US" dirty="0"/>
              <a:t>.” What does it do? How does it </a:t>
            </a:r>
            <a:br>
              <a:rPr lang="en-US" dirty="0"/>
            </a:br>
            <a:r>
              <a:rPr lang="en-US" dirty="0"/>
              <a:t>effect Ben?</a:t>
            </a:r>
          </a:p>
          <a:p>
            <a:pPr lvl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dirty="0"/>
              <a:t>What does our narrator mean when he says he </a:t>
            </a:r>
            <a:br>
              <a:rPr lang="en-US" dirty="0"/>
            </a:br>
            <a:r>
              <a:rPr lang="en-US" dirty="0"/>
              <a:t>is a “</a:t>
            </a:r>
            <a:r>
              <a:rPr lang="en-US" b="1" dirty="0"/>
              <a:t>clear-born</a:t>
            </a:r>
            <a:r>
              <a:rPr lang="en-US" dirty="0"/>
              <a:t>”? Social Hierarchy? 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dirty="0"/>
              <a:t>What does the language they use reveal about their </a:t>
            </a:r>
            <a:br>
              <a:rPr lang="en-US" dirty="0"/>
            </a:br>
            <a:r>
              <a:rPr lang="en-US" dirty="0"/>
              <a:t>society?</a:t>
            </a:r>
          </a:p>
          <a:p>
            <a:pPr lvl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dirty="0"/>
              <a:t>“</a:t>
            </a:r>
            <a:r>
              <a:rPr lang="en-US" b="1" dirty="0" err="1"/>
              <a:t>HowItWas</a:t>
            </a:r>
            <a:r>
              <a:rPr lang="en-US" b="1" dirty="0"/>
              <a:t> Class</a:t>
            </a:r>
            <a:r>
              <a:rPr lang="en-US" dirty="0"/>
              <a:t>”?</a:t>
            </a:r>
          </a:p>
          <a:p>
            <a:pPr lvl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dirty="0"/>
              <a:t>Blunt communication? </a:t>
            </a:r>
          </a:p>
          <a:p>
            <a:pPr lvl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dirty="0"/>
              <a:t>“</a:t>
            </a:r>
            <a:r>
              <a:rPr lang="en-US" b="1" dirty="0"/>
              <a:t>excited</a:t>
            </a:r>
            <a:r>
              <a:rPr lang="en-US" sz="3600" b="1" dirty="0">
                <a:solidFill>
                  <a:srgbClr val="FF0000"/>
                </a:solidFill>
              </a:rPr>
              <a:t>/</a:t>
            </a:r>
            <a:r>
              <a:rPr lang="en-US" b="1" dirty="0"/>
              <a:t>electric</a:t>
            </a:r>
            <a:r>
              <a:rPr lang="en-US" dirty="0"/>
              <a:t>”? (41).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b="1" dirty="0"/>
              <a:t>Is the ending satisfying?</a:t>
            </a:r>
            <a:r>
              <a:rPr lang="en-US" dirty="0"/>
              <a:t> What happens to Ben? Is </a:t>
            </a:r>
            <a:br>
              <a:rPr lang="en-US" dirty="0"/>
            </a:br>
            <a:r>
              <a:rPr lang="en-US" dirty="0"/>
              <a:t>Ben a tragic hero? </a:t>
            </a:r>
            <a:r>
              <a:rPr lang="en-US" b="1" dirty="0"/>
              <a:t>Is “Era” a tragedy?</a:t>
            </a:r>
            <a:r>
              <a:rPr lang="en-US" dirty="0"/>
              <a:t> How is the </a:t>
            </a:r>
            <a:br>
              <a:rPr lang="en-US" dirty="0"/>
            </a:br>
            <a:r>
              <a:rPr lang="en-US" dirty="0"/>
              <a:t>story really </a:t>
            </a:r>
            <a:r>
              <a:rPr lang="en-US" b="1" dirty="0"/>
              <a:t>sad</a:t>
            </a:r>
            <a:r>
              <a:rPr lang="en-US" dirty="0"/>
              <a:t>? </a:t>
            </a:r>
            <a:r>
              <a:rPr lang="en-US" b="1" dirty="0"/>
              <a:t>Funny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D57F1E4F-1CFF-5643-939E-217C01CDF565}" type="slidenum">
              <a:rPr lang="en-US" kern="0"/>
              <a:pPr defTabSz="1219170">
                <a:buClr>
                  <a:srgbClr val="000000"/>
                </a:buClr>
              </a:pPr>
              <a:t>2</a:t>
            </a:fld>
            <a:endParaRPr lang="en-US" kern="0" dirty="0"/>
          </a:p>
        </p:txBody>
      </p:sp>
      <p:pic>
        <p:nvPicPr>
          <p:cNvPr id="5" name="Picture 2" descr="Image result for friday black nana kwame adjei-breny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487" y="1379969"/>
            <a:ext cx="3363884" cy="506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 descr="Brontosaurus">
            <a:extLst>
              <a:ext uri="{FF2B5EF4-FFF2-40B4-BE49-F238E27FC236}">
                <a16:creationId xmlns:a16="http://schemas.microsoft.com/office/drawing/2014/main" id="{5DEFF347-2507-45C0-A9A4-46F291A66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73114" y="120024"/>
            <a:ext cx="96925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10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733" y="120024"/>
            <a:ext cx="9014800" cy="1143200"/>
          </a:xfrm>
        </p:spPr>
        <p:txBody>
          <a:bodyPr/>
          <a:lstStyle/>
          <a:p>
            <a:r>
              <a:rPr lang="en-US" sz="4800" b="1" i="1" dirty="0"/>
              <a:t>Friday Black</a:t>
            </a:r>
            <a:r>
              <a:rPr lang="en-US" sz="4800" b="1" dirty="0"/>
              <a:t>: “Era”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734" y="1263224"/>
            <a:ext cx="10077696" cy="5433541"/>
          </a:xfrm>
        </p:spPr>
        <p:txBody>
          <a:bodyPr/>
          <a:lstStyle/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Would </a:t>
            </a:r>
            <a:r>
              <a:rPr lang="en-US" sz="2800" b="1" dirty="0"/>
              <a:t>the Good</a:t>
            </a:r>
            <a:r>
              <a:rPr lang="en-US" sz="2800" dirty="0"/>
              <a:t> have changed Ben’s fate?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800" b="1" dirty="0"/>
              <a:t>To what extent is the New Federation deliberately </a:t>
            </a:r>
            <a:br>
              <a:rPr lang="en-US" sz="2800" b="1" dirty="0"/>
            </a:br>
            <a:r>
              <a:rPr lang="en-US" sz="2800" b="1" dirty="0"/>
              <a:t>cruel?</a:t>
            </a:r>
          </a:p>
          <a:p>
            <a:pPr lvl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Compared to Oceania? America 2019? </a:t>
            </a:r>
            <a:br>
              <a:rPr lang="en-US" sz="2800" dirty="0"/>
            </a:br>
            <a:r>
              <a:rPr lang="en-US" sz="2800" i="1" dirty="0"/>
              <a:t>Brave New World?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Are the </a:t>
            </a:r>
            <a:r>
              <a:rPr lang="en-US" sz="2800" dirty="0" err="1"/>
              <a:t>McStowe’s</a:t>
            </a:r>
            <a:r>
              <a:rPr lang="en-US" sz="2800" dirty="0"/>
              <a:t> really “Antis”? Or capitalists </a:t>
            </a:r>
            <a:br>
              <a:rPr lang="en-US" sz="2800" dirty="0"/>
            </a:br>
            <a:r>
              <a:rPr lang="en-US" sz="2800" dirty="0"/>
              <a:t>exploiting the dehumanization of their world? </a:t>
            </a:r>
          </a:p>
          <a:p>
            <a:pPr lvl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Does it matter?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How </a:t>
            </a:r>
            <a:r>
              <a:rPr lang="en-US" sz="2800" b="1" dirty="0"/>
              <a:t>successful</a:t>
            </a:r>
            <a:r>
              <a:rPr lang="en-US" sz="2800" dirty="0"/>
              <a:t> are </a:t>
            </a:r>
            <a:r>
              <a:rPr lang="en-US" sz="2800" b="1" dirty="0" err="1"/>
              <a:t>OptiLife</a:t>
            </a:r>
            <a:r>
              <a:rPr lang="en-US" sz="2800" b="1" dirty="0"/>
              <a:t>™</a:t>
            </a:r>
            <a:r>
              <a:rPr lang="en-US" sz="2800" dirty="0"/>
              <a:t>’s gene editing </a:t>
            </a:r>
            <a:br>
              <a:rPr lang="en-US" sz="2800" dirty="0"/>
            </a:br>
            <a:r>
              <a:rPr lang="en-US" sz="2800" dirty="0"/>
              <a:t>practices? Benefits? Risks?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What is the definition of </a:t>
            </a:r>
            <a:r>
              <a:rPr lang="en-US" sz="2800" b="1" dirty="0"/>
              <a:t>pride</a:t>
            </a:r>
            <a:r>
              <a:rPr lang="en-US" sz="2800" dirty="0"/>
              <a:t> and </a:t>
            </a:r>
            <a:r>
              <a:rPr lang="en-US" sz="2800" b="1" dirty="0"/>
              <a:t>truth</a:t>
            </a:r>
            <a:r>
              <a:rPr lang="en-US" sz="2800" dirty="0"/>
              <a:t> in this society? Why encourage those and suppress emotion?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D57F1E4F-1CFF-5643-939E-217C01CDF565}" type="slidenum">
              <a:rPr lang="en-US" kern="0"/>
              <a:pPr defTabSz="1219170">
                <a:buClr>
                  <a:srgbClr val="000000"/>
                </a:buClr>
              </a:pPr>
              <a:t>3</a:t>
            </a:fld>
            <a:endParaRPr lang="en-US" kern="0" dirty="0"/>
          </a:p>
        </p:txBody>
      </p:sp>
      <p:pic>
        <p:nvPicPr>
          <p:cNvPr id="5" name="Picture 2" descr="Image result for friday black nana kwame adjei-brenya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359" y="2126820"/>
            <a:ext cx="2485011" cy="374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 descr="Brontosaurus">
            <a:extLst>
              <a:ext uri="{FF2B5EF4-FFF2-40B4-BE49-F238E27FC236}">
                <a16:creationId xmlns:a16="http://schemas.microsoft.com/office/drawing/2014/main" id="{BD48153D-E624-497F-AB40-7B69782A8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73114" y="120024"/>
            <a:ext cx="96925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33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734" y="173420"/>
            <a:ext cx="9007902" cy="1414139"/>
          </a:xfrm>
        </p:spPr>
        <p:txBody>
          <a:bodyPr anchor="ctr"/>
          <a:lstStyle/>
          <a:p>
            <a:r>
              <a:rPr lang="en-US" b="1" dirty="0"/>
              <a:t>Creative Task: Choose one</a:t>
            </a:r>
            <a:br>
              <a:rPr lang="en-US" b="1" dirty="0"/>
            </a:br>
            <a:r>
              <a:rPr lang="en-US" sz="2000" b="1" i="1" dirty="0">
                <a:solidFill>
                  <a:schemeClr val="tx1"/>
                </a:solidFill>
              </a:rPr>
              <a:t>or</a:t>
            </a:r>
            <a:r>
              <a:rPr lang="en-US" sz="2000" b="1" dirty="0">
                <a:solidFill>
                  <a:schemeClr val="tx1"/>
                </a:solidFill>
              </a:rPr>
              <a:t> choose the literary analysis one page essay on the next page to try and raise your MT3 grade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733" y="1587559"/>
            <a:ext cx="9463922" cy="5097021"/>
          </a:xfrm>
        </p:spPr>
        <p:txBody>
          <a:bodyPr/>
          <a:lstStyle/>
          <a:p>
            <a:r>
              <a:rPr lang="en-US" sz="2800" b="1" dirty="0"/>
              <a:t>Create a pharmaceutical ad for “the Good”</a:t>
            </a:r>
          </a:p>
          <a:p>
            <a:pPr lvl="1"/>
            <a:r>
              <a:rPr lang="en-US" dirty="0"/>
              <a:t>Use textual evidence to </a:t>
            </a:r>
            <a:r>
              <a:rPr lang="en-US" b="1" dirty="0"/>
              <a:t>list the effects</a:t>
            </a:r>
            <a:r>
              <a:rPr lang="en-US" dirty="0"/>
              <a:t>, </a:t>
            </a:r>
            <a:r>
              <a:rPr lang="en-US" b="1" dirty="0"/>
              <a:t>side effects</a:t>
            </a:r>
            <a:r>
              <a:rPr lang="en-US" dirty="0"/>
              <a:t>, and </a:t>
            </a:r>
            <a:r>
              <a:rPr lang="en-US" b="1" dirty="0"/>
              <a:t>other details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Match the style of speech in the world of “Era” </a:t>
            </a:r>
            <a:r>
              <a:rPr lang="en-US" b="1" u="sng" dirty="0"/>
              <a:t>and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pharmaceutical ads in general. (important for grade)</a:t>
            </a:r>
          </a:p>
          <a:p>
            <a:r>
              <a:rPr lang="en-US" sz="2800" b="1" dirty="0"/>
              <a:t>Create an ad for </a:t>
            </a:r>
            <a:r>
              <a:rPr lang="en-US" sz="2800" b="1" dirty="0" err="1"/>
              <a:t>OptiLife</a:t>
            </a:r>
            <a:r>
              <a:rPr lang="en-US" sz="2800" b="1" dirty="0"/>
              <a:t>™</a:t>
            </a:r>
          </a:p>
          <a:p>
            <a:pPr lvl="1"/>
            <a:r>
              <a:rPr lang="en-US" dirty="0"/>
              <a:t>Use textual evidence (quotes) to list the benefits, options, risks, and other details.</a:t>
            </a:r>
          </a:p>
          <a:p>
            <a:pPr lvl="1"/>
            <a:r>
              <a:rPr lang="en-US" dirty="0"/>
              <a:t>Match the style of speech in the New Federation of “Era” </a:t>
            </a:r>
            <a:br>
              <a:rPr lang="en-US" dirty="0"/>
            </a:br>
            <a:r>
              <a:rPr lang="en-US" b="1" u="sng" dirty="0"/>
              <a:t>and</a:t>
            </a:r>
            <a:r>
              <a:rPr lang="en-US" dirty="0"/>
              <a:t> healthcare ads in general. (important for grade)</a:t>
            </a:r>
          </a:p>
          <a:p>
            <a:pPr lvl="1"/>
            <a:endParaRPr lang="en-US" dirty="0"/>
          </a:p>
          <a:p>
            <a:pPr marL="76200" indent="0">
              <a:buNone/>
            </a:pPr>
            <a:r>
              <a:rPr lang="en-US" dirty="0"/>
              <a:t>Can be any medium you want [even with a partner over video?]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D57F1E4F-1CFF-5643-939E-217C01CDF565}" type="slidenum">
              <a:rPr lang="en-US" kern="0"/>
              <a:pPr defTabSz="1219170">
                <a:buClr>
                  <a:srgbClr val="000000"/>
                </a:buClr>
              </a:pPr>
              <a:t>4</a:t>
            </a:fld>
            <a:endParaRPr lang="en-US" kern="0" dirty="0"/>
          </a:p>
        </p:txBody>
      </p:sp>
      <p:pic>
        <p:nvPicPr>
          <p:cNvPr id="5" name="Picture 2" descr="Image result for soma brave new worl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267" b="81867" l="244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19" t="18844" r="26345"/>
          <a:stretch/>
        </p:blipFill>
        <p:spPr bwMode="auto">
          <a:xfrm>
            <a:off x="9506147" y="128328"/>
            <a:ext cx="2685853" cy="562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sci fi injecto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12" b="97393" l="0" r="100000">
                        <a14:foregroundMark x1="85062" y1="30918" x2="85062" y2="30918"/>
                        <a14:foregroundMark x1="43409" y1="3910" x2="43409" y2="3910"/>
                        <a14:foregroundMark x1="9183" y1="23514" x2="9183" y2="23514"/>
                        <a14:foregroundMark x1="18234" y1="24922" x2="18234" y2="24922"/>
                        <a14:foregroundMark x1="2636" y1="22888" x2="2636" y2="22888"/>
                        <a14:foregroundMark x1="2900" y1="23045" x2="21178" y2="250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06147" y="4309600"/>
            <a:ext cx="2673112" cy="224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Brontosaurus">
            <a:extLst>
              <a:ext uri="{FF2B5EF4-FFF2-40B4-BE49-F238E27FC236}">
                <a16:creationId xmlns:a16="http://schemas.microsoft.com/office/drawing/2014/main" id="{3CCB9E2A-6619-4B53-890B-F575CFF861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73114" y="120024"/>
            <a:ext cx="96925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76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EA2CC-678B-48ED-BDE3-2B60760C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640" y="190702"/>
            <a:ext cx="10708175" cy="1143200"/>
          </a:xfrm>
        </p:spPr>
        <p:txBody>
          <a:bodyPr/>
          <a:lstStyle/>
          <a:p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Literary Analysis One-Pager Options</a:t>
            </a:r>
            <a:b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c</a:t>
            </a:r>
            <a:r>
              <a:rPr lang="en-US" sz="2000" dirty="0">
                <a:solidFill>
                  <a:schemeClr val="tx1"/>
                </a:solidFill>
              </a:rPr>
              <a:t>hoose this option if you are planning on trying to significantly raise your grade from MT3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9A345-6615-4B22-A4BB-E16B5C1BA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733" y="1775790"/>
            <a:ext cx="10747864" cy="4891508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en-US" sz="2600" dirty="0"/>
              <a:t>How does Adjei-</a:t>
            </a:r>
            <a:r>
              <a:rPr lang="en-US" sz="2600" dirty="0" err="1"/>
              <a:t>Brenyah</a:t>
            </a:r>
            <a:r>
              <a:rPr lang="en-US" sz="2600" dirty="0"/>
              <a:t> develop the character of Ben into a </a:t>
            </a:r>
            <a:r>
              <a:rPr lang="en-US" sz="2600" dirty="0" err="1"/>
              <a:t>Shoelooker</a:t>
            </a:r>
            <a:r>
              <a:rPr lang="en-US" sz="2600" dirty="0"/>
              <a:t>? What is a </a:t>
            </a:r>
            <a:r>
              <a:rPr lang="en-US" sz="2600" dirty="0" err="1"/>
              <a:t>Shoelooker</a:t>
            </a:r>
            <a:r>
              <a:rPr lang="en-US" sz="2600" dirty="0"/>
              <a:t>? What is the purpose?</a:t>
            </a:r>
          </a:p>
          <a:p>
            <a:pPr lvl="1">
              <a:buClr>
                <a:srgbClr val="002060"/>
              </a:buClr>
            </a:pPr>
            <a:r>
              <a:rPr lang="en-US" sz="2600" dirty="0"/>
              <a:t>Hint: motif of the ground/floor/shoes etc.</a:t>
            </a:r>
          </a:p>
          <a:p>
            <a:pPr>
              <a:buClr>
                <a:srgbClr val="002060"/>
              </a:buClr>
            </a:pPr>
            <a:r>
              <a:rPr lang="en-US" sz="2600" dirty="0"/>
              <a:t>How does Adjei-</a:t>
            </a:r>
            <a:r>
              <a:rPr lang="en-US" sz="2600" dirty="0" err="1"/>
              <a:t>Brenyah</a:t>
            </a:r>
            <a:r>
              <a:rPr lang="en-US" sz="2600" dirty="0"/>
              <a:t> </a:t>
            </a:r>
            <a:r>
              <a:rPr lang="en-US" sz="2600" b="1" dirty="0"/>
              <a:t>use language</a:t>
            </a:r>
            <a:r>
              <a:rPr lang="en-US" sz="2600" dirty="0"/>
              <a:t> to develop his dystopia? What role does the language and speaking style of the New Federation play into dehumanization?</a:t>
            </a:r>
          </a:p>
          <a:p>
            <a:pPr>
              <a:buClr>
                <a:srgbClr val="002060"/>
              </a:buClr>
            </a:pPr>
            <a:r>
              <a:rPr lang="en-US" sz="2600" dirty="0"/>
              <a:t>How does Adjei-</a:t>
            </a:r>
            <a:r>
              <a:rPr lang="en-US" sz="2600" dirty="0" err="1"/>
              <a:t>Brenyah</a:t>
            </a:r>
            <a:r>
              <a:rPr lang="en-US" sz="2600" dirty="0"/>
              <a:t> create his </a:t>
            </a:r>
            <a:r>
              <a:rPr lang="en-US" sz="2600" b="1" dirty="0"/>
              <a:t>fear</a:t>
            </a:r>
            <a:r>
              <a:rPr lang="en-US" sz="2600" dirty="0"/>
              <a:t> of social hierarchies?  What is his dystopian warning?</a:t>
            </a:r>
          </a:p>
          <a:p>
            <a:pPr>
              <a:buClr>
                <a:srgbClr val="002060"/>
              </a:buClr>
            </a:pPr>
            <a:r>
              <a:rPr lang="en-US" sz="2600" dirty="0"/>
              <a:t>How does Adjei-</a:t>
            </a:r>
            <a:r>
              <a:rPr lang="en-US" sz="2600" dirty="0" err="1"/>
              <a:t>Brenyah</a:t>
            </a:r>
            <a:r>
              <a:rPr lang="en-US" sz="2600" dirty="0"/>
              <a:t> </a:t>
            </a:r>
            <a:br>
              <a:rPr lang="en-US" sz="2600" dirty="0"/>
            </a:br>
            <a:r>
              <a:rPr lang="en-US" sz="2600" dirty="0"/>
              <a:t>create </a:t>
            </a:r>
            <a:r>
              <a:rPr lang="en-US" sz="2600" b="1" dirty="0"/>
              <a:t>humor</a:t>
            </a:r>
            <a:r>
              <a:rPr lang="en-US" sz="2600" dirty="0"/>
              <a:t> in “Era”?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EC124-D386-4BFE-AFE1-061305872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D8A122-3C9E-436C-A31A-776492C1B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041" y="4943273"/>
            <a:ext cx="6200775" cy="1724025"/>
          </a:xfrm>
          <a:prstGeom prst="rect">
            <a:avLst/>
          </a:prstGeom>
        </p:spPr>
      </p:pic>
      <p:pic>
        <p:nvPicPr>
          <p:cNvPr id="8" name="Graphic 7" descr="Brontosaurus">
            <a:extLst>
              <a:ext uri="{FF2B5EF4-FFF2-40B4-BE49-F238E27FC236}">
                <a16:creationId xmlns:a16="http://schemas.microsoft.com/office/drawing/2014/main" id="{C8896F0F-D475-442D-870E-CB5DAA219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73114" y="120024"/>
            <a:ext cx="96925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10103"/>
      </p:ext>
    </p:extLst>
  </p:cSld>
  <p:clrMapOvr>
    <a:masterClrMapping/>
  </p:clrMapOvr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504</Words>
  <Application>Microsoft Office PowerPoint</Application>
  <PresentationFormat>Widescreen</PresentationFormat>
  <Paragraphs>44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Dosis Light</vt:lpstr>
      <vt:lpstr>Titillium Web Light</vt:lpstr>
      <vt:lpstr>Mowbray template</vt:lpstr>
      <vt:lpstr>Friday Black</vt:lpstr>
      <vt:lpstr>Friday Black: “Era”</vt:lpstr>
      <vt:lpstr>Friday Black: “Era”</vt:lpstr>
      <vt:lpstr>Creative Task: Choose one or choose the literary analysis one page essay on the next page to try and raise your MT3 grade</vt:lpstr>
      <vt:lpstr>Literary Analysis One-Pager Options choose this option if you are planning on trying to significantly raise your grade from MT3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Friday Black: “Era”</dc:title>
  <dc:creator>Smith, Kyle    SHS - Staff</dc:creator>
  <cp:lastModifiedBy>kyle.p.smith@email.wsu.edu</cp:lastModifiedBy>
  <cp:revision>17</cp:revision>
  <dcterms:created xsi:type="dcterms:W3CDTF">2019-05-15T17:04:24Z</dcterms:created>
  <dcterms:modified xsi:type="dcterms:W3CDTF">2020-05-07T10:08:29Z</dcterms:modified>
</cp:coreProperties>
</file>