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0" r:id="rId3"/>
    <p:sldId id="264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821" y="1502229"/>
            <a:ext cx="11196734" cy="5003866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Do 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meritocracies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 exist in the real world? Can they? Should they?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much is American society shaped around these ideas?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does society measure “potential”?  Do people have equal opportunity to achieve their potential?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Have your teachers and parents accurately measured </a:t>
            </a:r>
            <a:r>
              <a:rPr lang="en-US" sz="32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YOUR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potential? Why?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Who generally gets labeled as ‘high-potential’?  ‘Low-potential’?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have </a:t>
            </a:r>
            <a:r>
              <a:rPr lang="en-US" sz="32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BNW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and “Era” dealt with organizing society around ability?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821" y="224840"/>
            <a:ext cx="11196734" cy="1155073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Preview Thinking Questions</a:t>
            </a:r>
          </a:p>
        </p:txBody>
      </p:sp>
      <p:pic>
        <p:nvPicPr>
          <p:cNvPr id="8" name="Graphic 7" descr="Brontosaurus">
            <a:extLst>
              <a:ext uri="{FF2B5EF4-FFF2-40B4-BE49-F238E27FC236}">
                <a16:creationId xmlns:a16="http://schemas.microsoft.com/office/drawing/2014/main" id="{1AA46F13-5F6D-42F8-8186-658B4AB7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979" y="40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821" y="1502229"/>
            <a:ext cx="11196734" cy="5003866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In 2011, NASA named it as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“</a:t>
            </a: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most  </a:t>
            </a:r>
            <a:b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scientifically plausible science fiction film of all </a:t>
            </a:r>
            <a:b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time.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Directed and written by Andrew Niccol.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Concerned with eugenics, social hierarchy, and</a:t>
            </a:r>
            <a:b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dehumanization through science, Social </a:t>
            </a:r>
            <a:b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Darwinism, and biology.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Eugenics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:  a set of beliefs and practices that aims </a:t>
            </a:r>
            <a:b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at improving the genetic quality of a human </a:t>
            </a:r>
            <a:b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population.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Meritocracy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: class structure where power is </a:t>
            </a:r>
            <a:b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supposedly held by people on the basis of their </a:t>
            </a:r>
            <a:b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ability.</a:t>
            </a:r>
          </a:p>
          <a:p>
            <a:endParaRPr lang="en-US" sz="2800" b="1" dirty="0">
              <a:solidFill>
                <a:schemeClr val="tx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821" y="224840"/>
            <a:ext cx="11196734" cy="1155073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</a:t>
            </a:r>
            <a:endParaRPr lang="en-US" sz="6600" b="1" dirty="0">
              <a:solidFill>
                <a:schemeClr val="tx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 descr="A person posing for a photo&#10;&#10;Description generated with high confidence">
            <a:extLst>
              <a:ext uri="{FF2B5EF4-FFF2-40B4-BE49-F238E27FC236}">
                <a16:creationId xmlns:a16="http://schemas.microsoft.com/office/drawing/2014/main" id="{1AE14379-AB6F-4018-A159-830DAEBB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94" y="351905"/>
            <a:ext cx="3976878" cy="573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95" y="4861605"/>
            <a:ext cx="3804544" cy="19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159C3-C3C1-4243-8BD2-25D0EF396C93}"/>
              </a:ext>
            </a:extLst>
          </p:cNvPr>
          <p:cNvSpPr/>
          <p:nvPr/>
        </p:nvSpPr>
        <p:spPr>
          <a:xfrm>
            <a:off x="615821" y="4333461"/>
            <a:ext cx="11196734" cy="2172634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If none of these options work let Smith know.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Free trials require credit cards.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Your next quiz will have </a:t>
            </a:r>
            <a:r>
              <a:rPr lang="en-US" sz="34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 </a:t>
            </a:r>
            <a:br>
              <a:rPr lang="en-US" sz="34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questions.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821" y="224840"/>
            <a:ext cx="11196734" cy="1155073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	Viewing Options</a:t>
            </a:r>
          </a:p>
        </p:txBody>
      </p:sp>
      <p:pic>
        <p:nvPicPr>
          <p:cNvPr id="4" name="Picture 3" descr="A person posing for a photo&#10;&#10;Description generated with high confidence">
            <a:extLst>
              <a:ext uri="{FF2B5EF4-FFF2-40B4-BE49-F238E27FC236}">
                <a16:creationId xmlns:a16="http://schemas.microsoft.com/office/drawing/2014/main" id="{1AE14379-AB6F-4018-A159-830DAEBB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94" y="351905"/>
            <a:ext cx="3976878" cy="573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95" y="4861605"/>
            <a:ext cx="3804544" cy="1913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61CA6-E697-4D91-8D36-5A69F258E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429"/>
          <a:stretch/>
        </p:blipFill>
        <p:spPr>
          <a:xfrm>
            <a:off x="615821" y="1695623"/>
            <a:ext cx="7183280" cy="23221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29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821" y="1502229"/>
            <a:ext cx="11196734" cy="526433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does the genetic editing in </a:t>
            </a:r>
            <a:r>
              <a:rPr lang="en-US" sz="2600" b="1" i="1" dirty="0" err="1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</a:t>
            </a: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 dehumanize people and relationships?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does the genetic editing in </a:t>
            </a:r>
            <a:r>
              <a:rPr lang="en-US" sz="2600" b="1" i="1" dirty="0" err="1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</a:t>
            </a: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 create a social hierarchy? How does that hierarchy dehumanize people at both the top and bottom?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do the characters develop? What is important about the real Jerome?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Is there such a thing as ‘genetic destiny’? Should human DNA </a:t>
            </a:r>
            <a:b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be edited ethically? How private should a person’s </a:t>
            </a:r>
            <a:b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DNA and genetics be?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do we determine someone’s “potential”? What does this mean?</a:t>
            </a:r>
            <a:endParaRPr lang="en-US" sz="2600" b="1" dirty="0">
              <a:solidFill>
                <a:schemeClr val="tx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What is the symbolism of swimming and playing chicken?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What do you think about the film’s ending?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“For someone who was never meant for this world, I must confess I'm </a:t>
            </a:r>
            <a:b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suddenly having a hard time leaving it. Of course, they say every atom </a:t>
            </a:r>
            <a:b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in our bodies was once part of a star. Maybe I'm not leaving... Maybe </a:t>
            </a:r>
            <a:b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I'm going home.” </a:t>
            </a:r>
            <a:r>
              <a:rPr lang="en-US" sz="22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Cheesy or nah?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821" y="224840"/>
            <a:ext cx="11196734" cy="1155073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(1997)</a:t>
            </a:r>
          </a:p>
        </p:txBody>
      </p:sp>
      <p:pic>
        <p:nvPicPr>
          <p:cNvPr id="1026" name="Picture 2" descr="Image result for gatt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477" y="3108960"/>
            <a:ext cx="2539457" cy="35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44778949-B905-4A77-86B8-FB73945B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979" y="40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821" y="1502229"/>
            <a:ext cx="11196734" cy="4991336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Ultimately, how dystopian is </a:t>
            </a:r>
            <a:r>
              <a:rPr lang="en-US" sz="3200" b="1" i="1" dirty="0" err="1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Do 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meritocracies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 exist in the real world? Can they? Should they?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How does society measure “potential”?  Do people have equal opportunity to achieve their potential?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Did you like the film?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Is the narration effective?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Is the pace and narrative sci-fi detective-trope effective?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In 2011, NASA named it as “the most  scientifically plausible science fiction film of all time.” Thoughts? What warnings does the film have for our society?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821" y="224840"/>
            <a:ext cx="11196734" cy="1155073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Gattaca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(1997)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C11A72DA-F639-4996-A634-CADA0FCF4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979" y="40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258</TotalTime>
  <Words>277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Baskerville Old Face</vt:lpstr>
      <vt:lpstr>Calibri</vt:lpstr>
      <vt:lpstr>Wingdings</vt:lpstr>
      <vt:lpstr>Educational subjects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Kyle    SHS - Staff</dc:creator>
  <cp:lastModifiedBy>kyle.p.smith@email.wsu.edu</cp:lastModifiedBy>
  <cp:revision>22</cp:revision>
  <dcterms:created xsi:type="dcterms:W3CDTF">2019-05-07T14:13:18Z</dcterms:created>
  <dcterms:modified xsi:type="dcterms:W3CDTF">2020-05-10T22:00:45Z</dcterms:modified>
</cp:coreProperties>
</file>