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6" r:id="rId3"/>
    <p:sldId id="267" r:id="rId4"/>
    <p:sldId id="258" r:id="rId5"/>
    <p:sldId id="259" r:id="rId6"/>
    <p:sldId id="260" r:id="rId7"/>
    <p:sldId id="261" r:id="rId8"/>
    <p:sldId id="262" r:id="rId9"/>
    <p:sldId id="264" r:id="rId10"/>
    <p:sldId id="265" r:id="rId11"/>
    <p:sldId id="269" r:id="rId12"/>
    <p:sldId id="268" r:id="rId13"/>
    <p:sldId id="270"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01" d="100"/>
          <a:sy n="101" d="100"/>
        </p:scale>
        <p:origin x="126" y="33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F3322BF-9920-4248-965E-491EE0304F53}" type="datetimeFigureOut">
              <a:rPr lang="en-US" smtClean="0"/>
              <a:pPr/>
              <a:t>12/4/2018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3E8572D-335B-422B-83BC-673A3797397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3322BF-9920-4248-965E-491EE0304F53}"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8572D-335B-422B-83BC-673A379739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3322BF-9920-4248-965E-491EE0304F53}"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8572D-335B-422B-83BC-673A379739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3322BF-9920-4248-965E-491EE0304F53}"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8572D-335B-422B-83BC-673A379739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Edit Master text styles</a:t>
            </a:r>
          </a:p>
        </p:txBody>
      </p:sp>
      <p:sp>
        <p:nvSpPr>
          <p:cNvPr id="4" name="Date Placeholder 3"/>
          <p:cNvSpPr>
            <a:spLocks noGrp="1"/>
          </p:cNvSpPr>
          <p:nvPr>
            <p:ph type="dt" sz="half" idx="10"/>
          </p:nvPr>
        </p:nvSpPr>
        <p:spPr/>
        <p:txBody>
          <a:bodyPr/>
          <a:lstStyle/>
          <a:p>
            <a:fld id="{4F3322BF-9920-4248-965E-491EE0304F53}"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8572D-335B-422B-83BC-673A3797397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3322BF-9920-4248-965E-491EE0304F53}"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8572D-335B-422B-83BC-673A379739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F3322BF-9920-4248-965E-491EE0304F53}" type="datetimeFigureOut">
              <a:rPr lang="en-US" smtClean="0"/>
              <a:pPr/>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E8572D-335B-422B-83BC-673A379739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3322BF-9920-4248-965E-491EE0304F53}" type="datetimeFigureOut">
              <a:rPr lang="en-US" smtClean="0"/>
              <a:pPr/>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E8572D-335B-422B-83BC-673A379739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3322BF-9920-4248-965E-491EE0304F53}" type="datetimeFigureOut">
              <a:rPr lang="en-US" smtClean="0"/>
              <a:pPr/>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E8572D-335B-422B-83BC-673A379739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3322BF-9920-4248-965E-491EE0304F53}"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8572D-335B-422B-83BC-673A379739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Edit Master text styles</a:t>
            </a:r>
          </a:p>
        </p:txBody>
      </p:sp>
      <p:sp>
        <p:nvSpPr>
          <p:cNvPr id="5" name="Date Placeholder 4"/>
          <p:cNvSpPr>
            <a:spLocks noGrp="1"/>
          </p:cNvSpPr>
          <p:nvPr>
            <p:ph type="dt" sz="half" idx="10"/>
          </p:nvPr>
        </p:nvSpPr>
        <p:spPr/>
        <p:txBody>
          <a:bodyPr/>
          <a:lstStyle/>
          <a:p>
            <a:fld id="{4F3322BF-9920-4248-965E-491EE0304F53}"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C3E8572D-335B-422B-83BC-673A37973977}"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F3322BF-9920-4248-965E-491EE0304F53}" type="datetimeFigureOut">
              <a:rPr lang="en-US" smtClean="0"/>
              <a:pPr/>
              <a:t>12/4/2018</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3E8572D-335B-422B-83BC-673A37973977}"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latin typeface="Tw Cen MT" panose="020B0602020104020603" pitchFamily="34" charset="0"/>
              </a:rPr>
              <a:t>Improving Analysis</a:t>
            </a:r>
            <a:endParaRPr lang="en-US" sz="6600" b="1" dirty="0">
              <a:latin typeface="Tw Cen MT" panose="020B0602020104020603" pitchFamily="34" charset="0"/>
            </a:endParaRPr>
          </a:p>
        </p:txBody>
      </p:sp>
      <p:sp>
        <p:nvSpPr>
          <p:cNvPr id="3" name="Content Placeholder 2"/>
          <p:cNvSpPr>
            <a:spLocks noGrp="1"/>
          </p:cNvSpPr>
          <p:nvPr>
            <p:ph idx="1"/>
          </p:nvPr>
        </p:nvSpPr>
        <p:spPr>
          <a:xfrm>
            <a:off x="609600" y="1935480"/>
            <a:ext cx="10972800" cy="4820920"/>
          </a:xfrm>
        </p:spPr>
        <p:txBody>
          <a:bodyPr>
            <a:normAutofit fontScale="92500" lnSpcReduction="10000"/>
          </a:bodyPr>
          <a:lstStyle/>
          <a:p>
            <a:r>
              <a:rPr lang="en-US" sz="2800" dirty="0" smtClean="0"/>
              <a:t>What is analysis?</a:t>
            </a:r>
          </a:p>
          <a:p>
            <a:r>
              <a:rPr lang="en-US" sz="2800" dirty="0" smtClean="0"/>
              <a:t>What is good analysis?</a:t>
            </a:r>
          </a:p>
          <a:p>
            <a:r>
              <a:rPr lang="en-US" sz="2800" dirty="0" smtClean="0"/>
              <a:t>What </a:t>
            </a:r>
            <a:r>
              <a:rPr lang="en-US" sz="2800" b="1" dirty="0" smtClean="0"/>
              <a:t>isn’t</a:t>
            </a:r>
            <a:r>
              <a:rPr lang="en-US" sz="2800" dirty="0" smtClean="0"/>
              <a:t> analysis?</a:t>
            </a:r>
          </a:p>
          <a:p>
            <a:endParaRPr lang="en-US" sz="2800" dirty="0"/>
          </a:p>
          <a:p>
            <a:r>
              <a:rPr lang="en-US" sz="3500" b="1" dirty="0" smtClean="0"/>
              <a:t>Analyze</a:t>
            </a:r>
            <a:r>
              <a:rPr lang="en-US" sz="3500" dirty="0" smtClean="0"/>
              <a:t> </a:t>
            </a:r>
            <a:r>
              <a:rPr lang="en-US" sz="3500" dirty="0" smtClean="0"/>
              <a:t>the following passage from a fictional text:</a:t>
            </a:r>
          </a:p>
          <a:p>
            <a:pPr marL="0" indent="0">
              <a:buNone/>
            </a:pPr>
            <a:r>
              <a:rPr lang="en-US" sz="3500" i="1" dirty="0"/>
              <a:t>“Obedience is not enough.  Unless </a:t>
            </a:r>
            <a:r>
              <a:rPr lang="en-US" sz="3500" i="1" dirty="0" smtClean="0"/>
              <a:t>[mankind] </a:t>
            </a:r>
            <a:r>
              <a:rPr lang="en-US" sz="3500" i="1" dirty="0"/>
              <a:t>is suffering, how can you be sure that he is obeying your will and not his own? Power is in inflicting pain and humiliation.  Power is in tearing human minds to pieces and putting them together again in new shapes of your own choosing</a:t>
            </a:r>
            <a:r>
              <a:rPr lang="en-US" sz="3500" i="1" dirty="0" smtClean="0"/>
              <a:t>.” </a:t>
            </a:r>
            <a:r>
              <a:rPr lang="en-US" sz="3500" i="1" dirty="0"/>
              <a:t>(266).</a:t>
            </a:r>
          </a:p>
          <a:p>
            <a:pPr marL="0" indent="0">
              <a:buNone/>
            </a:pPr>
            <a:endParaRPr lang="en-US" sz="2800" i="1" dirty="0"/>
          </a:p>
        </p:txBody>
      </p:sp>
    </p:spTree>
    <p:extLst>
      <p:ext uri="{BB962C8B-B14F-4D97-AF65-F5344CB8AC3E}">
        <p14:creationId xmlns:p14="http://schemas.microsoft.com/office/powerpoint/2010/main" val="225252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6600" b="1" dirty="0" smtClean="0">
                <a:latin typeface="Tw Cen MT" panose="020B0602020104020603" pitchFamily="34" charset="0"/>
              </a:rPr>
              <a:t>Improving Analysis</a:t>
            </a:r>
            <a:endParaRPr lang="en-US" sz="6600" b="1" dirty="0">
              <a:latin typeface="Tw Cen MT" panose="020B0602020104020603" pitchFamily="34" charset="0"/>
            </a:endParaRPr>
          </a:p>
        </p:txBody>
      </p:sp>
      <p:sp>
        <p:nvSpPr>
          <p:cNvPr id="3" name="Content Placeholder 2"/>
          <p:cNvSpPr>
            <a:spLocks noGrp="1"/>
          </p:cNvSpPr>
          <p:nvPr>
            <p:ph idx="1"/>
          </p:nvPr>
        </p:nvSpPr>
        <p:spPr/>
        <p:txBody>
          <a:bodyPr>
            <a:normAutofit/>
          </a:bodyPr>
          <a:lstStyle/>
          <a:p>
            <a:pPr marL="0" indent="0">
              <a:buNone/>
            </a:pPr>
            <a:r>
              <a:rPr lang="en-US" sz="3200" b="1" dirty="0" smtClean="0"/>
              <a:t>Look at the </a:t>
            </a:r>
            <a:r>
              <a:rPr lang="en-US" sz="3200" b="1" u="sng" dirty="0" smtClean="0"/>
              <a:t>Writing Focus</a:t>
            </a:r>
            <a:r>
              <a:rPr lang="en-US" sz="3200" b="1" u="sng" dirty="0" smtClean="0"/>
              <a:t>: Analysis</a:t>
            </a:r>
            <a:r>
              <a:rPr lang="en-US" sz="3200" b="1" dirty="0" smtClean="0"/>
              <a:t> </a:t>
            </a:r>
            <a:r>
              <a:rPr lang="en-US" sz="3200" b="1" dirty="0" smtClean="0"/>
              <a:t>sheet</a:t>
            </a:r>
          </a:p>
          <a:p>
            <a:pPr marL="514350" indent="-514350">
              <a:buFont typeface="+mj-lt"/>
              <a:buAutoNum type="arabicPeriod"/>
            </a:pPr>
            <a:r>
              <a:rPr lang="en-US" sz="3200" dirty="0" smtClean="0"/>
              <a:t>Improve the back!</a:t>
            </a:r>
          </a:p>
          <a:p>
            <a:pPr marL="514350" indent="-514350">
              <a:buFont typeface="+mj-lt"/>
              <a:buAutoNum type="arabicPeriod"/>
            </a:pPr>
            <a:endParaRPr lang="en-US" sz="3200" dirty="0"/>
          </a:p>
          <a:p>
            <a:pPr marL="514350" indent="-514350">
              <a:buFont typeface="+mj-lt"/>
              <a:buAutoNum type="arabicPeriod"/>
            </a:pPr>
            <a:endParaRPr lang="en-US" sz="3200" dirty="0" smtClean="0"/>
          </a:p>
          <a:p>
            <a:pPr marL="0" indent="0">
              <a:buNone/>
            </a:pPr>
            <a:r>
              <a:rPr lang="en-US" sz="3200" dirty="0" smtClean="0"/>
              <a:t>Note: Analysis can improve by getting smaller, as well. Being more </a:t>
            </a:r>
            <a:r>
              <a:rPr lang="en-US" sz="3200" b="1" dirty="0" smtClean="0"/>
              <a:t>specific and focused</a:t>
            </a:r>
            <a:r>
              <a:rPr lang="en-US" sz="3200" dirty="0" smtClean="0"/>
              <a:t> can result in a reduction of word count that improves analysis.</a:t>
            </a:r>
            <a:endParaRPr lang="en-US" sz="3200" dirty="0" smtClean="0"/>
          </a:p>
        </p:txBody>
      </p:sp>
    </p:spTree>
    <p:extLst>
      <p:ext uri="{BB962C8B-B14F-4D97-AF65-F5344CB8AC3E}">
        <p14:creationId xmlns:p14="http://schemas.microsoft.com/office/powerpoint/2010/main" val="901646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6600" b="1" dirty="0" smtClean="0">
                <a:latin typeface="Tw Cen MT" panose="020B0602020104020603" pitchFamily="34" charset="0"/>
              </a:rPr>
              <a:t>Iceberg Metaphor</a:t>
            </a:r>
            <a:endParaRPr lang="en-US" sz="6600" b="1" dirty="0">
              <a:latin typeface="Tw Cen MT" panose="020B0602020104020603" pitchFamily="34" charset="0"/>
            </a:endParaRPr>
          </a:p>
        </p:txBody>
      </p:sp>
      <p:pic>
        <p:nvPicPr>
          <p:cNvPr id="4" name="Picture 2" descr="https://i1.wp.com/SailEMagazine.com/wp-content/uploads/2014/08/MaryamZainal_TheIcebergTheory_Aug2014_.png?fit=500%2C33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43000" y="2057400"/>
            <a:ext cx="4754563" cy="4023359"/>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3"/>
          <p:cNvSpPr txBox="1">
            <a:spLocks/>
          </p:cNvSpPr>
          <p:nvPr/>
        </p:nvSpPr>
        <p:spPr>
          <a:xfrm>
            <a:off x="6267612" y="2057400"/>
            <a:ext cx="5314788" cy="4362450"/>
          </a:xfrm>
          <a:prstGeom prst="rect">
            <a:avLst/>
          </a:prstGeom>
        </p:spPr>
        <p:txBody>
          <a:bodyPr>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45720" indent="0" algn="ctr">
              <a:buFont typeface="Wingdings 2"/>
              <a:buNone/>
            </a:pPr>
            <a:r>
              <a:rPr lang="en-US" sz="2800" dirty="0" smtClean="0"/>
              <a:t>The iceberg metaphor states that any work of literature has two different levels of complexity and meaning.</a:t>
            </a:r>
          </a:p>
          <a:p>
            <a:r>
              <a:rPr lang="en-US" sz="2800" dirty="0" smtClean="0"/>
              <a:t>The first level is the Surface Knowledge.</a:t>
            </a:r>
          </a:p>
          <a:p>
            <a:r>
              <a:rPr lang="en-US" sz="2800" dirty="0" smtClean="0"/>
              <a:t>The second level is Deeper Knowledge. </a:t>
            </a:r>
          </a:p>
          <a:p>
            <a:pPr marL="45720" indent="0" algn="ctr">
              <a:buFont typeface="Wingdings 2"/>
              <a:buNone/>
            </a:pPr>
            <a:r>
              <a:rPr lang="en-US" sz="2800" b="1" dirty="0" smtClean="0">
                <a:solidFill>
                  <a:schemeClr val="accent2"/>
                </a:solidFill>
                <a:effectLst>
                  <a:outerShdw blurRad="38100" dist="38100" dir="2700000" algn="tl">
                    <a:srgbClr val="000000">
                      <a:alpha val="43137"/>
                    </a:srgbClr>
                  </a:outerShdw>
                </a:effectLst>
              </a:rPr>
              <a:t>Why might an iceberg be a good metaphor for literature?</a:t>
            </a:r>
            <a:endParaRPr lang="en-US" sz="2800" b="1" dirty="0">
              <a:solidFill>
                <a:schemeClr val="accent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87943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6600" b="1" dirty="0" smtClean="0">
                <a:latin typeface="Tw Cen MT" panose="020B0602020104020603" pitchFamily="34" charset="0"/>
              </a:rPr>
              <a:t>Iceberg Metaphor</a:t>
            </a:r>
            <a:endParaRPr lang="en-US" sz="6600" b="1" dirty="0">
              <a:latin typeface="Tw Cen MT" panose="020B0602020104020603" pitchFamily="34" charset="0"/>
            </a:endParaRPr>
          </a:p>
        </p:txBody>
      </p:sp>
      <p:pic>
        <p:nvPicPr>
          <p:cNvPr id="4" name="Picture 2" descr="https://i1.wp.com/SailEMagazine.com/wp-content/uploads/2014/08/MaryamZainal_TheIcebergTheory_Aug2014_.png?fit=500%2C33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600" y="2032635"/>
            <a:ext cx="5702325" cy="4825365"/>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3"/>
          <p:cNvSpPr txBox="1">
            <a:spLocks/>
          </p:cNvSpPr>
          <p:nvPr/>
        </p:nvSpPr>
        <p:spPr>
          <a:xfrm>
            <a:off x="6543675" y="1847088"/>
            <a:ext cx="5314950" cy="4825365"/>
          </a:xfrm>
          <a:prstGeom prst="rect">
            <a:avLst/>
          </a:prstGeom>
        </p:spPr>
        <p:txBody>
          <a:bodyPr>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45720" indent="0">
              <a:buFont typeface="Wingdings 2"/>
              <a:buNone/>
            </a:pPr>
            <a:r>
              <a:rPr lang="en-US" sz="2800" b="1" dirty="0" smtClean="0">
                <a:solidFill>
                  <a:schemeClr val="accent6"/>
                </a:solidFill>
                <a:effectLst>
                  <a:outerShdw blurRad="38100" dist="38100" dir="2700000" algn="tl">
                    <a:srgbClr val="000000">
                      <a:alpha val="43137"/>
                    </a:srgbClr>
                  </a:outerShdw>
                </a:effectLst>
              </a:rPr>
              <a:t>Let’s look at </a:t>
            </a:r>
            <a:r>
              <a:rPr lang="en-US" sz="2800" b="1" i="1" dirty="0" smtClean="0">
                <a:solidFill>
                  <a:schemeClr val="accent6"/>
                </a:solidFill>
                <a:effectLst>
                  <a:outerShdw blurRad="38100" dist="38100" dir="2700000" algn="tl">
                    <a:srgbClr val="000000">
                      <a:alpha val="43137"/>
                    </a:srgbClr>
                  </a:outerShdw>
                </a:effectLst>
              </a:rPr>
              <a:t>Bless Me, </a:t>
            </a:r>
            <a:r>
              <a:rPr lang="en-US" sz="2800" b="1" i="1" dirty="0" err="1" smtClean="0">
                <a:solidFill>
                  <a:schemeClr val="accent6"/>
                </a:solidFill>
                <a:effectLst>
                  <a:outerShdw blurRad="38100" dist="38100" dir="2700000" algn="tl">
                    <a:srgbClr val="000000">
                      <a:alpha val="43137"/>
                    </a:srgbClr>
                  </a:outerShdw>
                </a:effectLst>
              </a:rPr>
              <a:t>Ultima</a:t>
            </a:r>
            <a:r>
              <a:rPr lang="en-US" sz="2800" b="1" dirty="0" smtClean="0">
                <a:solidFill>
                  <a:schemeClr val="accent6"/>
                </a:solidFill>
                <a:effectLst>
                  <a:outerShdw blurRad="38100" dist="38100" dir="2700000" algn="tl">
                    <a:srgbClr val="000000">
                      <a:alpha val="43137"/>
                    </a:srgbClr>
                  </a:outerShdw>
                </a:effectLst>
              </a:rPr>
              <a:t>:</a:t>
            </a:r>
          </a:p>
          <a:p>
            <a:r>
              <a:rPr lang="en-US" sz="2800" dirty="0" smtClean="0"/>
              <a:t>The top of the iceberg contains the plot of </a:t>
            </a:r>
            <a:r>
              <a:rPr lang="en-US" sz="2800" i="1" dirty="0" smtClean="0"/>
              <a:t>BMU</a:t>
            </a:r>
            <a:r>
              <a:rPr lang="en-US" sz="2800" dirty="0" smtClean="0"/>
              <a:t>.  </a:t>
            </a:r>
          </a:p>
          <a:p>
            <a:pPr lvl="1"/>
            <a:r>
              <a:rPr lang="en-US" sz="2600" dirty="0" smtClean="0"/>
              <a:t>A boy’s magical friend comes as he grows up. He becomes confused about religion and experiences many gods. There are witches and a bad guy. </a:t>
            </a:r>
            <a:r>
              <a:rPr lang="en-US" sz="2600" dirty="0" err="1" smtClean="0"/>
              <a:t>Ultima</a:t>
            </a:r>
            <a:r>
              <a:rPr lang="en-US" sz="2600" dirty="0" smtClean="0"/>
              <a:t> dies. </a:t>
            </a:r>
          </a:p>
          <a:p>
            <a:pPr marL="45720" indent="0" algn="ctr">
              <a:buFont typeface="Wingdings 2"/>
              <a:buNone/>
            </a:pPr>
            <a:r>
              <a:rPr lang="en-US" sz="2800" b="1" dirty="0" smtClean="0">
                <a:solidFill>
                  <a:schemeClr val="accent3"/>
                </a:solidFill>
                <a:effectLst>
                  <a:outerShdw blurRad="38100" dist="38100" dir="2700000" algn="tl">
                    <a:srgbClr val="000000">
                      <a:alpha val="43137"/>
                    </a:srgbClr>
                  </a:outerShdw>
                </a:effectLst>
              </a:rPr>
              <a:t>According to the Iceberg Theory this only makes up about 10% of the novel.</a:t>
            </a:r>
            <a:endParaRPr lang="en-US" sz="2800" b="1" dirty="0" smtClean="0">
              <a:solidFill>
                <a:schemeClr val="accent3"/>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56458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6600" b="1" dirty="0" smtClean="0">
                <a:latin typeface="Tw Cen MT" panose="020B0602020104020603" pitchFamily="34" charset="0"/>
              </a:rPr>
              <a:t>Iceberg Metaphor</a:t>
            </a:r>
            <a:endParaRPr lang="en-US" sz="6600" b="1" dirty="0">
              <a:latin typeface="Tw Cen MT" panose="020B0602020104020603" pitchFamily="34" charset="0"/>
            </a:endParaRPr>
          </a:p>
        </p:txBody>
      </p:sp>
      <p:pic>
        <p:nvPicPr>
          <p:cNvPr id="4" name="Picture 2" descr="https://i1.wp.com/SailEMagazine.com/wp-content/uploads/2014/08/MaryamZainal_TheIcebergTheory_Aug2014_.png?fit=500%2C33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600" y="2032635"/>
            <a:ext cx="5702325" cy="4825365"/>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3"/>
          <p:cNvSpPr txBox="1">
            <a:spLocks/>
          </p:cNvSpPr>
          <p:nvPr/>
        </p:nvSpPr>
        <p:spPr>
          <a:xfrm>
            <a:off x="6543675" y="1847088"/>
            <a:ext cx="5314950" cy="4825365"/>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45720" indent="0">
              <a:buFont typeface="Wingdings 2"/>
              <a:buNone/>
            </a:pPr>
            <a:r>
              <a:rPr lang="en-US" sz="2800" b="1" dirty="0" smtClean="0">
                <a:solidFill>
                  <a:schemeClr val="accent6"/>
                </a:solidFill>
                <a:effectLst>
                  <a:outerShdw blurRad="38100" dist="38100" dir="2700000" algn="tl">
                    <a:srgbClr val="000000">
                      <a:alpha val="43137"/>
                    </a:srgbClr>
                  </a:outerShdw>
                </a:effectLst>
              </a:rPr>
              <a:t>Let’s look at </a:t>
            </a:r>
            <a:r>
              <a:rPr lang="en-US" sz="2800" b="1" i="1" dirty="0" smtClean="0">
                <a:solidFill>
                  <a:schemeClr val="accent6"/>
                </a:solidFill>
                <a:effectLst>
                  <a:outerShdw blurRad="38100" dist="38100" dir="2700000" algn="tl">
                    <a:srgbClr val="000000">
                      <a:alpha val="43137"/>
                    </a:srgbClr>
                  </a:outerShdw>
                </a:effectLst>
              </a:rPr>
              <a:t>Bless Me, </a:t>
            </a:r>
            <a:r>
              <a:rPr lang="en-US" sz="2800" b="1" i="1" dirty="0" err="1" smtClean="0">
                <a:solidFill>
                  <a:schemeClr val="accent6"/>
                </a:solidFill>
                <a:effectLst>
                  <a:outerShdw blurRad="38100" dist="38100" dir="2700000" algn="tl">
                    <a:srgbClr val="000000">
                      <a:alpha val="43137"/>
                    </a:srgbClr>
                  </a:outerShdw>
                </a:effectLst>
              </a:rPr>
              <a:t>Ultima</a:t>
            </a:r>
            <a:r>
              <a:rPr lang="en-US" sz="2800" b="1" dirty="0" smtClean="0">
                <a:solidFill>
                  <a:schemeClr val="accent6"/>
                </a:solidFill>
                <a:effectLst>
                  <a:outerShdw blurRad="38100" dist="38100" dir="2700000" algn="tl">
                    <a:srgbClr val="000000">
                      <a:alpha val="43137"/>
                    </a:srgbClr>
                  </a:outerShdw>
                </a:effectLst>
              </a:rPr>
              <a:t>:</a:t>
            </a:r>
          </a:p>
          <a:p>
            <a:r>
              <a:rPr lang="en-US" sz="2800" b="1" dirty="0">
                <a:solidFill>
                  <a:schemeClr val="accent1"/>
                </a:solidFill>
                <a:effectLst>
                  <a:outerShdw blurRad="38100" dist="38100" dir="2700000" algn="tl">
                    <a:srgbClr val="000000">
                      <a:alpha val="43137"/>
                    </a:srgbClr>
                  </a:outerShdw>
                </a:effectLst>
              </a:rPr>
              <a:t>What sort of things would the bottom; or hidden deeper knowledge of the novel contain?</a:t>
            </a:r>
          </a:p>
          <a:p>
            <a:endParaRPr lang="en-US" sz="2800" b="1" dirty="0" smtClean="0">
              <a:solidFill>
                <a:schemeClr val="accent3"/>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25532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0088"/>
            <a:ext cx="10972800" cy="1143000"/>
          </a:xfrm>
        </p:spPr>
        <p:txBody>
          <a:bodyPr anchor="t">
            <a:normAutofit/>
          </a:bodyPr>
          <a:lstStyle/>
          <a:p>
            <a:r>
              <a:rPr lang="en-US" sz="6600" b="1" dirty="0" smtClean="0">
                <a:latin typeface="Tw Cen MT" panose="020B0602020104020603" pitchFamily="34" charset="0"/>
              </a:rPr>
              <a:t>Iceberg Metaphor</a:t>
            </a:r>
            <a:endParaRPr lang="en-US" sz="6600" b="1" dirty="0">
              <a:latin typeface="Tw Cen MT" panose="020B0602020104020603" pitchFamily="34" charset="0"/>
            </a:endParaRPr>
          </a:p>
        </p:txBody>
      </p:sp>
      <p:pic>
        <p:nvPicPr>
          <p:cNvPr id="3" name="Picture 2" descr="https://i1.wp.com/SailEMagazine.com/wp-content/uploads/2014/08/MaryamZainal_TheIcebergTheory_Aug2014_.png?fit=500%2C33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19900" y="2626134"/>
            <a:ext cx="4762500" cy="403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470607" y="1593088"/>
            <a:ext cx="7111793"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rPr>
              <a:t>What relationship might the Iceberg Theory have to writing Body Paragraphs?</a:t>
            </a:r>
            <a:endParaRPr kumimoji="0" lang="en-US" sz="2400" b="1" i="0" u="none" strike="noStrike" kern="1200" cap="none" spc="0" normalizeH="0" baseline="0" noProof="0" dirty="0">
              <a:ln>
                <a:noFill/>
              </a:ln>
              <a:solidFill>
                <a:prstClr val="black"/>
              </a:solidFill>
              <a:effectLst/>
              <a:uLnTx/>
              <a:uFillTx/>
            </a:endParaRPr>
          </a:p>
        </p:txBody>
      </p:sp>
      <p:sp>
        <p:nvSpPr>
          <p:cNvPr id="5" name="Left Arrow 4"/>
          <p:cNvSpPr/>
          <p:nvPr/>
        </p:nvSpPr>
        <p:spPr>
          <a:xfrm>
            <a:off x="6517074" y="2720312"/>
            <a:ext cx="1466850" cy="4286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a:ea typeface="+mn-ea"/>
              <a:cs typeface="+mn-cs"/>
            </a:endParaRPr>
          </a:p>
        </p:txBody>
      </p:sp>
      <p:sp>
        <p:nvSpPr>
          <p:cNvPr id="6" name="Left Arrow 5"/>
          <p:cNvSpPr/>
          <p:nvPr/>
        </p:nvSpPr>
        <p:spPr>
          <a:xfrm>
            <a:off x="6517074" y="5281523"/>
            <a:ext cx="1466850" cy="4286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a:ea typeface="+mn-ea"/>
              <a:cs typeface="+mn-cs"/>
            </a:endParaRPr>
          </a:p>
        </p:txBody>
      </p:sp>
      <p:sp>
        <p:nvSpPr>
          <p:cNvPr id="7" name="Content Placeholder 1"/>
          <p:cNvSpPr>
            <a:spLocks noGrp="1"/>
          </p:cNvSpPr>
          <p:nvPr>
            <p:ph idx="1"/>
          </p:nvPr>
        </p:nvSpPr>
        <p:spPr>
          <a:xfrm>
            <a:off x="704850" y="2626134"/>
            <a:ext cx="6116956" cy="4038600"/>
          </a:xfrm>
        </p:spPr>
        <p:txBody>
          <a:bodyPr>
            <a:normAutofit fontScale="92500" lnSpcReduction="10000"/>
          </a:bodyPr>
          <a:lstStyle/>
          <a:p>
            <a:pPr marL="45720" indent="0">
              <a:buNone/>
            </a:pPr>
            <a:r>
              <a:rPr lang="en-US" sz="2800" b="1" dirty="0" smtClean="0">
                <a:solidFill>
                  <a:schemeClr val="tx1"/>
                </a:solidFill>
              </a:rPr>
              <a:t>In body paragraphs we can think that our </a:t>
            </a:r>
            <a:r>
              <a:rPr lang="en-US" sz="2800" b="1" dirty="0" smtClean="0">
                <a:solidFill>
                  <a:srgbClr val="00B0F0"/>
                </a:solidFill>
              </a:rPr>
              <a:t>EVIDENCE</a:t>
            </a:r>
            <a:r>
              <a:rPr lang="en-US" sz="2800" b="1" dirty="0" smtClean="0">
                <a:solidFill>
                  <a:schemeClr val="tx1"/>
                </a:solidFill>
              </a:rPr>
              <a:t> is surface level information from the text, i.e. a quotation.</a:t>
            </a:r>
          </a:p>
          <a:p>
            <a:pPr marL="45720" indent="0">
              <a:buNone/>
            </a:pPr>
            <a:endParaRPr lang="en-US" sz="2800" b="1" dirty="0" smtClean="0">
              <a:solidFill>
                <a:schemeClr val="tx1"/>
              </a:solidFill>
            </a:endParaRPr>
          </a:p>
          <a:p>
            <a:pPr marL="45720" indent="0">
              <a:buNone/>
            </a:pPr>
            <a:r>
              <a:rPr lang="en-US" sz="2800" b="1" dirty="0" smtClean="0">
                <a:solidFill>
                  <a:schemeClr val="tx1"/>
                </a:solidFill>
              </a:rPr>
              <a:t>Our </a:t>
            </a:r>
            <a:r>
              <a:rPr lang="en-US" sz="2800" b="1" dirty="0" smtClean="0">
                <a:solidFill>
                  <a:srgbClr val="7030A0"/>
                </a:solidFill>
              </a:rPr>
              <a:t>ANALYSIS</a:t>
            </a:r>
            <a:r>
              <a:rPr lang="en-US" sz="2800" b="1" dirty="0" smtClean="0">
                <a:solidFill>
                  <a:schemeClr val="tx1"/>
                </a:solidFill>
              </a:rPr>
              <a:t> is explaining how that evidence works to prove our thesis’ claim on a deeper level.  We are essentially explaining the deeper contents of the literary work.</a:t>
            </a:r>
            <a:endParaRPr lang="en-US" sz="2800" b="1" dirty="0">
              <a:solidFill>
                <a:schemeClr val="tx1"/>
              </a:solidFill>
            </a:endParaRPr>
          </a:p>
          <a:p>
            <a:pPr marL="45720" indent="0">
              <a:buNone/>
            </a:pPr>
            <a:endParaRPr lang="en-US" sz="2800" b="1" dirty="0">
              <a:solidFill>
                <a:schemeClr val="tx1"/>
              </a:solidFill>
            </a:endParaRPr>
          </a:p>
        </p:txBody>
      </p:sp>
    </p:spTree>
    <p:extLst>
      <p:ext uri="{BB962C8B-B14F-4D97-AF65-F5344CB8AC3E}">
        <p14:creationId xmlns:p14="http://schemas.microsoft.com/office/powerpoint/2010/main" val="2906854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latin typeface="Tw Cen MT" panose="020B0602020104020603" pitchFamily="34" charset="0"/>
              </a:rPr>
              <a:t>Improving Analysis</a:t>
            </a:r>
            <a:endParaRPr lang="en-US" sz="6600" b="1" dirty="0">
              <a:latin typeface="Tw Cen MT" panose="020B0602020104020603" pitchFamily="34" charset="0"/>
            </a:endParaRPr>
          </a:p>
        </p:txBody>
      </p:sp>
      <p:sp>
        <p:nvSpPr>
          <p:cNvPr id="3" name="Content Placeholder 2"/>
          <p:cNvSpPr>
            <a:spLocks noGrp="1"/>
          </p:cNvSpPr>
          <p:nvPr>
            <p:ph idx="1"/>
          </p:nvPr>
        </p:nvSpPr>
        <p:spPr>
          <a:xfrm>
            <a:off x="609600" y="1935480"/>
            <a:ext cx="10972800" cy="4820920"/>
          </a:xfrm>
        </p:spPr>
        <p:txBody>
          <a:bodyPr>
            <a:normAutofit lnSpcReduction="10000"/>
          </a:bodyPr>
          <a:lstStyle/>
          <a:p>
            <a:r>
              <a:rPr lang="en-US" sz="3500" b="1" dirty="0" smtClean="0"/>
              <a:t>Analyze</a:t>
            </a:r>
            <a:r>
              <a:rPr lang="en-US" sz="3500" dirty="0" smtClean="0"/>
              <a:t> </a:t>
            </a:r>
            <a:r>
              <a:rPr lang="en-US" sz="3500" dirty="0" smtClean="0"/>
              <a:t>the following passage from a </a:t>
            </a:r>
            <a:r>
              <a:rPr lang="en-US" sz="3500" dirty="0" smtClean="0"/>
              <a:t>song:</a:t>
            </a:r>
            <a:endParaRPr lang="en-US" sz="3500" dirty="0" smtClean="0"/>
          </a:p>
          <a:p>
            <a:pPr marL="0" indent="0">
              <a:buNone/>
            </a:pPr>
            <a:r>
              <a:rPr lang="en-US" sz="3500" i="1" dirty="0" smtClean="0"/>
              <a:t>When </a:t>
            </a:r>
            <a:r>
              <a:rPr lang="en-US" sz="3500" i="1" dirty="0"/>
              <a:t>she leave me she said, "Why does love lead to </a:t>
            </a:r>
            <a:r>
              <a:rPr lang="en-US" sz="3500" i="1" dirty="0" err="1"/>
              <a:t>hurtin</a:t>
            </a:r>
            <a:r>
              <a:rPr lang="en-US" sz="3500" i="1" dirty="0"/>
              <a:t>'?"</a:t>
            </a:r>
          </a:p>
          <a:p>
            <a:pPr marL="0" indent="0">
              <a:buNone/>
            </a:pPr>
            <a:r>
              <a:rPr lang="en-US" sz="3500" i="1" dirty="0"/>
              <a:t>I said, one thing's for certain, I </a:t>
            </a:r>
            <a:r>
              <a:rPr lang="en-US" sz="3500" i="1" dirty="0" err="1"/>
              <a:t>ain't</a:t>
            </a:r>
            <a:r>
              <a:rPr lang="en-US" sz="3500" i="1" dirty="0"/>
              <a:t> preaching no sermon</a:t>
            </a:r>
          </a:p>
          <a:p>
            <a:pPr marL="0" indent="0">
              <a:buNone/>
            </a:pPr>
            <a:r>
              <a:rPr lang="en-US" sz="3500" i="1" dirty="0"/>
              <a:t>But if it aches in your heart</a:t>
            </a:r>
          </a:p>
          <a:p>
            <a:pPr marL="0" indent="0">
              <a:buNone/>
            </a:pPr>
            <a:r>
              <a:rPr lang="en-US" sz="3500" i="1" dirty="0"/>
              <a:t>That means that something is working</a:t>
            </a:r>
          </a:p>
          <a:p>
            <a:pPr marL="0" indent="0">
              <a:buNone/>
            </a:pPr>
            <a:r>
              <a:rPr lang="en-US" sz="3500" i="1" dirty="0"/>
              <a:t>Don't think for once it </a:t>
            </a:r>
            <a:r>
              <a:rPr lang="en-US" sz="3500" i="1" dirty="0" err="1"/>
              <a:t>ain't</a:t>
            </a:r>
            <a:r>
              <a:rPr lang="en-US" sz="3500" i="1" dirty="0"/>
              <a:t> worth it</a:t>
            </a:r>
          </a:p>
          <a:p>
            <a:pPr marL="0" indent="0">
              <a:buNone/>
            </a:pPr>
            <a:r>
              <a:rPr lang="en-US" sz="3500" i="1" dirty="0"/>
              <a:t>Don't think for once there's no purpose</a:t>
            </a:r>
            <a:endParaRPr lang="en-US" sz="2800" i="1" dirty="0"/>
          </a:p>
        </p:txBody>
      </p:sp>
    </p:spTree>
    <p:extLst>
      <p:ext uri="{BB962C8B-B14F-4D97-AF65-F5344CB8AC3E}">
        <p14:creationId xmlns:p14="http://schemas.microsoft.com/office/powerpoint/2010/main" val="8067241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latin typeface="Tw Cen MT" panose="020B0602020104020603" pitchFamily="34" charset="0"/>
              </a:rPr>
              <a:t>Improving Analysis</a:t>
            </a:r>
            <a:endParaRPr lang="en-US" sz="6600" b="1" dirty="0">
              <a:latin typeface="Tw Cen MT" panose="020B0602020104020603" pitchFamily="34" charset="0"/>
            </a:endParaRPr>
          </a:p>
        </p:txBody>
      </p:sp>
      <p:sp>
        <p:nvSpPr>
          <p:cNvPr id="3" name="Content Placeholder 2"/>
          <p:cNvSpPr>
            <a:spLocks noGrp="1"/>
          </p:cNvSpPr>
          <p:nvPr>
            <p:ph idx="1"/>
          </p:nvPr>
        </p:nvSpPr>
        <p:spPr>
          <a:xfrm>
            <a:off x="609600" y="1935480"/>
            <a:ext cx="10972800" cy="4820920"/>
          </a:xfrm>
        </p:spPr>
        <p:txBody>
          <a:bodyPr>
            <a:normAutofit/>
          </a:bodyPr>
          <a:lstStyle/>
          <a:p>
            <a:r>
              <a:rPr lang="en-US" sz="2800" i="1" dirty="0" smtClean="0"/>
              <a:t>Coast Modern: “Run it Up” (2:30 on)</a:t>
            </a:r>
            <a:endParaRPr lang="en-US" sz="2800" i="1" dirty="0"/>
          </a:p>
        </p:txBody>
      </p:sp>
    </p:spTree>
    <p:extLst>
      <p:ext uri="{BB962C8B-B14F-4D97-AF65-F5344CB8AC3E}">
        <p14:creationId xmlns:p14="http://schemas.microsoft.com/office/powerpoint/2010/main" val="35630148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0088"/>
            <a:ext cx="10972800" cy="1143000"/>
          </a:xfrm>
        </p:spPr>
        <p:txBody>
          <a:bodyPr anchor="t">
            <a:normAutofit fontScale="90000"/>
          </a:bodyPr>
          <a:lstStyle/>
          <a:p>
            <a:r>
              <a:rPr lang="en-US" sz="6600" b="1" dirty="0" smtClean="0">
                <a:latin typeface="Tw Cen MT" panose="020B0602020104020603" pitchFamily="34" charset="0"/>
              </a:rPr>
              <a:t>Students say good analysis is…</a:t>
            </a:r>
            <a:endParaRPr lang="en-US" sz="6600" b="1" dirty="0">
              <a:latin typeface="Tw Cen MT" panose="020B0602020104020603" pitchFamily="34" charset="0"/>
            </a:endParaRPr>
          </a:p>
        </p:txBody>
      </p:sp>
      <p:sp>
        <p:nvSpPr>
          <p:cNvPr id="3" name="Content Placeholder 2"/>
          <p:cNvSpPr>
            <a:spLocks noGrp="1"/>
          </p:cNvSpPr>
          <p:nvPr>
            <p:ph idx="1"/>
          </p:nvPr>
        </p:nvSpPr>
        <p:spPr>
          <a:xfrm>
            <a:off x="609600" y="1593088"/>
            <a:ext cx="10972800" cy="5163312"/>
          </a:xfrm>
        </p:spPr>
        <p:txBody>
          <a:bodyPr>
            <a:normAutofit fontScale="92500" lnSpcReduction="20000"/>
          </a:bodyPr>
          <a:lstStyle/>
          <a:p>
            <a:r>
              <a:rPr lang="en-US" sz="2800" i="1" dirty="0"/>
              <a:t>Your own thinking and interpretation that is unique and abstract.</a:t>
            </a:r>
          </a:p>
          <a:p>
            <a:r>
              <a:rPr lang="en-US" sz="2800" i="1" dirty="0"/>
              <a:t>Not only connecting evidence to your claim, but also explaining </a:t>
            </a:r>
            <a:r>
              <a:rPr lang="en-US" sz="2800" b="1" i="1" dirty="0"/>
              <a:t>HOW</a:t>
            </a:r>
            <a:r>
              <a:rPr lang="en-US" sz="2800" i="1" dirty="0"/>
              <a:t> and </a:t>
            </a:r>
            <a:r>
              <a:rPr lang="en-US" sz="2800" b="1" i="1" dirty="0"/>
              <a:t>WHY</a:t>
            </a:r>
            <a:r>
              <a:rPr lang="en-US" sz="2800" i="1" dirty="0"/>
              <a:t>.</a:t>
            </a:r>
          </a:p>
          <a:p>
            <a:pPr lvl="1"/>
            <a:r>
              <a:rPr lang="en-US" sz="2600" b="1" i="1" dirty="0"/>
              <a:t>WHY</a:t>
            </a:r>
            <a:r>
              <a:rPr lang="en-US" sz="2600" i="1" dirty="0"/>
              <a:t> this </a:t>
            </a:r>
            <a:r>
              <a:rPr lang="en-US" sz="2600" i="1" dirty="0" smtClean="0"/>
              <a:t>quote is what you claim </a:t>
            </a:r>
            <a:r>
              <a:rPr lang="en-US" sz="2600" i="1" dirty="0"/>
              <a:t>it </a:t>
            </a:r>
            <a:r>
              <a:rPr lang="en-US" sz="2600" i="1" dirty="0" smtClean="0"/>
              <a:t>is.</a:t>
            </a:r>
          </a:p>
          <a:p>
            <a:pPr lvl="2"/>
            <a:r>
              <a:rPr lang="en-US" sz="2300" i="1" dirty="0" smtClean="0"/>
              <a:t>“Quote” is an example of juxtaposition or characterization or symbolism, </a:t>
            </a:r>
            <a:r>
              <a:rPr lang="en-US" sz="2300" b="1" i="1" dirty="0" smtClean="0"/>
              <a:t>because</a:t>
            </a:r>
            <a:r>
              <a:rPr lang="en-US" sz="2300" i="1" dirty="0" smtClean="0"/>
              <a:t>…</a:t>
            </a:r>
            <a:endParaRPr lang="en-US" sz="2300" i="1" dirty="0"/>
          </a:p>
          <a:p>
            <a:pPr lvl="1"/>
            <a:r>
              <a:rPr lang="en-US" sz="2600" b="1" i="1" dirty="0"/>
              <a:t>HOW</a:t>
            </a:r>
            <a:r>
              <a:rPr lang="en-US" sz="2600" i="1" dirty="0"/>
              <a:t> it impacted the text.</a:t>
            </a:r>
          </a:p>
          <a:p>
            <a:r>
              <a:rPr lang="en-US" sz="2800" i="1" dirty="0"/>
              <a:t>Identifying and explaining literary devices &amp; techniques, as well as the effects and purpose.</a:t>
            </a:r>
          </a:p>
          <a:p>
            <a:pPr lvl="1"/>
            <a:r>
              <a:rPr lang="en-US" sz="2600" i="1" dirty="0"/>
              <a:t>Choices the author </a:t>
            </a:r>
            <a:r>
              <a:rPr lang="en-US" sz="2600" i="1" dirty="0" smtClean="0"/>
              <a:t>made and their significance/impact.</a:t>
            </a:r>
            <a:endParaRPr lang="en-US" sz="2600" i="1" dirty="0"/>
          </a:p>
          <a:p>
            <a:r>
              <a:rPr lang="en-US" sz="2800" i="1" dirty="0"/>
              <a:t>Synthesis of multiple ideas and places from the text.</a:t>
            </a:r>
          </a:p>
          <a:p>
            <a:r>
              <a:rPr lang="en-US" sz="2800" i="1" dirty="0"/>
              <a:t>Detailed and very specific.</a:t>
            </a:r>
          </a:p>
          <a:p>
            <a:pPr lvl="1"/>
            <a:r>
              <a:rPr lang="en-US" sz="2600" i="1" dirty="0"/>
              <a:t>Shows your deeper understanding clearly.</a:t>
            </a:r>
          </a:p>
          <a:p>
            <a:r>
              <a:rPr lang="en-US" sz="2800" i="1" dirty="0"/>
              <a:t>Focused on your thesis statements’ “SO WHAT” and themes.</a:t>
            </a:r>
          </a:p>
          <a:p>
            <a:endParaRPr lang="en-US" sz="2800" i="1" dirty="0"/>
          </a:p>
        </p:txBody>
      </p:sp>
    </p:spTree>
    <p:extLst>
      <p:ext uri="{BB962C8B-B14F-4D97-AF65-F5344CB8AC3E}">
        <p14:creationId xmlns:p14="http://schemas.microsoft.com/office/powerpoint/2010/main" val="52020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0088"/>
            <a:ext cx="10972800" cy="1143000"/>
          </a:xfrm>
        </p:spPr>
        <p:txBody>
          <a:bodyPr anchor="t">
            <a:normAutofit/>
          </a:bodyPr>
          <a:lstStyle/>
          <a:p>
            <a:r>
              <a:rPr lang="en-US" sz="6600" b="1" dirty="0" smtClean="0">
                <a:latin typeface="Tw Cen MT" panose="020B0602020104020603" pitchFamily="34" charset="0"/>
              </a:rPr>
              <a:t>Smith says good analysis is…</a:t>
            </a:r>
            <a:endParaRPr lang="en-US" sz="6600" b="1" dirty="0">
              <a:latin typeface="Tw Cen MT" panose="020B0602020104020603" pitchFamily="34" charset="0"/>
            </a:endParaRPr>
          </a:p>
        </p:txBody>
      </p:sp>
      <p:sp>
        <p:nvSpPr>
          <p:cNvPr id="3" name="Content Placeholder 2"/>
          <p:cNvSpPr>
            <a:spLocks noGrp="1"/>
          </p:cNvSpPr>
          <p:nvPr>
            <p:ph idx="1"/>
          </p:nvPr>
        </p:nvSpPr>
        <p:spPr>
          <a:xfrm>
            <a:off x="609600" y="1593088"/>
            <a:ext cx="10972800" cy="5163312"/>
          </a:xfrm>
        </p:spPr>
        <p:txBody>
          <a:bodyPr>
            <a:normAutofit fontScale="70000" lnSpcReduction="20000"/>
          </a:bodyPr>
          <a:lstStyle/>
          <a:p>
            <a:r>
              <a:rPr lang="en-US" sz="2800" i="1" dirty="0" smtClean="0"/>
              <a:t>Elaboration</a:t>
            </a:r>
            <a:endParaRPr lang="en-US" sz="2800" i="1" dirty="0"/>
          </a:p>
          <a:p>
            <a:r>
              <a:rPr lang="en-US" sz="2800" i="1" dirty="0"/>
              <a:t>Interpret evidence’s deeper meaning</a:t>
            </a:r>
          </a:p>
          <a:p>
            <a:pPr lvl="1"/>
            <a:r>
              <a:rPr lang="en-US" sz="2600" i="1" dirty="0"/>
              <a:t>From literal/narrative to figurative or analytical meanings </a:t>
            </a:r>
          </a:p>
          <a:p>
            <a:r>
              <a:rPr lang="en-US" sz="2800" i="1" dirty="0"/>
              <a:t>Explain your citation’s relation to the claim</a:t>
            </a:r>
          </a:p>
          <a:p>
            <a:r>
              <a:rPr lang="en-US" sz="2800" i="1" dirty="0"/>
              <a:t>How is your evidence an example of your arguable claim?</a:t>
            </a:r>
          </a:p>
          <a:p>
            <a:pPr lvl="1"/>
            <a:r>
              <a:rPr lang="en-US" sz="2600" i="1" dirty="0"/>
              <a:t>Justify its value and relevance to your point</a:t>
            </a:r>
          </a:p>
          <a:p>
            <a:r>
              <a:rPr lang="en-US" sz="2800" i="1" dirty="0" smtClean="0"/>
              <a:t>Explain:</a:t>
            </a:r>
            <a:endParaRPr lang="en-US" sz="2800" i="1" dirty="0"/>
          </a:p>
          <a:p>
            <a:pPr lvl="1"/>
            <a:r>
              <a:rPr lang="en-US" sz="2600" i="1" dirty="0"/>
              <a:t>Connections</a:t>
            </a:r>
          </a:p>
          <a:p>
            <a:pPr lvl="1"/>
            <a:r>
              <a:rPr lang="en-US" sz="2600" i="1" dirty="0"/>
              <a:t>Conclusions</a:t>
            </a:r>
          </a:p>
          <a:p>
            <a:pPr lvl="1"/>
            <a:r>
              <a:rPr lang="en-US" sz="2600" i="1" dirty="0"/>
              <a:t>cause and </a:t>
            </a:r>
            <a:r>
              <a:rPr lang="en-US" sz="2600" i="1" dirty="0" smtClean="0"/>
              <a:t>effect</a:t>
            </a:r>
          </a:p>
          <a:p>
            <a:pPr lvl="1"/>
            <a:r>
              <a:rPr lang="en-US" sz="2600" i="1" dirty="0" smtClean="0"/>
              <a:t>Importance</a:t>
            </a:r>
            <a:endParaRPr lang="en-US" sz="2600" i="1" dirty="0"/>
          </a:p>
          <a:p>
            <a:pPr lvl="1"/>
            <a:r>
              <a:rPr lang="en-US" sz="2600" i="1" dirty="0"/>
              <a:t>literary </a:t>
            </a:r>
            <a:r>
              <a:rPr lang="en-US" sz="2600" i="1" dirty="0" smtClean="0"/>
              <a:t>terms</a:t>
            </a:r>
            <a:endParaRPr lang="en-US" sz="2600" i="1" dirty="0"/>
          </a:p>
          <a:p>
            <a:r>
              <a:rPr lang="en-US" sz="2800" i="1" dirty="0"/>
              <a:t>Explain the connection of evidence to thesis’ “so what</a:t>
            </a:r>
            <a:r>
              <a:rPr lang="en-US" sz="2800" i="1" dirty="0" smtClean="0"/>
              <a:t>”</a:t>
            </a:r>
          </a:p>
          <a:p>
            <a:r>
              <a:rPr lang="en-US" sz="2800" i="1" dirty="0" smtClean="0"/>
              <a:t>Explains </a:t>
            </a:r>
            <a:r>
              <a:rPr lang="en-US" sz="2800" b="1" i="1" dirty="0" smtClean="0"/>
              <a:t>development </a:t>
            </a:r>
            <a:r>
              <a:rPr lang="en-US" sz="2800" b="1" dirty="0" smtClean="0"/>
              <a:t>of ideas, etc.</a:t>
            </a:r>
            <a:endParaRPr lang="en-US" sz="2800" i="1" dirty="0"/>
          </a:p>
          <a:p>
            <a:pPr marL="0" indent="0">
              <a:buNone/>
            </a:pPr>
            <a:endParaRPr lang="en-US" sz="2800" i="1" dirty="0" smtClean="0"/>
          </a:p>
          <a:p>
            <a:pPr marL="0" indent="0">
              <a:buNone/>
            </a:pPr>
            <a:r>
              <a:rPr lang="en-US" sz="2800" i="1" dirty="0" smtClean="0"/>
              <a:t>ANALYSIS </a:t>
            </a:r>
            <a:r>
              <a:rPr lang="en-US" sz="2800" i="1" dirty="0"/>
              <a:t>IS FROM YOUR BRAIN– not things explicitly said in the text.</a:t>
            </a:r>
          </a:p>
          <a:p>
            <a:endParaRPr lang="en-US" sz="2800" i="1" dirty="0"/>
          </a:p>
        </p:txBody>
      </p:sp>
    </p:spTree>
    <p:extLst>
      <p:ext uri="{BB962C8B-B14F-4D97-AF65-F5344CB8AC3E}">
        <p14:creationId xmlns:p14="http://schemas.microsoft.com/office/powerpoint/2010/main" val="3027042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0088"/>
            <a:ext cx="10972800" cy="1143000"/>
          </a:xfrm>
        </p:spPr>
        <p:txBody>
          <a:bodyPr anchor="t">
            <a:normAutofit/>
          </a:bodyPr>
          <a:lstStyle/>
          <a:p>
            <a:r>
              <a:rPr lang="en-US" sz="6600" b="1" dirty="0" smtClean="0">
                <a:latin typeface="Tw Cen MT" panose="020B0602020104020603" pitchFamily="34" charset="0"/>
              </a:rPr>
              <a:t>Smith says good analysis is…</a:t>
            </a:r>
            <a:endParaRPr lang="en-US" sz="6600" b="1" dirty="0">
              <a:latin typeface="Tw Cen MT" panose="020B0602020104020603" pitchFamily="34" charset="0"/>
            </a:endParaRPr>
          </a:p>
        </p:txBody>
      </p:sp>
      <p:pic>
        <p:nvPicPr>
          <p:cNvPr id="4" name="Content Placeholder 6" descr="Screen Shot 2017-02-07 at 7.57.03 AM.png"/>
          <p:cNvPicPr>
            <a:picLocks noChangeAspect="1"/>
          </p:cNvPicPr>
          <p:nvPr/>
        </p:nvPicPr>
        <p:blipFill rotWithShape="1">
          <a:blip r:embed="rId2">
            <a:extLst>
              <a:ext uri="{28A0092B-C50C-407E-A947-70E740481C1C}">
                <a14:useLocalDpi xmlns:a14="http://schemas.microsoft.com/office/drawing/2010/main" val="0"/>
              </a:ext>
            </a:extLst>
          </a:blip>
          <a:srcRect l="2851" r="16010"/>
          <a:stretch/>
        </p:blipFill>
        <p:spPr>
          <a:xfrm>
            <a:off x="4375264" y="1948164"/>
            <a:ext cx="7291183" cy="4172744"/>
          </a:xfrm>
          <a:prstGeom prst="rect">
            <a:avLst/>
          </a:prstGeom>
          <a:ln>
            <a:noFill/>
          </a:ln>
        </p:spPr>
      </p:pic>
      <p:sp>
        <p:nvSpPr>
          <p:cNvPr id="5" name="Title 1"/>
          <p:cNvSpPr txBox="1">
            <a:spLocks/>
          </p:cNvSpPr>
          <p:nvPr/>
        </p:nvSpPr>
        <p:spPr>
          <a:xfrm>
            <a:off x="3756890" y="2160660"/>
            <a:ext cx="3387437" cy="13083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smtClean="0">
                <a:solidFill>
                  <a:schemeClr val="accent4">
                    <a:lumMod val="75000"/>
                  </a:schemeClr>
                </a:solidFill>
                <a:latin typeface="Georgia" panose="02040502050405020303" pitchFamily="18" charset="0"/>
                <a:sym typeface="Wingdings" panose="05000000000000000000" pitchFamily="2" charset="2"/>
              </a:rPr>
              <a:t>Evidence </a:t>
            </a:r>
            <a:endParaRPr lang="en-US" sz="2000" b="1" dirty="0">
              <a:solidFill>
                <a:schemeClr val="accent4">
                  <a:lumMod val="75000"/>
                </a:schemeClr>
              </a:solidFill>
              <a:latin typeface="Georgia" panose="02040502050405020303" pitchFamily="18" charset="0"/>
            </a:endParaRPr>
          </a:p>
        </p:txBody>
      </p:sp>
      <p:sp>
        <p:nvSpPr>
          <p:cNvPr id="6" name="Title 1"/>
          <p:cNvSpPr txBox="1">
            <a:spLocks/>
          </p:cNvSpPr>
          <p:nvPr/>
        </p:nvSpPr>
        <p:spPr>
          <a:xfrm>
            <a:off x="3388127" y="3681458"/>
            <a:ext cx="3387437" cy="13083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smtClean="0">
                <a:solidFill>
                  <a:srgbClr val="7030A0"/>
                </a:solidFill>
                <a:latin typeface="Georgia" panose="02040502050405020303" pitchFamily="18" charset="0"/>
                <a:sym typeface="Wingdings" panose="05000000000000000000" pitchFamily="2" charset="2"/>
              </a:rPr>
              <a:t>Analysis </a:t>
            </a:r>
            <a:endParaRPr lang="en-US" sz="2000" b="1" dirty="0">
              <a:solidFill>
                <a:srgbClr val="7030A0"/>
              </a:solidFill>
              <a:latin typeface="Georgia" panose="02040502050405020303" pitchFamily="18" charset="0"/>
            </a:endParaRPr>
          </a:p>
        </p:txBody>
      </p:sp>
      <p:pic>
        <p:nvPicPr>
          <p:cNvPr id="7" name="Picture 2" descr="Image result for book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7056" y="2266171"/>
            <a:ext cx="1097280" cy="109728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Image result for brain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2659610" y="3810320"/>
            <a:ext cx="109728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9988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0088"/>
            <a:ext cx="10972800" cy="1143000"/>
          </a:xfrm>
        </p:spPr>
        <p:txBody>
          <a:bodyPr anchor="t">
            <a:normAutofit/>
          </a:bodyPr>
          <a:lstStyle/>
          <a:p>
            <a:r>
              <a:rPr lang="en-US" sz="6600" b="1" dirty="0" smtClean="0">
                <a:latin typeface="Tw Cen MT" panose="020B0602020104020603" pitchFamily="34" charset="0"/>
              </a:rPr>
              <a:t>Teaching Analysis feels like…</a:t>
            </a:r>
            <a:endParaRPr lang="en-US" sz="6600" b="1" dirty="0">
              <a:latin typeface="Tw Cen MT" panose="020B0602020104020603" pitchFamily="34" charset="0"/>
            </a:endParaRPr>
          </a:p>
        </p:txBody>
      </p:sp>
      <p:pic>
        <p:nvPicPr>
          <p:cNvPr id="17" name="Content Placeholder 3"/>
          <p:cNvPicPr>
            <a:picLocks noGrp="1" noChangeAspect="1"/>
          </p:cNvPicPr>
          <p:nvPr>
            <p:ph idx="1"/>
          </p:nvPr>
        </p:nvPicPr>
        <p:blipFill>
          <a:blip r:embed="rId2"/>
          <a:stretch>
            <a:fillRect/>
          </a:stretch>
        </p:blipFill>
        <p:spPr>
          <a:xfrm>
            <a:off x="2117616" y="1879601"/>
            <a:ext cx="7956767" cy="5161575"/>
          </a:xfrm>
          <a:prstGeom prst="rect">
            <a:avLst/>
          </a:prstGeom>
        </p:spPr>
      </p:pic>
    </p:spTree>
    <p:extLst>
      <p:ext uri="{BB962C8B-B14F-4D97-AF65-F5344CB8AC3E}">
        <p14:creationId xmlns:p14="http://schemas.microsoft.com/office/powerpoint/2010/main" val="453343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6600" b="1" dirty="0" smtClean="0">
                <a:latin typeface="Tw Cen MT" panose="020B0602020104020603" pitchFamily="34" charset="0"/>
              </a:rPr>
              <a:t>Improving Analysis</a:t>
            </a:r>
            <a:endParaRPr lang="en-US" sz="6600" b="1" dirty="0">
              <a:latin typeface="Tw Cen MT" panose="020B0602020104020603" pitchFamily="34" charset="0"/>
            </a:endParaRPr>
          </a:p>
        </p:txBody>
      </p:sp>
      <p:sp>
        <p:nvSpPr>
          <p:cNvPr id="3" name="Content Placeholder 2"/>
          <p:cNvSpPr>
            <a:spLocks noGrp="1"/>
          </p:cNvSpPr>
          <p:nvPr>
            <p:ph idx="1"/>
          </p:nvPr>
        </p:nvSpPr>
        <p:spPr/>
        <p:txBody>
          <a:bodyPr>
            <a:normAutofit/>
          </a:bodyPr>
          <a:lstStyle/>
          <a:p>
            <a:pPr marL="0" indent="0">
              <a:buNone/>
            </a:pPr>
            <a:r>
              <a:rPr lang="en-US" sz="3200" b="1" dirty="0" smtClean="0"/>
              <a:t>Look at the </a:t>
            </a:r>
            <a:r>
              <a:rPr lang="en-US" sz="3200" b="1" u="sng" dirty="0" smtClean="0"/>
              <a:t>Writing Focus</a:t>
            </a:r>
            <a:r>
              <a:rPr lang="en-US" sz="3200" b="1" u="sng" dirty="0" smtClean="0"/>
              <a:t>: Analysis</a:t>
            </a:r>
            <a:r>
              <a:rPr lang="en-US" sz="3200" b="1" dirty="0" smtClean="0"/>
              <a:t> </a:t>
            </a:r>
            <a:r>
              <a:rPr lang="en-US" sz="3200" b="1" dirty="0" smtClean="0"/>
              <a:t>sheet</a:t>
            </a:r>
          </a:p>
          <a:p>
            <a:pPr marL="514350" indent="-514350">
              <a:buFont typeface="+mj-lt"/>
              <a:buAutoNum type="arabicPeriod"/>
            </a:pPr>
            <a:r>
              <a:rPr lang="en-US" sz="3200" dirty="0" smtClean="0"/>
              <a:t>What </a:t>
            </a:r>
            <a:r>
              <a:rPr lang="en-US" sz="3200" dirty="0" smtClean="0"/>
              <a:t>analysis exists in the example extract?</a:t>
            </a:r>
          </a:p>
          <a:p>
            <a:pPr marL="514350" indent="-514350">
              <a:buFont typeface="+mj-lt"/>
              <a:buAutoNum type="arabicPeriod"/>
            </a:pPr>
            <a:r>
              <a:rPr lang="en-US" sz="3200" dirty="0" smtClean="0"/>
              <a:t>What analysis improvements have been made in the revision?</a:t>
            </a:r>
          </a:p>
          <a:p>
            <a:pPr marL="514350" indent="-514350">
              <a:buFont typeface="+mj-lt"/>
              <a:buAutoNum type="arabicPeriod"/>
            </a:pPr>
            <a:r>
              <a:rPr lang="en-US" sz="3200" dirty="0" smtClean="0"/>
              <a:t>What types of analysis does the revision include?</a:t>
            </a:r>
            <a:r>
              <a:rPr lang="en-US" sz="3200" dirty="0"/>
              <a:t> </a:t>
            </a:r>
            <a:r>
              <a:rPr lang="en-US" sz="3200" dirty="0" smtClean="0"/>
              <a:t>How does it avoid summary?</a:t>
            </a:r>
            <a:endParaRPr lang="en-US" sz="3200" dirty="0" smtClean="0"/>
          </a:p>
        </p:txBody>
      </p:sp>
    </p:spTree>
    <p:extLst>
      <p:ext uri="{BB962C8B-B14F-4D97-AF65-F5344CB8AC3E}">
        <p14:creationId xmlns:p14="http://schemas.microsoft.com/office/powerpoint/2010/main" val="3985798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66750"/>
            <a:ext cx="10972800" cy="1800225"/>
          </a:xfrm>
        </p:spPr>
        <p:txBody>
          <a:bodyPr>
            <a:normAutofit/>
          </a:bodyPr>
          <a:lstStyle/>
          <a:p>
            <a:pPr marL="0" indent="0">
              <a:buNone/>
            </a:pPr>
            <a:r>
              <a:rPr lang="en-US" b="1" dirty="0"/>
              <a:t>STUDENT THESIS:</a:t>
            </a:r>
            <a:r>
              <a:rPr lang="en-US" dirty="0"/>
              <a:t> In the novel </a:t>
            </a:r>
            <a:r>
              <a:rPr lang="en-US" i="1" dirty="0"/>
              <a:t>Bless Me, </a:t>
            </a:r>
            <a:r>
              <a:rPr lang="en-US" i="1" dirty="0" err="1"/>
              <a:t>Ultima</a:t>
            </a:r>
            <a:r>
              <a:rPr lang="en-US" dirty="0"/>
              <a:t>, Anaya characterizes Antonio through thoughts, words, and actions to emphasize Antonio’s growth throughout the story to convey that innocence is lost through the acquiring of knowledge</a:t>
            </a:r>
            <a:r>
              <a:rPr lang="en-US" dirty="0" smtClean="0"/>
              <a:t>.</a:t>
            </a:r>
          </a:p>
          <a:p>
            <a:pPr marL="0" indent="0">
              <a:buNone/>
            </a:pPr>
            <a:endParaRPr lang="en-US" sz="3200" b="1" dirty="0"/>
          </a:p>
        </p:txBody>
      </p:sp>
      <p:pic>
        <p:nvPicPr>
          <p:cNvPr id="5" name="Picture 4"/>
          <p:cNvPicPr/>
          <p:nvPr/>
        </p:nvPicPr>
        <p:blipFill rotWithShape="1">
          <a:blip r:embed="rId2" cstate="print">
            <a:extLst>
              <a:ext uri="{28A0092B-C50C-407E-A947-70E740481C1C}">
                <a14:useLocalDpi xmlns:a14="http://schemas.microsoft.com/office/drawing/2010/main" val="0"/>
              </a:ext>
            </a:extLst>
          </a:blip>
          <a:srcRect t="4695" b="4267"/>
          <a:stretch/>
        </p:blipFill>
        <p:spPr bwMode="auto">
          <a:xfrm>
            <a:off x="4890452" y="2095501"/>
            <a:ext cx="7072948" cy="2895600"/>
          </a:xfrm>
          <a:prstGeom prst="rect">
            <a:avLst/>
          </a:prstGeom>
          <a:ln>
            <a:noFill/>
          </a:ln>
          <a:extLst>
            <a:ext uri="{53640926-AAD7-44D8-BBD7-CCE9431645EC}">
              <a14:shadowObscured xmlns:a14="http://schemas.microsoft.com/office/drawing/2010/main"/>
            </a:ext>
          </a:extLst>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4890452" y="4991101"/>
            <a:ext cx="7072948" cy="1638408"/>
          </a:xfrm>
          <a:prstGeom prst="rect">
            <a:avLst/>
          </a:prstGeom>
        </p:spPr>
      </p:pic>
      <p:sp>
        <p:nvSpPr>
          <p:cNvPr id="7" name="Rectangle 6"/>
          <p:cNvSpPr/>
          <p:nvPr/>
        </p:nvSpPr>
        <p:spPr>
          <a:xfrm>
            <a:off x="5000626" y="2032000"/>
            <a:ext cx="4981574" cy="4349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41182030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Theme1" id="{833C67CC-AFA8-4836-985C-DB22800012BA}" vid="{047CE1CF-D3D3-4892-A32D-F73DBE987719}"/>
    </a:ext>
  </a:extLst>
</a:theme>
</file>

<file path=docProps/app.xml><?xml version="1.0" encoding="utf-8"?>
<Properties xmlns="http://schemas.openxmlformats.org/officeDocument/2006/extended-properties" xmlns:vt="http://schemas.openxmlformats.org/officeDocument/2006/docPropsVTypes">
  <Template>Theme1</Template>
  <TotalTime>85</TotalTime>
  <Words>722</Words>
  <Application>Microsoft Office PowerPoint</Application>
  <PresentationFormat>Widescreen</PresentationFormat>
  <Paragraphs>80</Paragraphs>
  <Slides>14</Slides>
  <Notes>0</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Calibri</vt:lpstr>
      <vt:lpstr>Constantia</vt:lpstr>
      <vt:lpstr>Corbel</vt:lpstr>
      <vt:lpstr>Georgia</vt:lpstr>
      <vt:lpstr>Tw Cen MT</vt:lpstr>
      <vt:lpstr>Wingdings</vt:lpstr>
      <vt:lpstr>Wingdings 2</vt:lpstr>
      <vt:lpstr>Theme1</vt:lpstr>
      <vt:lpstr>Improving Analysis</vt:lpstr>
      <vt:lpstr>Improving Analysis</vt:lpstr>
      <vt:lpstr>Improving Analysis</vt:lpstr>
      <vt:lpstr>Students say good analysis is…</vt:lpstr>
      <vt:lpstr>Smith says good analysis is…</vt:lpstr>
      <vt:lpstr>Smith says good analysis is…</vt:lpstr>
      <vt:lpstr>Teaching Analysis feels like…</vt:lpstr>
      <vt:lpstr>Improving Analysis</vt:lpstr>
      <vt:lpstr>PowerPoint Presentation</vt:lpstr>
      <vt:lpstr>Improving Analysis</vt:lpstr>
      <vt:lpstr>Iceberg Metaphor</vt:lpstr>
      <vt:lpstr>Iceberg Metaphor</vt:lpstr>
      <vt:lpstr>Iceberg Metaphor</vt:lpstr>
      <vt:lpstr>Iceberg Metaphor</vt:lpstr>
    </vt:vector>
  </TitlesOfParts>
  <Company>Issaquah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Analysis</dc:title>
  <dc:creator>Smith, Kyle    SHS - Staff</dc:creator>
  <cp:lastModifiedBy>Smith, Kyle    SHS - Staff</cp:lastModifiedBy>
  <cp:revision>14</cp:revision>
  <dcterms:created xsi:type="dcterms:W3CDTF">2018-12-04T17:34:37Z</dcterms:created>
  <dcterms:modified xsi:type="dcterms:W3CDTF">2018-12-04T19:08:21Z</dcterms:modified>
</cp:coreProperties>
</file>