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 id="259" r:id="rId5"/>
    <p:sldId id="264" r:id="rId6"/>
    <p:sldId id="266" r:id="rId7"/>
    <p:sldId id="261" r:id="rId8"/>
    <p:sldId id="263" r:id="rId9"/>
    <p:sldId id="265" r:id="rId10"/>
    <p:sldId id="262"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73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04-02T22:42:46.14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4539 12229 0,'25'25'94,"0"-25"-63,-25 24-15,25-24 0,24 25-1,26-25 1,-1 25 0,-49-25 15,0 0-16,-25 25 1,25-25 47,-1 0-48,1 0 1,25 0-1,-1 0-15,100 0 16,-74 0-16,24 0 16,74 0-1,-49 0 1,0 0 0,-74 25 15,-25-25-16,0 0 17,-25-25 61,0 0 236,25 25-314,-1 0 1,26 0-1,173-25 1,0-49 0,100 24-1,-224 50 1,-74 0 0,0 0 62,0 0-63,-1 0 1,100 0-16,-49 0 16,-26 0 15,1 0-16,49 0 1,75 0 0,-100 0-1,25 0 1,25 0 0,-24 0-1,49 0 1,-75 25-1,0 0 1,-49-25 0,0 0-1,-25 25 95,25-25-48,24 24-46,100-24-16,-50 25 15,25 0 1,-99-25 31,0 0-47,99 0 16,-50 0-1,-49 0 16,0 0-15,0 25 0,74 0-1,-74-25 1,0 0 0,0 0 15,-1 0-31,1 0 15,0 0 1,0 0 78,0 0 62,-1 0-109,1 0 15,0 0-62,0 0 16,24 0 0,-24 0-1,0 0 32,0 0-31,0 0-16,-1 0 15</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04-02T22:42:48.34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5507 12799 0,'0'-25'94,"-25"25"-79,0-49 1,-124-1-1,100 50 1,24 0 0,0 0 31,0 0-16,0 0 63,1 0-94,-1 0 15,-25 0 1,25 0-1,1 0 1,-1 0 15,0 0-31,-25 0 16,26 0 0,24 25 62,-25-25-63,25 25 32,-25-25 0,0 25-16,0-25-31,0 0 16,1 0 15,-1 0 16,25 24-31,-25-24 46</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04-02T22:42:48.66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4663 12774 0,'-49'0'31,"24"0"-31,0 0 16,0 0 15</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04-02T22:42:49.27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4589 12774 0,'25'0'0,"-1"0"31,1 0 0,0 0 63,0 25-47,-25 0-32,25-25 1,-25 25 0,24-25-1,-24 25 32,25-25-31,-25 24-1</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04-02T22:42:51.36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16793 17735 0</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04-02T22:42:55.69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12328 16718 0,'25'0'62,"0"0"-15,-1 0-16,1 0 0,0-24-31,49 24 16,1 0 0,-26 0-1,-24 0 1,0 0 0,0 0 30,0 0-14,-1 0-17,26 0 1,24 0 0,-49 0-1,-25 24 1,0 1 31,50-25-47,-25 0 15,49 0 1,25 0 0,-74 0-1,25 0 1,24 0-1,-24 0 1,99-25 15,-75 1-15,50-1 0,-50 25-1,-24 0 1,0 0-1,-26 0 1,1 0 0,25 0-1,24 0 1,1 0 0,-26 0-1,-24 0 1,25 0-1,-26 0 1,1 0 0,25 0-1,49 0 1,-74 0 0,49 0-1,-24 25 1,0-1-1,74-24 1,-50 25 0,25 0-1,-24-25 1,-51 25 0,26-25-1,-25 0 1,24 0-1,1 0 17,0 0-17,49 0 1,-49 0 0,24-25-1,25 25 1,-49 0-1,-1 0 1,26 0 0,-1 0-1,75 0 1,-25-25 0,-25 0-1,-24 25 1,-51 0-1,1-24 17,0 24 358,0 0-390,0 0 16,0-25-16,24 25 16,1 0-1,-25 0 1,49 0-1,-24 0 17,-1 0-17,26 0 1,-26-25 0,1 0-1,-25 25 1,-1 0-16,1 0 15,0 0 17,25 0-17,-26 0 1,1 0 0,25 0-1,-25 0 1,-1 0-1,26 0 17,-25 0-17,0 25 17,-1-25-17,1 25 1,0-25-1,25 0 1,-26 0 0,1 25-1,0-25 1,0 24 0,0-24-1,0 0 1,-1 0-1,26 25 1,-25 0 15,0-25-15,-1 25 0,1-25 140,0 0-156,0 0 15,0 0 32,-1 0 16,1 0-48,0 0-15,0 0 16,0 0 0</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04-02T22:43:01.43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14560 9227 0,'25'0'156,"0"0"-124,0 0-17,0 0-15,-1-24 16,26 24-1,24 0 1,-49 0 15,25 0-15,-25 0 0,-1 0 30,1 0-46,0 0 16,0 0 0,0 0-1,24 0 1,26 0 0,-26 0-1,-24 0 1,25 0-1,-26 0 1,1 0 31,0 0-16,25 0-15,-1 0-1,1 0 1,24 0 0,26 0-1,-26 0 1,-24 0 0,-26 0-1,26 0 1,-25 24-1,0-24 1,24 0 15,1 0-15,24 0 0,-24 0-1,24 25 1,-49-25-1,0 0 1,24 0 0,-24 0-1,0 0 1,25 0 0,-25 0-1,-1 0 1,1 0 15,0 0 32,0 0-48,0 0 1,-1 0-1,26 0 1,0 25 0,-26-25-1,1 0 1,0 0 31,0 0 328,0 0-360,-1 0 17,26 0 93,-25 0-110,0 0 1,-1 0 0,1 0-1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5D59ED-BF86-4EC3-A6ED-E8301D17FAC9}"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D03D8-683A-4A8C-91FA-2F8D7CDEC373}" type="slidenum">
              <a:rPr lang="en-US" smtClean="0"/>
              <a:t>‹#›</a:t>
            </a:fld>
            <a:endParaRPr lang="en-US"/>
          </a:p>
        </p:txBody>
      </p:sp>
    </p:spTree>
    <p:extLst>
      <p:ext uri="{BB962C8B-B14F-4D97-AF65-F5344CB8AC3E}">
        <p14:creationId xmlns:p14="http://schemas.microsoft.com/office/powerpoint/2010/main" val="1380553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5D59ED-BF86-4EC3-A6ED-E8301D17FAC9}"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D03D8-683A-4A8C-91FA-2F8D7CDEC373}" type="slidenum">
              <a:rPr lang="en-US" smtClean="0"/>
              <a:t>‹#›</a:t>
            </a:fld>
            <a:endParaRPr lang="en-US"/>
          </a:p>
        </p:txBody>
      </p:sp>
    </p:spTree>
    <p:extLst>
      <p:ext uri="{BB962C8B-B14F-4D97-AF65-F5344CB8AC3E}">
        <p14:creationId xmlns:p14="http://schemas.microsoft.com/office/powerpoint/2010/main" val="2470536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5D59ED-BF86-4EC3-A6ED-E8301D17FAC9}"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D03D8-683A-4A8C-91FA-2F8D7CDEC373}" type="slidenum">
              <a:rPr lang="en-US" smtClean="0"/>
              <a:t>‹#›</a:t>
            </a:fld>
            <a:endParaRPr lang="en-US"/>
          </a:p>
        </p:txBody>
      </p:sp>
    </p:spTree>
    <p:extLst>
      <p:ext uri="{BB962C8B-B14F-4D97-AF65-F5344CB8AC3E}">
        <p14:creationId xmlns:p14="http://schemas.microsoft.com/office/powerpoint/2010/main" val="3557577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5D59ED-BF86-4EC3-A6ED-E8301D17FAC9}"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D03D8-683A-4A8C-91FA-2F8D7CDEC373}" type="slidenum">
              <a:rPr lang="en-US" smtClean="0"/>
              <a:t>‹#›</a:t>
            </a:fld>
            <a:endParaRPr lang="en-US"/>
          </a:p>
        </p:txBody>
      </p:sp>
    </p:spTree>
    <p:extLst>
      <p:ext uri="{BB962C8B-B14F-4D97-AF65-F5344CB8AC3E}">
        <p14:creationId xmlns:p14="http://schemas.microsoft.com/office/powerpoint/2010/main" val="1241556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5D59ED-BF86-4EC3-A6ED-E8301D17FAC9}"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D03D8-683A-4A8C-91FA-2F8D7CDEC373}" type="slidenum">
              <a:rPr lang="en-US" smtClean="0"/>
              <a:t>‹#›</a:t>
            </a:fld>
            <a:endParaRPr lang="en-US"/>
          </a:p>
        </p:txBody>
      </p:sp>
    </p:spTree>
    <p:extLst>
      <p:ext uri="{BB962C8B-B14F-4D97-AF65-F5344CB8AC3E}">
        <p14:creationId xmlns:p14="http://schemas.microsoft.com/office/powerpoint/2010/main" val="2420055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5D59ED-BF86-4EC3-A6ED-E8301D17FAC9}"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D03D8-683A-4A8C-91FA-2F8D7CDEC373}" type="slidenum">
              <a:rPr lang="en-US" smtClean="0"/>
              <a:t>‹#›</a:t>
            </a:fld>
            <a:endParaRPr lang="en-US"/>
          </a:p>
        </p:txBody>
      </p:sp>
    </p:spTree>
    <p:extLst>
      <p:ext uri="{BB962C8B-B14F-4D97-AF65-F5344CB8AC3E}">
        <p14:creationId xmlns:p14="http://schemas.microsoft.com/office/powerpoint/2010/main" val="135316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5D59ED-BF86-4EC3-A6ED-E8301D17FAC9}" type="datetimeFigureOut">
              <a:rPr lang="en-US" smtClean="0"/>
              <a:t>4/2/2020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ED03D8-683A-4A8C-91FA-2F8D7CDEC373}" type="slidenum">
              <a:rPr lang="en-US" smtClean="0"/>
              <a:t>‹#›</a:t>
            </a:fld>
            <a:endParaRPr lang="en-US"/>
          </a:p>
        </p:txBody>
      </p:sp>
    </p:spTree>
    <p:extLst>
      <p:ext uri="{BB962C8B-B14F-4D97-AF65-F5344CB8AC3E}">
        <p14:creationId xmlns:p14="http://schemas.microsoft.com/office/powerpoint/2010/main" val="711250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5D59ED-BF86-4EC3-A6ED-E8301D17FAC9}" type="datetimeFigureOut">
              <a:rPr lang="en-US" smtClean="0"/>
              <a:t>4/2/2020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ED03D8-683A-4A8C-91FA-2F8D7CDEC373}" type="slidenum">
              <a:rPr lang="en-US" smtClean="0"/>
              <a:t>‹#›</a:t>
            </a:fld>
            <a:endParaRPr lang="en-US"/>
          </a:p>
        </p:txBody>
      </p:sp>
    </p:spTree>
    <p:extLst>
      <p:ext uri="{BB962C8B-B14F-4D97-AF65-F5344CB8AC3E}">
        <p14:creationId xmlns:p14="http://schemas.microsoft.com/office/powerpoint/2010/main" val="3259901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5D59ED-BF86-4EC3-A6ED-E8301D17FAC9}" type="datetimeFigureOut">
              <a:rPr lang="en-US" smtClean="0"/>
              <a:t>4/2/2020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ED03D8-683A-4A8C-91FA-2F8D7CDEC373}" type="slidenum">
              <a:rPr lang="en-US" smtClean="0"/>
              <a:t>‹#›</a:t>
            </a:fld>
            <a:endParaRPr lang="en-US"/>
          </a:p>
        </p:txBody>
      </p:sp>
    </p:spTree>
    <p:extLst>
      <p:ext uri="{BB962C8B-B14F-4D97-AF65-F5344CB8AC3E}">
        <p14:creationId xmlns:p14="http://schemas.microsoft.com/office/powerpoint/2010/main" val="1913111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5D59ED-BF86-4EC3-A6ED-E8301D17FAC9}"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D03D8-683A-4A8C-91FA-2F8D7CDEC373}" type="slidenum">
              <a:rPr lang="en-US" smtClean="0"/>
              <a:t>‹#›</a:t>
            </a:fld>
            <a:endParaRPr lang="en-US"/>
          </a:p>
        </p:txBody>
      </p:sp>
    </p:spTree>
    <p:extLst>
      <p:ext uri="{BB962C8B-B14F-4D97-AF65-F5344CB8AC3E}">
        <p14:creationId xmlns:p14="http://schemas.microsoft.com/office/powerpoint/2010/main" val="3638026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5D59ED-BF86-4EC3-A6ED-E8301D17FAC9}"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D03D8-683A-4A8C-91FA-2F8D7CDEC373}" type="slidenum">
              <a:rPr lang="en-US" smtClean="0"/>
              <a:t>‹#›</a:t>
            </a:fld>
            <a:endParaRPr lang="en-US"/>
          </a:p>
        </p:txBody>
      </p:sp>
    </p:spTree>
    <p:extLst>
      <p:ext uri="{BB962C8B-B14F-4D97-AF65-F5344CB8AC3E}">
        <p14:creationId xmlns:p14="http://schemas.microsoft.com/office/powerpoint/2010/main" val="249593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5D59ED-BF86-4EC3-A6ED-E8301D17FAC9}" type="datetimeFigureOut">
              <a:rPr lang="en-US" smtClean="0"/>
              <a:t>4/2/2020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D03D8-683A-4A8C-91FA-2F8D7CDEC373}" type="slidenum">
              <a:rPr lang="en-US" smtClean="0"/>
              <a:t>‹#›</a:t>
            </a:fld>
            <a:endParaRPr lang="en-US"/>
          </a:p>
        </p:txBody>
      </p:sp>
    </p:spTree>
    <p:extLst>
      <p:ext uri="{BB962C8B-B14F-4D97-AF65-F5344CB8AC3E}">
        <p14:creationId xmlns:p14="http://schemas.microsoft.com/office/powerpoint/2010/main" val="252044512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0.emf"/><Relationship Id="rId2" Type="http://schemas.openxmlformats.org/officeDocument/2006/relationships/image" Target="../media/image5.png"/><Relationship Id="rId16"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7.emf"/><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9.emf"/><Relationship Id="rId4" Type="http://schemas.openxmlformats.org/officeDocument/2006/relationships/image" Target="../media/image6.emf"/><Relationship Id="rId9" Type="http://schemas.openxmlformats.org/officeDocument/2006/relationships/customXml" Target="../ink/ink4.xml"/><Relationship Id="rId14" Type="http://schemas.openxmlformats.org/officeDocument/2006/relationships/image" Target="../media/image11.emf"/></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Typewriter">
            <a:extLst>
              <a:ext uri="{FF2B5EF4-FFF2-40B4-BE49-F238E27FC236}">
                <a16:creationId xmlns:a16="http://schemas.microsoft.com/office/drawing/2014/main" id="{EBCA0D9D-5B04-4579-9260-5909BBAA8A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80174" y="5184913"/>
            <a:ext cx="914400" cy="914400"/>
          </a:xfrm>
          <a:prstGeom prst="rect">
            <a:avLst/>
          </a:prstGeom>
        </p:spPr>
      </p:pic>
      <p:pic>
        <p:nvPicPr>
          <p:cNvPr id="5" name="Graphic 4" descr="Earth globe Africa and Europe">
            <a:extLst>
              <a:ext uri="{FF2B5EF4-FFF2-40B4-BE49-F238E27FC236}">
                <a16:creationId xmlns:a16="http://schemas.microsoft.com/office/drawing/2014/main" id="{2625C122-4F66-477C-9A36-47B496DB21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38400" y="-228600"/>
            <a:ext cx="7315200" cy="7315200"/>
          </a:xfrm>
          <a:prstGeom prst="rect">
            <a:avLst/>
          </a:prstGeom>
        </p:spPr>
      </p:pic>
      <p:sp>
        <p:nvSpPr>
          <p:cNvPr id="2" name="Title 1">
            <a:extLst>
              <a:ext uri="{FF2B5EF4-FFF2-40B4-BE49-F238E27FC236}">
                <a16:creationId xmlns:a16="http://schemas.microsoft.com/office/drawing/2014/main" id="{3B0B4967-DA1A-4C81-B58D-17306156E3B2}"/>
              </a:ext>
            </a:extLst>
          </p:cNvPr>
          <p:cNvSpPr>
            <a:spLocks noGrp="1"/>
          </p:cNvSpPr>
          <p:nvPr>
            <p:ph type="title"/>
          </p:nvPr>
        </p:nvSpPr>
        <p:spPr>
          <a:xfrm>
            <a:off x="838200" y="18255"/>
            <a:ext cx="10515600" cy="1325563"/>
          </a:xfrm>
          <a:solidFill>
            <a:schemeClr val="bg1">
              <a:alpha val="40000"/>
            </a:schemeClr>
          </a:solidFill>
        </p:spPr>
        <p:txBody>
          <a:bodyPr>
            <a:normAutofit/>
          </a:bodyPr>
          <a:lstStyle/>
          <a:p>
            <a:r>
              <a:rPr lang="en-US" sz="4000" dirty="0">
                <a:latin typeface="Abadi" panose="020B0604020202020204" pitchFamily="34" charset="0"/>
              </a:rPr>
              <a:t>Integrated Africa Outline: Some Problems</a:t>
            </a:r>
          </a:p>
        </p:txBody>
      </p:sp>
      <p:sp>
        <p:nvSpPr>
          <p:cNvPr id="3" name="Content Placeholder 2">
            <a:extLst>
              <a:ext uri="{FF2B5EF4-FFF2-40B4-BE49-F238E27FC236}">
                <a16:creationId xmlns:a16="http://schemas.microsoft.com/office/drawing/2014/main" id="{34B64FDC-535A-49C3-800F-E1A0D1A92682}"/>
              </a:ext>
            </a:extLst>
          </p:cNvPr>
          <p:cNvSpPr>
            <a:spLocks noGrp="1"/>
          </p:cNvSpPr>
          <p:nvPr>
            <p:ph idx="1"/>
          </p:nvPr>
        </p:nvSpPr>
        <p:spPr>
          <a:xfrm>
            <a:off x="838200" y="1343818"/>
            <a:ext cx="10515600" cy="5099185"/>
          </a:xfrm>
          <a:solidFill>
            <a:schemeClr val="bg1">
              <a:alpha val="40000"/>
            </a:schemeClr>
          </a:solidFill>
        </p:spPr>
        <p:txBody>
          <a:bodyPr>
            <a:normAutofit/>
          </a:bodyPr>
          <a:lstStyle/>
          <a:p>
            <a:pPr marL="514350" indent="-514350">
              <a:buFont typeface="+mj-lt"/>
              <a:buAutoNum type="arabicPeriod"/>
            </a:pPr>
            <a:r>
              <a:rPr lang="en-US" sz="3200" dirty="0">
                <a:effectLst>
                  <a:outerShdw blurRad="38100" dist="38100" dir="2700000" algn="tl">
                    <a:srgbClr val="000000">
                      <a:alpha val="43137"/>
                    </a:srgbClr>
                  </a:outerShdw>
                </a:effectLst>
                <a:latin typeface="Abadi" panose="020B0604020104020204" pitchFamily="34" charset="0"/>
              </a:rPr>
              <a:t>Organization.</a:t>
            </a:r>
          </a:p>
          <a:p>
            <a:pPr marL="514350" indent="-514350">
              <a:buFont typeface="+mj-lt"/>
              <a:buAutoNum type="arabicPeriod"/>
            </a:pPr>
            <a:r>
              <a:rPr lang="en-US" sz="3200" dirty="0">
                <a:effectLst>
                  <a:outerShdw blurRad="38100" dist="38100" dir="2700000" algn="tl">
                    <a:srgbClr val="000000">
                      <a:alpha val="43137"/>
                    </a:srgbClr>
                  </a:outerShdw>
                </a:effectLst>
                <a:latin typeface="Abadi" panose="020B0604020104020204" pitchFamily="34" charset="0"/>
              </a:rPr>
              <a:t>Minutiae focus on specific propaganda techniques instead of the big picture.</a:t>
            </a:r>
          </a:p>
          <a:p>
            <a:pPr marL="514350" indent="-514350">
              <a:buFont typeface="+mj-lt"/>
              <a:buAutoNum type="arabicPeriod"/>
            </a:pPr>
            <a:r>
              <a:rPr lang="en-US" sz="3200" dirty="0">
                <a:effectLst>
                  <a:outerShdw blurRad="38100" dist="38100" dir="2700000" algn="tl">
                    <a:srgbClr val="000000">
                      <a:alpha val="43137"/>
                    </a:srgbClr>
                  </a:outerShdw>
                </a:effectLst>
                <a:latin typeface="Abadi" panose="020B0604020104020204" pitchFamily="34" charset="0"/>
              </a:rPr>
              <a:t>Use of </a:t>
            </a:r>
            <a:r>
              <a:rPr lang="en-US" sz="3200" i="1" dirty="0">
                <a:effectLst>
                  <a:outerShdw blurRad="38100" dist="38100" dir="2700000" algn="tl">
                    <a:srgbClr val="000000">
                      <a:alpha val="43137"/>
                    </a:srgbClr>
                  </a:outerShdw>
                </a:effectLst>
                <a:latin typeface="Abadi" panose="020B0604020104020204" pitchFamily="34" charset="0"/>
              </a:rPr>
              <a:t>Things Fall Apart</a:t>
            </a:r>
            <a:r>
              <a:rPr lang="en-US" sz="3200" dirty="0">
                <a:effectLst>
                  <a:outerShdw blurRad="38100" dist="38100" dir="2700000" algn="tl">
                    <a:srgbClr val="000000">
                      <a:alpha val="43137"/>
                    </a:srgbClr>
                  </a:outerShdw>
                </a:effectLst>
                <a:latin typeface="Abadi" panose="020B0604020104020204" pitchFamily="34" charset="0"/>
              </a:rPr>
              <a:t>.</a:t>
            </a:r>
          </a:p>
          <a:p>
            <a:pPr marL="514350" indent="-514350">
              <a:buFont typeface="+mj-lt"/>
              <a:buAutoNum type="arabicPeriod"/>
            </a:pPr>
            <a:r>
              <a:rPr lang="en-US" sz="3200" dirty="0">
                <a:effectLst>
                  <a:outerShdw blurRad="38100" dist="38100" dir="2700000" algn="tl">
                    <a:srgbClr val="000000">
                      <a:alpha val="43137"/>
                    </a:srgbClr>
                  </a:outerShdw>
                </a:effectLst>
                <a:latin typeface="Abadi" panose="020B0604020104020204" pitchFamily="34" charset="0"/>
              </a:rPr>
              <a:t>Lack of importance/significance.</a:t>
            </a:r>
          </a:p>
          <a:p>
            <a:pPr marL="514350" indent="-514350">
              <a:buFont typeface="+mj-lt"/>
              <a:buAutoNum type="arabicPeriod"/>
            </a:pPr>
            <a:r>
              <a:rPr lang="en-US" sz="3200" dirty="0">
                <a:effectLst>
                  <a:outerShdw blurRad="38100" dist="38100" dir="2700000" algn="tl">
                    <a:srgbClr val="000000">
                      <a:alpha val="43137"/>
                    </a:srgbClr>
                  </a:outerShdw>
                </a:effectLst>
                <a:latin typeface="Abadi" panose="020B0604020104020204" pitchFamily="34" charset="0"/>
              </a:rPr>
              <a:t>Vague or broad so what.</a:t>
            </a:r>
          </a:p>
          <a:p>
            <a:pPr marL="514350" indent="-514350">
              <a:buFont typeface="+mj-lt"/>
              <a:buAutoNum type="arabicPeriod"/>
            </a:pPr>
            <a:r>
              <a:rPr lang="en-US" sz="3200" dirty="0">
                <a:effectLst>
                  <a:outerShdw blurRad="38100" dist="38100" dir="2700000" algn="tl">
                    <a:srgbClr val="000000">
                      <a:alpha val="43137"/>
                    </a:srgbClr>
                  </a:outerShdw>
                </a:effectLst>
                <a:latin typeface="Abadi" panose="020B0604020104020204" pitchFamily="34" charset="0"/>
              </a:rPr>
              <a:t>Analysis.</a:t>
            </a:r>
          </a:p>
        </p:txBody>
      </p:sp>
      <p:sp>
        <p:nvSpPr>
          <p:cNvPr id="10" name="TextBox 9">
            <a:extLst>
              <a:ext uri="{FF2B5EF4-FFF2-40B4-BE49-F238E27FC236}">
                <a16:creationId xmlns:a16="http://schemas.microsoft.com/office/drawing/2014/main" id="{D56ABB82-496B-4835-97A8-986B321BA5F3}"/>
              </a:ext>
            </a:extLst>
          </p:cNvPr>
          <p:cNvSpPr txBox="1"/>
          <p:nvPr/>
        </p:nvSpPr>
        <p:spPr>
          <a:xfrm>
            <a:off x="9136209" y="3129796"/>
            <a:ext cx="2834982" cy="1754326"/>
          </a:xfrm>
          <a:prstGeom prst="rect">
            <a:avLst/>
          </a:prstGeom>
          <a:noFill/>
          <a:ln>
            <a:solidFill>
              <a:schemeClr val="accent1"/>
            </a:solidFill>
          </a:ln>
        </p:spPr>
        <p:txBody>
          <a:bodyPr wrap="square" rtlCol="0">
            <a:spAutoFit/>
          </a:bodyPr>
          <a:lstStyle/>
          <a:p>
            <a:pPr algn="ctr"/>
            <a:r>
              <a:rPr lang="en-US" dirty="0">
                <a:latin typeface="Abadi" panose="020B0604020104020204" pitchFamily="34" charset="0"/>
              </a:rPr>
              <a:t>Note: without a teacher explaining this to you, you’re going to have to READ &amp; THINK about the content of these slides to improve your own writing.</a:t>
            </a:r>
          </a:p>
        </p:txBody>
      </p:sp>
    </p:spTree>
    <p:extLst>
      <p:ext uri="{BB962C8B-B14F-4D97-AF65-F5344CB8AC3E}">
        <p14:creationId xmlns:p14="http://schemas.microsoft.com/office/powerpoint/2010/main" val="2767282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B33B6-1F45-4531-A9D1-246DCB8B41E9}"/>
              </a:ext>
            </a:extLst>
          </p:cNvPr>
          <p:cNvSpPr>
            <a:spLocks noGrp="1"/>
          </p:cNvSpPr>
          <p:nvPr>
            <p:ph type="title"/>
          </p:nvPr>
        </p:nvSpPr>
        <p:spPr/>
        <p:txBody>
          <a:bodyPr/>
          <a:lstStyle/>
          <a:p>
            <a:r>
              <a:rPr lang="en-US" dirty="0">
                <a:latin typeface="Abadi" panose="020B0604020104020204" pitchFamily="34" charset="0"/>
              </a:rPr>
              <a:t>5. Vague or Broad So What</a:t>
            </a:r>
          </a:p>
        </p:txBody>
      </p:sp>
      <p:pic>
        <p:nvPicPr>
          <p:cNvPr id="6" name="Content Placeholder 5">
            <a:extLst>
              <a:ext uri="{FF2B5EF4-FFF2-40B4-BE49-F238E27FC236}">
                <a16:creationId xmlns:a16="http://schemas.microsoft.com/office/drawing/2014/main" id="{3468216E-8C32-41F2-9296-83A16F691DA4}"/>
              </a:ext>
            </a:extLst>
          </p:cNvPr>
          <p:cNvPicPr>
            <a:picLocks noGrp="1" noChangeAspect="1"/>
          </p:cNvPicPr>
          <p:nvPr>
            <p:ph idx="1"/>
          </p:nvPr>
        </p:nvPicPr>
        <p:blipFill>
          <a:blip r:embed="rId2"/>
          <a:stretch>
            <a:fillRect/>
          </a:stretch>
        </p:blipFill>
        <p:spPr>
          <a:xfrm>
            <a:off x="838200" y="1690688"/>
            <a:ext cx="10515600" cy="2777007"/>
          </a:xfrm>
          <a:prstGeom prst="rect">
            <a:avLst/>
          </a:prstGeom>
        </p:spPr>
      </p:pic>
      <p:pic>
        <p:nvPicPr>
          <p:cNvPr id="7" name="Picture 6">
            <a:extLst>
              <a:ext uri="{FF2B5EF4-FFF2-40B4-BE49-F238E27FC236}">
                <a16:creationId xmlns:a16="http://schemas.microsoft.com/office/drawing/2014/main" id="{CC91DECD-D879-4171-93C0-5C1918444EE8}"/>
              </a:ext>
            </a:extLst>
          </p:cNvPr>
          <p:cNvPicPr>
            <a:picLocks noChangeAspect="1"/>
          </p:cNvPicPr>
          <p:nvPr/>
        </p:nvPicPr>
        <p:blipFill>
          <a:blip r:embed="rId3"/>
          <a:stretch>
            <a:fillRect/>
          </a:stretch>
        </p:blipFill>
        <p:spPr>
          <a:xfrm>
            <a:off x="6237556" y="4194072"/>
            <a:ext cx="3412440" cy="1183145"/>
          </a:xfrm>
          <a:prstGeom prst="rect">
            <a:avLst/>
          </a:prstGeom>
          <a:ln>
            <a:solidFill>
              <a:schemeClr val="accent1"/>
            </a:solidFill>
          </a:ln>
        </p:spPr>
      </p:pic>
    </p:spTree>
    <p:extLst>
      <p:ext uri="{BB962C8B-B14F-4D97-AF65-F5344CB8AC3E}">
        <p14:creationId xmlns:p14="http://schemas.microsoft.com/office/powerpoint/2010/main" val="1321739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B33B6-1F45-4531-A9D1-246DCB8B41E9}"/>
              </a:ext>
            </a:extLst>
          </p:cNvPr>
          <p:cNvSpPr>
            <a:spLocks noGrp="1"/>
          </p:cNvSpPr>
          <p:nvPr>
            <p:ph type="title"/>
          </p:nvPr>
        </p:nvSpPr>
        <p:spPr/>
        <p:txBody>
          <a:bodyPr>
            <a:normAutofit fontScale="90000"/>
          </a:bodyPr>
          <a:lstStyle/>
          <a:p>
            <a:r>
              <a:rPr lang="en-US" dirty="0">
                <a:latin typeface="Abadi" panose="020B0604020104020204" pitchFamily="34" charset="0"/>
              </a:rPr>
              <a:t>6. Analysis: </a:t>
            </a:r>
            <a:r>
              <a:rPr lang="en-US" sz="3100" dirty="0">
                <a:latin typeface="Abadi" panose="020B0604020104020204" pitchFamily="34" charset="0"/>
              </a:rPr>
              <a:t>you can use quoted material to support your analysis and clarify the importance of your primary source evidence</a:t>
            </a:r>
            <a:endParaRPr lang="en-US" dirty="0">
              <a:latin typeface="Abadi" panose="020B0604020104020204" pitchFamily="34" charset="0"/>
            </a:endParaRPr>
          </a:p>
        </p:txBody>
      </p:sp>
      <p:sp>
        <p:nvSpPr>
          <p:cNvPr id="8" name="Content Placeholder 7">
            <a:extLst>
              <a:ext uri="{FF2B5EF4-FFF2-40B4-BE49-F238E27FC236}">
                <a16:creationId xmlns:a16="http://schemas.microsoft.com/office/drawing/2014/main" id="{5DC40FC6-7DF6-4A6E-9214-9FB5358514C4}"/>
              </a:ext>
            </a:extLst>
          </p:cNvPr>
          <p:cNvSpPr>
            <a:spLocks noGrp="1"/>
          </p:cNvSpPr>
          <p:nvPr>
            <p:ph sz="half" idx="2"/>
          </p:nvPr>
        </p:nvSpPr>
        <p:spPr>
          <a:xfrm>
            <a:off x="6172199" y="2244686"/>
            <a:ext cx="5290783" cy="4613314"/>
          </a:xfrm>
        </p:spPr>
        <p:txBody>
          <a:bodyPr>
            <a:normAutofit fontScale="62500" lnSpcReduction="20000"/>
          </a:bodyPr>
          <a:lstStyle/>
          <a:p>
            <a:pPr marL="0" indent="0">
              <a:buNone/>
            </a:pPr>
            <a:r>
              <a:rPr lang="en-US" dirty="0">
                <a:latin typeface="Abadi" panose="020B0604020104020204" pitchFamily="34" charset="0"/>
              </a:rPr>
              <a:t>C. “The scramble for territorial spheres of influence among the different Christian missions produced, as one Roman Catholic priest aptly put it, 'an atmosphere of war” (</a:t>
            </a:r>
            <a:r>
              <a:rPr lang="en-US" dirty="0" err="1">
                <a:latin typeface="Abadi" panose="020B0604020104020204" pitchFamily="34" charset="0"/>
              </a:rPr>
              <a:t>Ekechi</a:t>
            </a:r>
            <a:r>
              <a:rPr lang="en-US" dirty="0">
                <a:latin typeface="Abadi" panose="020B0604020104020204" pitchFamily="34" charset="0"/>
              </a:rPr>
              <a:t> 7). </a:t>
            </a:r>
          </a:p>
          <a:p>
            <a:pPr marL="514350" indent="-514350">
              <a:buFont typeface="+mj-lt"/>
              <a:buAutoNum type="arabicPeriod"/>
            </a:pPr>
            <a:r>
              <a:rPr lang="en-US" sz="2900" dirty="0">
                <a:latin typeface="Abadi" panose="020B0604020104020204" pitchFamily="34" charset="0"/>
              </a:rPr>
              <a:t>Although the two groups disagreeing in this instance are of the same religion, it still shows that there is fighting caused by the new religions. </a:t>
            </a:r>
          </a:p>
          <a:p>
            <a:pPr marL="514350" indent="-514350">
              <a:buFont typeface="+mj-lt"/>
              <a:buAutoNum type="arabicPeriod"/>
            </a:pPr>
            <a:r>
              <a:rPr lang="en-US" sz="3200" b="1" dirty="0">
                <a:solidFill>
                  <a:srgbClr val="FF0000"/>
                </a:solidFill>
                <a:latin typeface="Abadi" panose="020B0604020104020204" pitchFamily="34" charset="0"/>
              </a:rPr>
              <a:t>The scholar Carole Baskins noted “while Christians were harsh on African tribes who were hesitant to convert, they were much more violent with rival factions of missionaries.” (Big Cat Rescue 1). </a:t>
            </a:r>
          </a:p>
          <a:p>
            <a:pPr marL="514350" indent="-514350">
              <a:buFont typeface="+mj-lt"/>
              <a:buAutoNum type="arabicPeriod"/>
            </a:pPr>
            <a:r>
              <a:rPr lang="en-US" dirty="0">
                <a:latin typeface="Abadi" panose="020B0604020104020204" pitchFamily="34" charset="0"/>
              </a:rPr>
              <a:t>This fighting was described as “...an atmosphere of war”, which is very extreme considering Christians are called to love their neighbors as themselves, </a:t>
            </a:r>
            <a:r>
              <a:rPr lang="en-US" dirty="0">
                <a:solidFill>
                  <a:srgbClr val="FF0000"/>
                </a:solidFill>
                <a:latin typeface="Abadi" panose="020B0604020104020204" pitchFamily="34" charset="0"/>
              </a:rPr>
              <a:t>showed how hypocritical some missionaries were.</a:t>
            </a:r>
          </a:p>
        </p:txBody>
      </p:sp>
      <p:pic>
        <p:nvPicPr>
          <p:cNvPr id="9" name="Content Placeholder 5">
            <a:extLst>
              <a:ext uri="{FF2B5EF4-FFF2-40B4-BE49-F238E27FC236}">
                <a16:creationId xmlns:a16="http://schemas.microsoft.com/office/drawing/2014/main" id="{BB633EBD-0FE3-4013-9327-4B7D922DB7FC}"/>
              </a:ext>
            </a:extLst>
          </p:cNvPr>
          <p:cNvPicPr>
            <a:picLocks noGrp="1" noChangeAspect="1"/>
          </p:cNvPicPr>
          <p:nvPr>
            <p:ph sz="half" idx="1"/>
          </p:nvPr>
        </p:nvPicPr>
        <p:blipFill>
          <a:blip r:embed="rId2"/>
          <a:stretch>
            <a:fillRect/>
          </a:stretch>
        </p:blipFill>
        <p:spPr>
          <a:xfrm>
            <a:off x="729017" y="2233045"/>
            <a:ext cx="5181600" cy="2391910"/>
          </a:xfrm>
          <a:prstGeom prst="rect">
            <a:avLst/>
          </a:prstGeom>
        </p:spPr>
      </p:pic>
      <p:sp>
        <p:nvSpPr>
          <p:cNvPr id="10" name="TextBox 9">
            <a:extLst>
              <a:ext uri="{FF2B5EF4-FFF2-40B4-BE49-F238E27FC236}">
                <a16:creationId xmlns:a16="http://schemas.microsoft.com/office/drawing/2014/main" id="{F8D83867-DA0D-4024-B9E6-6BD6D863D334}"/>
              </a:ext>
            </a:extLst>
          </p:cNvPr>
          <p:cNvSpPr txBox="1"/>
          <p:nvPr/>
        </p:nvSpPr>
        <p:spPr>
          <a:xfrm>
            <a:off x="729017" y="1690688"/>
            <a:ext cx="5181600" cy="400110"/>
          </a:xfrm>
          <a:prstGeom prst="rect">
            <a:avLst/>
          </a:prstGeom>
          <a:noFill/>
          <a:ln>
            <a:solidFill>
              <a:schemeClr val="accent1"/>
            </a:solidFill>
          </a:ln>
        </p:spPr>
        <p:txBody>
          <a:bodyPr wrap="square" rtlCol="0">
            <a:spAutoFit/>
          </a:bodyPr>
          <a:lstStyle/>
          <a:p>
            <a:pPr algn="ctr"/>
            <a:r>
              <a:rPr lang="en-US" sz="2000" b="1" dirty="0">
                <a:latin typeface="Abadi" panose="020B0604020104020204" pitchFamily="34" charset="0"/>
              </a:rPr>
              <a:t>Original example of evidence and analysis </a:t>
            </a:r>
          </a:p>
        </p:txBody>
      </p:sp>
      <p:sp>
        <p:nvSpPr>
          <p:cNvPr id="11" name="TextBox 10">
            <a:extLst>
              <a:ext uri="{FF2B5EF4-FFF2-40B4-BE49-F238E27FC236}">
                <a16:creationId xmlns:a16="http://schemas.microsoft.com/office/drawing/2014/main" id="{3C2A74B8-16ED-4D39-94A0-FFB1E00065DF}"/>
              </a:ext>
            </a:extLst>
          </p:cNvPr>
          <p:cNvSpPr txBox="1"/>
          <p:nvPr/>
        </p:nvSpPr>
        <p:spPr>
          <a:xfrm>
            <a:off x="6172200" y="1536800"/>
            <a:ext cx="5181600" cy="707886"/>
          </a:xfrm>
          <a:prstGeom prst="rect">
            <a:avLst/>
          </a:prstGeom>
          <a:noFill/>
          <a:ln>
            <a:solidFill>
              <a:schemeClr val="accent1"/>
            </a:solidFill>
          </a:ln>
        </p:spPr>
        <p:txBody>
          <a:bodyPr wrap="square" rtlCol="0">
            <a:spAutoFit/>
          </a:bodyPr>
          <a:lstStyle/>
          <a:p>
            <a:pPr algn="ctr"/>
            <a:r>
              <a:rPr lang="en-US" sz="2000" b="1" dirty="0">
                <a:latin typeface="Abadi" panose="020B0604020104020204" pitchFamily="34" charset="0"/>
              </a:rPr>
              <a:t>Edits </a:t>
            </a:r>
            <a:r>
              <a:rPr lang="en-US" sz="2000" b="1" dirty="0">
                <a:solidFill>
                  <a:srgbClr val="FF0000"/>
                </a:solidFill>
                <a:latin typeface="Abadi" panose="020B0604020104020204" pitchFamily="34" charset="0"/>
              </a:rPr>
              <a:t>Highlighted </a:t>
            </a:r>
            <a:r>
              <a:rPr lang="en-US" sz="2000" b="1" dirty="0">
                <a:latin typeface="Abadi" panose="020B0604020104020204" pitchFamily="34" charset="0"/>
              </a:rPr>
              <a:t>to Show Improved Analysis and use of secondary source in Analysis</a:t>
            </a:r>
          </a:p>
        </p:txBody>
      </p:sp>
      <p:sp>
        <p:nvSpPr>
          <p:cNvPr id="12" name="Callout: Right Arrow 11">
            <a:extLst>
              <a:ext uri="{FF2B5EF4-FFF2-40B4-BE49-F238E27FC236}">
                <a16:creationId xmlns:a16="http://schemas.microsoft.com/office/drawing/2014/main" id="{37FDC18E-0AED-4820-9887-C4F9B2AFC101}"/>
              </a:ext>
            </a:extLst>
          </p:cNvPr>
          <p:cNvSpPr/>
          <p:nvPr/>
        </p:nvSpPr>
        <p:spPr>
          <a:xfrm rot="20565455">
            <a:off x="3558484" y="4367108"/>
            <a:ext cx="2910701" cy="1709056"/>
          </a:xfrm>
          <a:prstGeom prst="rightArrowCallout">
            <a:avLst>
              <a:gd name="adj1" fmla="val 25000"/>
              <a:gd name="adj2" fmla="val 25000"/>
              <a:gd name="adj3" fmla="val 25000"/>
              <a:gd name="adj4" fmla="val 592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badi" panose="020B0604020104020204" pitchFamily="34" charset="0"/>
              </a:rPr>
              <a:t>Smith made this up completely, but is showing you how you can support your analysis</a:t>
            </a:r>
          </a:p>
        </p:txBody>
      </p:sp>
      <p:pic>
        <p:nvPicPr>
          <p:cNvPr id="14" name="Picture 13">
            <a:extLst>
              <a:ext uri="{FF2B5EF4-FFF2-40B4-BE49-F238E27FC236}">
                <a16:creationId xmlns:a16="http://schemas.microsoft.com/office/drawing/2014/main" id="{EEEC948A-D91D-40C7-86A1-CEB41931932E}"/>
              </a:ext>
            </a:extLst>
          </p:cNvPr>
          <p:cNvPicPr>
            <a:picLocks noChangeAspect="1"/>
          </p:cNvPicPr>
          <p:nvPr/>
        </p:nvPicPr>
        <p:blipFill>
          <a:blip r:embed="rId3"/>
          <a:stretch>
            <a:fillRect/>
          </a:stretch>
        </p:blipFill>
        <p:spPr>
          <a:xfrm>
            <a:off x="309721" y="5004712"/>
            <a:ext cx="3059368" cy="1464437"/>
          </a:xfrm>
          <a:prstGeom prst="rect">
            <a:avLst/>
          </a:prstGeom>
        </p:spPr>
      </p:pic>
    </p:spTree>
    <p:extLst>
      <p:ext uri="{BB962C8B-B14F-4D97-AF65-F5344CB8AC3E}">
        <p14:creationId xmlns:p14="http://schemas.microsoft.com/office/powerpoint/2010/main" val="4070560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96EBA-B9BA-4AF5-AFD5-BE7F242F8E4D}"/>
              </a:ext>
            </a:extLst>
          </p:cNvPr>
          <p:cNvSpPr>
            <a:spLocks noGrp="1"/>
          </p:cNvSpPr>
          <p:nvPr>
            <p:ph type="title"/>
          </p:nvPr>
        </p:nvSpPr>
        <p:spPr/>
        <p:txBody>
          <a:bodyPr/>
          <a:lstStyle/>
          <a:p>
            <a:r>
              <a:rPr lang="en-US" dirty="0">
                <a:latin typeface="Abadi" panose="020B0604020104020204" pitchFamily="34" charset="0"/>
              </a:rPr>
              <a:t>1. Illogical Organization: Example</a:t>
            </a:r>
          </a:p>
        </p:txBody>
      </p:sp>
      <p:pic>
        <p:nvPicPr>
          <p:cNvPr id="4" name="Content Placeholder 3">
            <a:extLst>
              <a:ext uri="{FF2B5EF4-FFF2-40B4-BE49-F238E27FC236}">
                <a16:creationId xmlns:a16="http://schemas.microsoft.com/office/drawing/2014/main" id="{70979E24-0F3C-43B9-A4AD-093E317160A3}"/>
              </a:ext>
            </a:extLst>
          </p:cNvPr>
          <p:cNvPicPr>
            <a:picLocks noGrp="1" noChangeAspect="1"/>
          </p:cNvPicPr>
          <p:nvPr>
            <p:ph idx="1"/>
          </p:nvPr>
        </p:nvPicPr>
        <p:blipFill>
          <a:blip r:embed="rId2"/>
          <a:stretch>
            <a:fillRect/>
          </a:stretch>
        </p:blipFill>
        <p:spPr>
          <a:xfrm>
            <a:off x="1283538" y="1825625"/>
            <a:ext cx="9624924" cy="4351338"/>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9D81426C-2378-4B3E-8167-E12215355B93}"/>
                  </a:ext>
                </a:extLst>
              </p14:cNvPr>
              <p14:cNvContentPartPr/>
              <p14:nvPr/>
            </p14:nvContentPartPr>
            <p14:xfrm>
              <a:off x="1634040" y="4384440"/>
              <a:ext cx="1821960" cy="72000"/>
            </p14:xfrm>
          </p:contentPart>
        </mc:Choice>
        <mc:Fallback>
          <p:pic>
            <p:nvPicPr>
              <p:cNvPr id="5" name="Ink 4">
                <a:extLst>
                  <a:ext uri="{FF2B5EF4-FFF2-40B4-BE49-F238E27FC236}">
                    <a16:creationId xmlns:a16="http://schemas.microsoft.com/office/drawing/2014/main" id="{9D81426C-2378-4B3E-8167-E12215355B93}"/>
                  </a:ext>
                </a:extLst>
              </p:cNvPr>
              <p:cNvPicPr/>
              <p:nvPr/>
            </p:nvPicPr>
            <p:blipFill>
              <a:blip r:embed="rId4"/>
              <a:stretch>
                <a:fillRect/>
              </a:stretch>
            </p:blipFill>
            <p:spPr>
              <a:xfrm>
                <a:off x="1618200" y="4321080"/>
                <a:ext cx="18532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914787EE-C076-4A83-9608-4C8109E40211}"/>
                  </a:ext>
                </a:extLst>
              </p14:cNvPr>
              <p14:cNvContentPartPr/>
              <p14:nvPr/>
            </p14:nvContentPartPr>
            <p14:xfrm>
              <a:off x="1687680" y="4563000"/>
              <a:ext cx="295200" cy="45000"/>
            </p14:xfrm>
          </p:contentPart>
        </mc:Choice>
        <mc:Fallback>
          <p:pic>
            <p:nvPicPr>
              <p:cNvPr id="6" name="Ink 5">
                <a:extLst>
                  <a:ext uri="{FF2B5EF4-FFF2-40B4-BE49-F238E27FC236}">
                    <a16:creationId xmlns:a16="http://schemas.microsoft.com/office/drawing/2014/main" id="{914787EE-C076-4A83-9608-4C8109E40211}"/>
                  </a:ext>
                </a:extLst>
              </p:cNvPr>
              <p:cNvPicPr/>
              <p:nvPr/>
            </p:nvPicPr>
            <p:blipFill>
              <a:blip r:embed="rId6"/>
              <a:stretch>
                <a:fillRect/>
              </a:stretch>
            </p:blipFill>
            <p:spPr>
              <a:xfrm>
                <a:off x="1671840" y="4499640"/>
                <a:ext cx="3265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704A0A68-CF6D-4974-9D53-659E2F915611}"/>
                  </a:ext>
                </a:extLst>
              </p14:cNvPr>
              <p14:cNvContentPartPr/>
              <p14:nvPr/>
            </p14:nvContentPartPr>
            <p14:xfrm>
              <a:off x="1634040" y="4598640"/>
              <a:ext cx="45000" cy="360"/>
            </p14:xfrm>
          </p:contentPart>
        </mc:Choice>
        <mc:Fallback>
          <p:pic>
            <p:nvPicPr>
              <p:cNvPr id="7" name="Ink 6">
                <a:extLst>
                  <a:ext uri="{FF2B5EF4-FFF2-40B4-BE49-F238E27FC236}">
                    <a16:creationId xmlns:a16="http://schemas.microsoft.com/office/drawing/2014/main" id="{704A0A68-CF6D-4974-9D53-659E2F915611}"/>
                  </a:ext>
                </a:extLst>
              </p:cNvPr>
              <p:cNvPicPr/>
              <p:nvPr/>
            </p:nvPicPr>
            <p:blipFill>
              <a:blip r:embed="rId8"/>
              <a:stretch>
                <a:fillRect/>
              </a:stretch>
            </p:blipFill>
            <p:spPr>
              <a:xfrm>
                <a:off x="1618200" y="4535280"/>
                <a:ext cx="763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Ink 7">
                <a:extLst>
                  <a:ext uri="{FF2B5EF4-FFF2-40B4-BE49-F238E27FC236}">
                    <a16:creationId xmlns:a16="http://schemas.microsoft.com/office/drawing/2014/main" id="{BE9D0664-43BE-49E5-BF9A-AD1CC3ECB753}"/>
                  </a:ext>
                </a:extLst>
              </p14:cNvPr>
              <p14:cNvContentPartPr/>
              <p14:nvPr/>
            </p14:nvContentPartPr>
            <p14:xfrm>
              <a:off x="1652040" y="4598640"/>
              <a:ext cx="71640" cy="45000"/>
            </p14:xfrm>
          </p:contentPart>
        </mc:Choice>
        <mc:Fallback>
          <p:pic>
            <p:nvPicPr>
              <p:cNvPr id="8" name="Ink 7">
                <a:extLst>
                  <a:ext uri="{FF2B5EF4-FFF2-40B4-BE49-F238E27FC236}">
                    <a16:creationId xmlns:a16="http://schemas.microsoft.com/office/drawing/2014/main" id="{BE9D0664-43BE-49E5-BF9A-AD1CC3ECB753}"/>
                  </a:ext>
                </a:extLst>
              </p:cNvPr>
              <p:cNvPicPr/>
              <p:nvPr/>
            </p:nvPicPr>
            <p:blipFill>
              <a:blip r:embed="rId10"/>
              <a:stretch>
                <a:fillRect/>
              </a:stretch>
            </p:blipFill>
            <p:spPr>
              <a:xfrm>
                <a:off x="1636200" y="4535280"/>
                <a:ext cx="1029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0ED0C86A-8FD6-4B3A-987C-B1CD805C852C}"/>
                  </a:ext>
                </a:extLst>
              </p14:cNvPr>
              <p14:cNvContentPartPr/>
              <p14:nvPr/>
            </p14:nvContentPartPr>
            <p14:xfrm>
              <a:off x="6045480" y="6384600"/>
              <a:ext cx="360" cy="360"/>
            </p14:xfrm>
          </p:contentPart>
        </mc:Choice>
        <mc:Fallback>
          <p:pic>
            <p:nvPicPr>
              <p:cNvPr id="9" name="Ink 8">
                <a:extLst>
                  <a:ext uri="{FF2B5EF4-FFF2-40B4-BE49-F238E27FC236}">
                    <a16:creationId xmlns:a16="http://schemas.microsoft.com/office/drawing/2014/main" id="{0ED0C86A-8FD6-4B3A-987C-B1CD805C852C}"/>
                  </a:ext>
                </a:extLst>
              </p:cNvPr>
              <p:cNvPicPr/>
              <p:nvPr/>
            </p:nvPicPr>
            <p:blipFill>
              <a:blip r:embed="rId12"/>
              <a:stretch>
                <a:fillRect/>
              </a:stretch>
            </p:blipFill>
            <p:spPr>
              <a:xfrm>
                <a:off x="6029640" y="6321240"/>
                <a:ext cx="316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Ink 9">
                <a:extLst>
                  <a:ext uri="{FF2B5EF4-FFF2-40B4-BE49-F238E27FC236}">
                    <a16:creationId xmlns:a16="http://schemas.microsoft.com/office/drawing/2014/main" id="{D67133BA-BEDD-4077-98DA-D64C2ACA147A}"/>
                  </a:ext>
                </a:extLst>
              </p14:cNvPr>
              <p14:cNvContentPartPr/>
              <p14:nvPr/>
            </p14:nvContentPartPr>
            <p14:xfrm>
              <a:off x="4438080" y="5982840"/>
              <a:ext cx="2027520" cy="63000"/>
            </p14:xfrm>
          </p:contentPart>
        </mc:Choice>
        <mc:Fallback>
          <p:pic>
            <p:nvPicPr>
              <p:cNvPr id="10" name="Ink 9">
                <a:extLst>
                  <a:ext uri="{FF2B5EF4-FFF2-40B4-BE49-F238E27FC236}">
                    <a16:creationId xmlns:a16="http://schemas.microsoft.com/office/drawing/2014/main" id="{D67133BA-BEDD-4077-98DA-D64C2ACA147A}"/>
                  </a:ext>
                </a:extLst>
              </p:cNvPr>
              <p:cNvPicPr/>
              <p:nvPr/>
            </p:nvPicPr>
            <p:blipFill>
              <a:blip r:embed="rId14"/>
              <a:stretch>
                <a:fillRect/>
              </a:stretch>
            </p:blipFill>
            <p:spPr>
              <a:xfrm>
                <a:off x="4422240" y="5919480"/>
                <a:ext cx="20588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73EFD675-BD91-4AEC-B06A-5E27F050978E}"/>
                  </a:ext>
                </a:extLst>
              </p14:cNvPr>
              <p14:cNvContentPartPr/>
              <p14:nvPr/>
            </p14:nvContentPartPr>
            <p14:xfrm>
              <a:off x="5241600" y="3313080"/>
              <a:ext cx="875520" cy="27000"/>
            </p14:xfrm>
          </p:contentPart>
        </mc:Choice>
        <mc:Fallback>
          <p:pic>
            <p:nvPicPr>
              <p:cNvPr id="11" name="Ink 10">
                <a:extLst>
                  <a:ext uri="{FF2B5EF4-FFF2-40B4-BE49-F238E27FC236}">
                    <a16:creationId xmlns:a16="http://schemas.microsoft.com/office/drawing/2014/main" id="{73EFD675-BD91-4AEC-B06A-5E27F050978E}"/>
                  </a:ext>
                </a:extLst>
              </p:cNvPr>
              <p:cNvPicPr/>
              <p:nvPr/>
            </p:nvPicPr>
            <p:blipFill>
              <a:blip r:embed="rId16"/>
              <a:stretch>
                <a:fillRect/>
              </a:stretch>
            </p:blipFill>
            <p:spPr>
              <a:xfrm>
                <a:off x="5225760" y="3249720"/>
                <a:ext cx="906840" cy="153720"/>
              </a:xfrm>
              <a:prstGeom prst="rect">
                <a:avLst/>
              </a:prstGeom>
            </p:spPr>
          </p:pic>
        </mc:Fallback>
      </mc:AlternateContent>
      <p:sp>
        <p:nvSpPr>
          <p:cNvPr id="12" name="Arrow: Right 11">
            <a:extLst>
              <a:ext uri="{FF2B5EF4-FFF2-40B4-BE49-F238E27FC236}">
                <a16:creationId xmlns:a16="http://schemas.microsoft.com/office/drawing/2014/main" id="{A5511271-8E71-4907-A425-35880FCF6D07}"/>
              </a:ext>
            </a:extLst>
          </p:cNvPr>
          <p:cNvSpPr/>
          <p:nvPr/>
        </p:nvSpPr>
        <p:spPr>
          <a:xfrm>
            <a:off x="272917" y="4198935"/>
            <a:ext cx="1280843" cy="728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F10BFAE0-4F48-4566-B63F-AA72CC9EA0D9}"/>
              </a:ext>
            </a:extLst>
          </p:cNvPr>
          <p:cNvSpPr/>
          <p:nvPr/>
        </p:nvSpPr>
        <p:spPr>
          <a:xfrm rot="19928209">
            <a:off x="775209" y="5579011"/>
            <a:ext cx="1280843" cy="728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EA68A1C8-4D6A-40AC-8E78-232E99B8EFF7}"/>
              </a:ext>
            </a:extLst>
          </p:cNvPr>
          <p:cNvSpPr/>
          <p:nvPr/>
        </p:nvSpPr>
        <p:spPr>
          <a:xfrm rot="10800000">
            <a:off x="10231852" y="1852618"/>
            <a:ext cx="1280843" cy="728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056C0198-235A-4F77-97A8-C1218917F9EC}"/>
              </a:ext>
            </a:extLst>
          </p:cNvPr>
          <p:cNvSpPr/>
          <p:nvPr/>
        </p:nvSpPr>
        <p:spPr>
          <a:xfrm rot="11666120">
            <a:off x="6835799" y="5916718"/>
            <a:ext cx="1280843" cy="728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821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05289-D819-4A55-896D-35ECB1E07F72}"/>
              </a:ext>
            </a:extLst>
          </p:cNvPr>
          <p:cNvSpPr>
            <a:spLocks noGrp="1"/>
          </p:cNvSpPr>
          <p:nvPr>
            <p:ph type="title"/>
          </p:nvPr>
        </p:nvSpPr>
        <p:spPr/>
        <p:txBody>
          <a:bodyPr/>
          <a:lstStyle/>
          <a:p>
            <a:r>
              <a:rPr lang="en-US" dirty="0">
                <a:latin typeface="Abadi" panose="020B0604020104020204" pitchFamily="34" charset="0"/>
              </a:rPr>
              <a:t>2. Propaganda Focus: Example 1</a:t>
            </a:r>
          </a:p>
        </p:txBody>
      </p:sp>
      <p:pic>
        <p:nvPicPr>
          <p:cNvPr id="8" name="Content Placeholder 7">
            <a:extLst>
              <a:ext uri="{FF2B5EF4-FFF2-40B4-BE49-F238E27FC236}">
                <a16:creationId xmlns:a16="http://schemas.microsoft.com/office/drawing/2014/main" id="{6504710C-5E0C-4E6A-9FDB-FD19501280F6}"/>
              </a:ext>
            </a:extLst>
          </p:cNvPr>
          <p:cNvPicPr>
            <a:picLocks noGrp="1" noChangeAspect="1"/>
          </p:cNvPicPr>
          <p:nvPr>
            <p:ph idx="1"/>
          </p:nvPr>
        </p:nvPicPr>
        <p:blipFill>
          <a:blip r:embed="rId2"/>
          <a:stretch>
            <a:fillRect/>
          </a:stretch>
        </p:blipFill>
        <p:spPr>
          <a:xfrm>
            <a:off x="1136320" y="1409735"/>
            <a:ext cx="9919360" cy="4351338"/>
          </a:xfrm>
          <a:prstGeom prst="rect">
            <a:avLst/>
          </a:prstGeom>
        </p:spPr>
      </p:pic>
      <p:pic>
        <p:nvPicPr>
          <p:cNvPr id="9" name="Picture 8">
            <a:extLst>
              <a:ext uri="{FF2B5EF4-FFF2-40B4-BE49-F238E27FC236}">
                <a16:creationId xmlns:a16="http://schemas.microsoft.com/office/drawing/2014/main" id="{9DC3B64C-4761-40E3-BC49-62C7B298936B}"/>
              </a:ext>
            </a:extLst>
          </p:cNvPr>
          <p:cNvPicPr>
            <a:picLocks noChangeAspect="1"/>
          </p:cNvPicPr>
          <p:nvPr/>
        </p:nvPicPr>
        <p:blipFill rotWithShape="1">
          <a:blip r:embed="rId3"/>
          <a:srcRect b="39245"/>
          <a:stretch/>
        </p:blipFill>
        <p:spPr>
          <a:xfrm>
            <a:off x="226795" y="3063099"/>
            <a:ext cx="2396691" cy="1325563"/>
          </a:xfrm>
          <a:prstGeom prst="rect">
            <a:avLst/>
          </a:prstGeom>
          <a:ln>
            <a:solidFill>
              <a:schemeClr val="accent1"/>
            </a:solidFill>
          </a:ln>
        </p:spPr>
      </p:pic>
      <p:pic>
        <p:nvPicPr>
          <p:cNvPr id="10" name="Picture 9">
            <a:extLst>
              <a:ext uri="{FF2B5EF4-FFF2-40B4-BE49-F238E27FC236}">
                <a16:creationId xmlns:a16="http://schemas.microsoft.com/office/drawing/2014/main" id="{0556E3D8-D7C2-4719-9B72-DE927CEC4BDC}"/>
              </a:ext>
            </a:extLst>
          </p:cNvPr>
          <p:cNvPicPr>
            <a:picLocks noChangeAspect="1"/>
          </p:cNvPicPr>
          <p:nvPr/>
        </p:nvPicPr>
        <p:blipFill>
          <a:blip r:embed="rId4"/>
          <a:stretch>
            <a:fillRect/>
          </a:stretch>
        </p:blipFill>
        <p:spPr>
          <a:xfrm>
            <a:off x="226795" y="4624154"/>
            <a:ext cx="2595918" cy="2181529"/>
          </a:xfrm>
          <a:prstGeom prst="rect">
            <a:avLst/>
          </a:prstGeom>
          <a:ln>
            <a:solidFill>
              <a:schemeClr val="accent1"/>
            </a:solidFill>
          </a:ln>
        </p:spPr>
      </p:pic>
      <p:pic>
        <p:nvPicPr>
          <p:cNvPr id="11" name="Picture 10">
            <a:extLst>
              <a:ext uri="{FF2B5EF4-FFF2-40B4-BE49-F238E27FC236}">
                <a16:creationId xmlns:a16="http://schemas.microsoft.com/office/drawing/2014/main" id="{7A0CD37C-36DC-423A-A34C-D4DA5F450F3F}"/>
              </a:ext>
            </a:extLst>
          </p:cNvPr>
          <p:cNvPicPr>
            <a:picLocks noChangeAspect="1"/>
          </p:cNvPicPr>
          <p:nvPr/>
        </p:nvPicPr>
        <p:blipFill rotWithShape="1">
          <a:blip r:embed="rId5"/>
          <a:srcRect r="6187"/>
          <a:stretch/>
        </p:blipFill>
        <p:spPr>
          <a:xfrm>
            <a:off x="9919589" y="2909016"/>
            <a:ext cx="2218813" cy="1905494"/>
          </a:xfrm>
          <a:prstGeom prst="rect">
            <a:avLst/>
          </a:prstGeom>
          <a:ln>
            <a:solidFill>
              <a:schemeClr val="accent1"/>
            </a:solidFill>
          </a:ln>
        </p:spPr>
      </p:pic>
      <p:sp>
        <p:nvSpPr>
          <p:cNvPr id="12" name="TextBox 11">
            <a:extLst>
              <a:ext uri="{FF2B5EF4-FFF2-40B4-BE49-F238E27FC236}">
                <a16:creationId xmlns:a16="http://schemas.microsoft.com/office/drawing/2014/main" id="{71DDAD5A-8F96-46B5-A25C-C516F3941D5B}"/>
              </a:ext>
            </a:extLst>
          </p:cNvPr>
          <p:cNvSpPr txBox="1"/>
          <p:nvPr/>
        </p:nvSpPr>
        <p:spPr>
          <a:xfrm>
            <a:off x="3098040" y="5848172"/>
            <a:ext cx="8439859" cy="923330"/>
          </a:xfrm>
          <a:prstGeom prst="rect">
            <a:avLst/>
          </a:prstGeom>
          <a:noFill/>
          <a:ln>
            <a:solidFill>
              <a:schemeClr val="accent1"/>
            </a:solidFill>
          </a:ln>
        </p:spPr>
        <p:txBody>
          <a:bodyPr wrap="square" rtlCol="0">
            <a:spAutoFit/>
          </a:bodyPr>
          <a:lstStyle/>
          <a:p>
            <a:pPr algn="ctr"/>
            <a:r>
              <a:rPr lang="en-US" dirty="0">
                <a:latin typeface="Abadi" panose="020B0604020104020204" pitchFamily="34" charset="0"/>
              </a:rPr>
              <a:t>Note: You can mention propaganda, but remember propaganda is about PERSUASION, so you need to be able to show these words matter because others DID (or thought?) SOMETHING based off their persuasive rhetoric (propaganda). </a:t>
            </a:r>
          </a:p>
        </p:txBody>
      </p:sp>
    </p:spTree>
    <p:extLst>
      <p:ext uri="{BB962C8B-B14F-4D97-AF65-F5344CB8AC3E}">
        <p14:creationId xmlns:p14="http://schemas.microsoft.com/office/powerpoint/2010/main" val="1971031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05289-D819-4A55-896D-35ECB1E07F72}"/>
              </a:ext>
            </a:extLst>
          </p:cNvPr>
          <p:cNvSpPr>
            <a:spLocks noGrp="1"/>
          </p:cNvSpPr>
          <p:nvPr>
            <p:ph type="title"/>
          </p:nvPr>
        </p:nvSpPr>
        <p:spPr/>
        <p:txBody>
          <a:bodyPr/>
          <a:lstStyle/>
          <a:p>
            <a:r>
              <a:rPr lang="en-US" dirty="0">
                <a:latin typeface="Abadi" panose="020B0604020104020204" pitchFamily="34" charset="0"/>
              </a:rPr>
              <a:t>2. Propaganda Focus: Example 2</a:t>
            </a:r>
          </a:p>
        </p:txBody>
      </p:sp>
      <p:pic>
        <p:nvPicPr>
          <p:cNvPr id="4" name="Content Placeholder 3">
            <a:extLst>
              <a:ext uri="{FF2B5EF4-FFF2-40B4-BE49-F238E27FC236}">
                <a16:creationId xmlns:a16="http://schemas.microsoft.com/office/drawing/2014/main" id="{C7AB73F5-AE3D-4343-B722-66EEE60DFE54}"/>
              </a:ext>
            </a:extLst>
          </p:cNvPr>
          <p:cNvPicPr>
            <a:picLocks noGrp="1" noChangeAspect="1"/>
          </p:cNvPicPr>
          <p:nvPr>
            <p:ph idx="1"/>
          </p:nvPr>
        </p:nvPicPr>
        <p:blipFill>
          <a:blip r:embed="rId2"/>
          <a:stretch>
            <a:fillRect/>
          </a:stretch>
        </p:blipFill>
        <p:spPr>
          <a:xfrm>
            <a:off x="1239743" y="1825625"/>
            <a:ext cx="9712514" cy="4351338"/>
          </a:xfrm>
          <a:prstGeom prst="rect">
            <a:avLst/>
          </a:prstGeom>
        </p:spPr>
      </p:pic>
    </p:spTree>
    <p:extLst>
      <p:ext uri="{BB962C8B-B14F-4D97-AF65-F5344CB8AC3E}">
        <p14:creationId xmlns:p14="http://schemas.microsoft.com/office/powerpoint/2010/main" val="2995403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05289-D819-4A55-896D-35ECB1E07F72}"/>
              </a:ext>
            </a:extLst>
          </p:cNvPr>
          <p:cNvSpPr>
            <a:spLocks noGrp="1"/>
          </p:cNvSpPr>
          <p:nvPr>
            <p:ph type="title"/>
          </p:nvPr>
        </p:nvSpPr>
        <p:spPr>
          <a:xfrm>
            <a:off x="838200" y="149294"/>
            <a:ext cx="10515600" cy="1325563"/>
          </a:xfrm>
        </p:spPr>
        <p:txBody>
          <a:bodyPr/>
          <a:lstStyle/>
          <a:p>
            <a:r>
              <a:rPr lang="en-US" dirty="0">
                <a:latin typeface="Abadi" panose="020B0604020104020204" pitchFamily="34" charset="0"/>
              </a:rPr>
              <a:t>3. Use of </a:t>
            </a:r>
            <a:r>
              <a:rPr lang="en-US" i="1" dirty="0">
                <a:latin typeface="Abadi" panose="020B0604020104020204" pitchFamily="34" charset="0"/>
              </a:rPr>
              <a:t>Things Fall Apart</a:t>
            </a:r>
            <a:endParaRPr lang="en-US" dirty="0">
              <a:latin typeface="Abadi" panose="020B0604020104020204" pitchFamily="34" charset="0"/>
            </a:endParaRPr>
          </a:p>
        </p:txBody>
      </p:sp>
      <p:pic>
        <p:nvPicPr>
          <p:cNvPr id="6" name="Content Placeholder 5">
            <a:extLst>
              <a:ext uri="{FF2B5EF4-FFF2-40B4-BE49-F238E27FC236}">
                <a16:creationId xmlns:a16="http://schemas.microsoft.com/office/drawing/2014/main" id="{EBCC9742-CE08-480A-827E-9C3DA15B66C7}"/>
              </a:ext>
            </a:extLst>
          </p:cNvPr>
          <p:cNvPicPr>
            <a:picLocks noGrp="1" noChangeAspect="1"/>
          </p:cNvPicPr>
          <p:nvPr>
            <p:ph sz="half" idx="1"/>
          </p:nvPr>
        </p:nvPicPr>
        <p:blipFill>
          <a:blip r:embed="rId2"/>
          <a:stretch>
            <a:fillRect/>
          </a:stretch>
        </p:blipFill>
        <p:spPr>
          <a:xfrm>
            <a:off x="202522" y="1443486"/>
            <a:ext cx="4901741" cy="5265219"/>
          </a:xfrm>
          <a:prstGeom prst="rect">
            <a:avLst/>
          </a:prstGeom>
        </p:spPr>
      </p:pic>
      <p:sp>
        <p:nvSpPr>
          <p:cNvPr id="7" name="Content Placeholder 6">
            <a:extLst>
              <a:ext uri="{FF2B5EF4-FFF2-40B4-BE49-F238E27FC236}">
                <a16:creationId xmlns:a16="http://schemas.microsoft.com/office/drawing/2014/main" id="{A95DA055-0108-471B-8970-C12D55F89882}"/>
              </a:ext>
            </a:extLst>
          </p:cNvPr>
          <p:cNvSpPr>
            <a:spLocks noGrp="1"/>
          </p:cNvSpPr>
          <p:nvPr>
            <p:ph sz="half" idx="2"/>
          </p:nvPr>
        </p:nvSpPr>
        <p:spPr>
          <a:xfrm>
            <a:off x="5527343" y="1443486"/>
            <a:ext cx="6400799" cy="5414513"/>
          </a:xfrm>
        </p:spPr>
        <p:txBody>
          <a:bodyPr>
            <a:normAutofit fontScale="85000" lnSpcReduction="20000"/>
          </a:bodyPr>
          <a:lstStyle/>
          <a:p>
            <a:pPr marL="0" indent="0">
              <a:buNone/>
            </a:pPr>
            <a:r>
              <a:rPr lang="en-US" dirty="0">
                <a:latin typeface="Abadi" panose="020B0604020104020204" pitchFamily="34" charset="0"/>
              </a:rPr>
              <a:t>1)Use </a:t>
            </a:r>
            <a:r>
              <a:rPr lang="en-US" i="1" dirty="0">
                <a:latin typeface="Abadi" panose="020B0604020104020204" pitchFamily="34" charset="0"/>
              </a:rPr>
              <a:t>Things Fall Apart</a:t>
            </a:r>
            <a:r>
              <a:rPr lang="en-US" dirty="0">
                <a:latin typeface="Abadi" panose="020B0604020104020204" pitchFamily="34" charset="0"/>
              </a:rPr>
              <a:t> to support a claim you make based on a primary or secondary source:</a:t>
            </a:r>
          </a:p>
          <a:p>
            <a:pPr marL="571500" indent="-571500">
              <a:buFont typeface="+mj-lt"/>
              <a:buAutoNum type="romanUcPeriod"/>
            </a:pPr>
            <a:r>
              <a:rPr lang="en-US" dirty="0">
                <a:latin typeface="Abadi" panose="020B0604020104020204" pitchFamily="34" charset="0"/>
              </a:rPr>
              <a:t>{BTS} Christianity intentionally used access to European markets and greed to convert many people, a fact missionaries were well aware of.</a:t>
            </a:r>
          </a:p>
          <a:p>
            <a:pPr marL="1028700" lvl="1" indent="-571500">
              <a:buFont typeface="+mj-lt"/>
              <a:buAutoNum type="alphaUcPeriod"/>
            </a:pPr>
            <a:r>
              <a:rPr lang="en-US" dirty="0">
                <a:latin typeface="Abadi" panose="020B0604020104020204" pitchFamily="34" charset="0"/>
              </a:rPr>
              <a:t>According to Reverend Ross Taylor’s journal entries Africans who benefited from trade were much more likely to convert to Christianity: “How can you work commerce and the Gospel together? Just as [Saint] Paul worked at tentmaking in the cities” (Taylor).</a:t>
            </a:r>
          </a:p>
          <a:p>
            <a:pPr marL="1485900" lvl="2" indent="-571500">
              <a:buFont typeface="+mj-lt"/>
              <a:buAutoNum type="alphaUcPeriod"/>
            </a:pPr>
            <a:r>
              <a:rPr lang="en-US" dirty="0">
                <a:latin typeface="Abadi" panose="020B0604020104020204" pitchFamily="34" charset="0"/>
              </a:rPr>
              <a:t>Similarly, Chinua Achebe wrote “The white man had indeed brought a lunatic religion, but he had also built a trading store and for the first time palm-oil and kernel became things of great price, and much money flowed into Umuofia.  And even in the matter of religion there was a growing feeling that there might be something in it after all,” (Achebe 178). </a:t>
            </a:r>
          </a:p>
          <a:p>
            <a:pPr marL="1943100" lvl="3" indent="-571500">
              <a:buFont typeface="+mj-lt"/>
              <a:buAutoNum type="alphaLcParenR"/>
            </a:pPr>
            <a:r>
              <a:rPr lang="en-US" dirty="0">
                <a:latin typeface="Abadi" panose="020B0604020104020204" pitchFamily="34" charset="0"/>
              </a:rPr>
              <a:t>{Write Analysis}</a:t>
            </a:r>
          </a:p>
          <a:p>
            <a:pPr marL="1943100" lvl="3" indent="-571500">
              <a:buFont typeface="+mj-lt"/>
              <a:buAutoNum type="alphaLcParenR"/>
            </a:pPr>
            <a:r>
              <a:rPr lang="en-US" dirty="0">
                <a:latin typeface="Abadi" panose="020B0604020104020204" pitchFamily="34" charset="0"/>
              </a:rPr>
              <a:t>{Write Analysis}</a:t>
            </a:r>
          </a:p>
          <a:p>
            <a:pPr marL="1943100" lvl="3" indent="-571500">
              <a:buFont typeface="+mj-lt"/>
              <a:buAutoNum type="alphaLcParenR"/>
            </a:pPr>
            <a:r>
              <a:rPr lang="en-US" dirty="0">
                <a:latin typeface="Abadi" panose="020B0604020104020204" pitchFamily="34" charset="0"/>
              </a:rPr>
              <a:t>{Write Analysis}</a:t>
            </a:r>
          </a:p>
          <a:p>
            <a:pPr marL="0" indent="0">
              <a:buNone/>
            </a:pPr>
            <a:endParaRPr lang="en-US" dirty="0">
              <a:latin typeface="Abadi" panose="020B0604020104020204" pitchFamily="34" charset="0"/>
            </a:endParaRPr>
          </a:p>
        </p:txBody>
      </p:sp>
      <p:sp>
        <p:nvSpPr>
          <p:cNvPr id="8" name="Arrow: Left-Up 7">
            <a:extLst>
              <a:ext uri="{FF2B5EF4-FFF2-40B4-BE49-F238E27FC236}">
                <a16:creationId xmlns:a16="http://schemas.microsoft.com/office/drawing/2014/main" id="{76F983E8-8172-4A37-818F-3FAC7ADE7B1B}"/>
              </a:ext>
            </a:extLst>
          </p:cNvPr>
          <p:cNvSpPr/>
          <p:nvPr/>
        </p:nvSpPr>
        <p:spPr>
          <a:xfrm rot="7212897">
            <a:off x="5531740" y="3738730"/>
            <a:ext cx="1508760" cy="1508760"/>
          </a:xfrm>
          <a:prstGeom prst="leftUpArrow">
            <a:avLst>
              <a:gd name="adj1" fmla="val 16248"/>
              <a:gd name="adj2" fmla="val 25000"/>
              <a:gd name="adj3" fmla="val 14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07CB792-D9AE-41DC-AB86-9D70CC849764}"/>
              </a:ext>
            </a:extLst>
          </p:cNvPr>
          <p:cNvSpPr/>
          <p:nvPr/>
        </p:nvSpPr>
        <p:spPr>
          <a:xfrm>
            <a:off x="5104263" y="4063241"/>
            <a:ext cx="1003110" cy="21890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These work together as ‘one’ evidence to </a:t>
            </a:r>
            <a:r>
              <a:rPr lang="en-US" sz="1600" b="1" dirty="0"/>
              <a:t>support</a:t>
            </a:r>
            <a:r>
              <a:rPr lang="en-US" sz="1600" dirty="0"/>
              <a:t> each other.</a:t>
            </a:r>
          </a:p>
        </p:txBody>
      </p:sp>
      <p:sp>
        <p:nvSpPr>
          <p:cNvPr id="10" name="Arrow: Right 9">
            <a:extLst>
              <a:ext uri="{FF2B5EF4-FFF2-40B4-BE49-F238E27FC236}">
                <a16:creationId xmlns:a16="http://schemas.microsoft.com/office/drawing/2014/main" id="{680B2373-C510-4713-BDD1-6B219B81FF32}"/>
              </a:ext>
            </a:extLst>
          </p:cNvPr>
          <p:cNvSpPr/>
          <p:nvPr/>
        </p:nvSpPr>
        <p:spPr>
          <a:xfrm>
            <a:off x="5015351" y="2276394"/>
            <a:ext cx="1003110" cy="985310"/>
          </a:xfrm>
          <a:prstGeom prst="rightArrow">
            <a:avLst>
              <a:gd name="adj1" fmla="val 50000"/>
              <a:gd name="adj2" fmla="val 222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In outline format</a:t>
            </a:r>
          </a:p>
        </p:txBody>
      </p:sp>
      <p:sp>
        <p:nvSpPr>
          <p:cNvPr id="12" name="Rectangle 11">
            <a:extLst>
              <a:ext uri="{FF2B5EF4-FFF2-40B4-BE49-F238E27FC236}">
                <a16:creationId xmlns:a16="http://schemas.microsoft.com/office/drawing/2014/main" id="{686FEF37-C60D-49E5-A3B3-E868B2A5B85A}"/>
              </a:ext>
            </a:extLst>
          </p:cNvPr>
          <p:cNvSpPr/>
          <p:nvPr/>
        </p:nvSpPr>
        <p:spPr>
          <a:xfrm>
            <a:off x="10289843" y="376935"/>
            <a:ext cx="1351128" cy="870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a:t>
            </a:r>
            <a:r>
              <a:rPr lang="en-US" b="1" dirty="0"/>
              <a:t>added</a:t>
            </a:r>
            <a:r>
              <a:rPr lang="en-US" dirty="0"/>
              <a:t> the BTS to help clarify</a:t>
            </a:r>
          </a:p>
        </p:txBody>
      </p:sp>
      <p:sp>
        <p:nvSpPr>
          <p:cNvPr id="22" name="Arrow: Circular 21">
            <a:extLst>
              <a:ext uri="{FF2B5EF4-FFF2-40B4-BE49-F238E27FC236}">
                <a16:creationId xmlns:a16="http://schemas.microsoft.com/office/drawing/2014/main" id="{5BCA9B94-524F-40A6-BE4F-3B8F0B74EBF5}"/>
              </a:ext>
            </a:extLst>
          </p:cNvPr>
          <p:cNvSpPr/>
          <p:nvPr/>
        </p:nvSpPr>
        <p:spPr>
          <a:xfrm rot="5971674">
            <a:off x="9971084" y="1143467"/>
            <a:ext cx="3007698" cy="1464319"/>
          </a:xfrm>
          <a:prstGeom prst="circularArrow">
            <a:avLst>
              <a:gd name="adj1" fmla="val 0"/>
              <a:gd name="adj2" fmla="val 1142319"/>
              <a:gd name="adj3" fmla="val 18567737"/>
              <a:gd name="adj4" fmla="val 10632866"/>
              <a:gd name="adj5" fmla="val 97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2045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05289-D819-4A55-896D-35ECB1E07F72}"/>
              </a:ext>
            </a:extLst>
          </p:cNvPr>
          <p:cNvSpPr>
            <a:spLocks noGrp="1"/>
          </p:cNvSpPr>
          <p:nvPr>
            <p:ph type="title"/>
          </p:nvPr>
        </p:nvSpPr>
        <p:spPr>
          <a:xfrm>
            <a:off x="838200" y="149294"/>
            <a:ext cx="10515600" cy="1325563"/>
          </a:xfrm>
        </p:spPr>
        <p:txBody>
          <a:bodyPr/>
          <a:lstStyle/>
          <a:p>
            <a:r>
              <a:rPr lang="en-US" dirty="0">
                <a:latin typeface="Abadi" panose="020B0604020104020204" pitchFamily="34" charset="0"/>
              </a:rPr>
              <a:t>3. Use of </a:t>
            </a:r>
            <a:r>
              <a:rPr lang="en-US" i="1" dirty="0">
                <a:latin typeface="Abadi" panose="020B0604020104020204" pitchFamily="34" charset="0"/>
              </a:rPr>
              <a:t>Things Fall Apart</a:t>
            </a:r>
            <a:endParaRPr lang="en-US" dirty="0">
              <a:latin typeface="Abadi" panose="020B0604020104020204" pitchFamily="34" charset="0"/>
            </a:endParaRPr>
          </a:p>
        </p:txBody>
      </p:sp>
      <p:pic>
        <p:nvPicPr>
          <p:cNvPr id="6" name="Content Placeholder 5">
            <a:extLst>
              <a:ext uri="{FF2B5EF4-FFF2-40B4-BE49-F238E27FC236}">
                <a16:creationId xmlns:a16="http://schemas.microsoft.com/office/drawing/2014/main" id="{EBCC9742-CE08-480A-827E-9C3DA15B66C7}"/>
              </a:ext>
            </a:extLst>
          </p:cNvPr>
          <p:cNvPicPr>
            <a:picLocks noGrp="1" noChangeAspect="1"/>
          </p:cNvPicPr>
          <p:nvPr>
            <p:ph sz="half" idx="1"/>
          </p:nvPr>
        </p:nvPicPr>
        <p:blipFill>
          <a:blip r:embed="rId2"/>
          <a:stretch>
            <a:fillRect/>
          </a:stretch>
        </p:blipFill>
        <p:spPr>
          <a:xfrm>
            <a:off x="1194259" y="1443487"/>
            <a:ext cx="4901741" cy="5265219"/>
          </a:xfrm>
          <a:prstGeom prst="rect">
            <a:avLst/>
          </a:prstGeom>
        </p:spPr>
      </p:pic>
      <p:sp>
        <p:nvSpPr>
          <p:cNvPr id="9" name="Rectangle 8">
            <a:extLst>
              <a:ext uri="{FF2B5EF4-FFF2-40B4-BE49-F238E27FC236}">
                <a16:creationId xmlns:a16="http://schemas.microsoft.com/office/drawing/2014/main" id="{407CB792-D9AE-41DC-AB86-9D70CC849764}"/>
              </a:ext>
            </a:extLst>
          </p:cNvPr>
          <p:cNvSpPr/>
          <p:nvPr/>
        </p:nvSpPr>
        <p:spPr>
          <a:xfrm>
            <a:off x="6591869" y="3135193"/>
            <a:ext cx="2388358" cy="21890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Actually look at this document</a:t>
            </a:r>
          </a:p>
        </p:txBody>
      </p:sp>
    </p:spTree>
    <p:extLst>
      <p:ext uri="{BB962C8B-B14F-4D97-AF65-F5344CB8AC3E}">
        <p14:creationId xmlns:p14="http://schemas.microsoft.com/office/powerpoint/2010/main" val="1962418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B33B6-1F45-4531-A9D1-246DCB8B41E9}"/>
              </a:ext>
            </a:extLst>
          </p:cNvPr>
          <p:cNvSpPr>
            <a:spLocks noGrp="1"/>
          </p:cNvSpPr>
          <p:nvPr>
            <p:ph type="title"/>
          </p:nvPr>
        </p:nvSpPr>
        <p:spPr/>
        <p:txBody>
          <a:bodyPr/>
          <a:lstStyle/>
          <a:p>
            <a:r>
              <a:rPr lang="en-US" dirty="0">
                <a:latin typeface="Abadi" panose="020B0604020104020204" pitchFamily="34" charset="0"/>
              </a:rPr>
              <a:t>4. Lack of Importance: Example 1</a:t>
            </a:r>
          </a:p>
        </p:txBody>
      </p:sp>
      <p:pic>
        <p:nvPicPr>
          <p:cNvPr id="4" name="Content Placeholder 3">
            <a:extLst>
              <a:ext uri="{FF2B5EF4-FFF2-40B4-BE49-F238E27FC236}">
                <a16:creationId xmlns:a16="http://schemas.microsoft.com/office/drawing/2014/main" id="{C41F25B0-9EF6-4BF8-90D2-5504043A9044}"/>
              </a:ext>
            </a:extLst>
          </p:cNvPr>
          <p:cNvPicPr>
            <a:picLocks noGrp="1" noChangeAspect="1"/>
          </p:cNvPicPr>
          <p:nvPr>
            <p:ph idx="1"/>
          </p:nvPr>
        </p:nvPicPr>
        <p:blipFill>
          <a:blip r:embed="rId2"/>
          <a:stretch>
            <a:fillRect/>
          </a:stretch>
        </p:blipFill>
        <p:spPr>
          <a:xfrm>
            <a:off x="838200" y="1828767"/>
            <a:ext cx="10515600" cy="4345054"/>
          </a:xfrm>
          <a:prstGeom prst="rect">
            <a:avLst/>
          </a:prstGeom>
        </p:spPr>
      </p:pic>
    </p:spTree>
    <p:extLst>
      <p:ext uri="{BB962C8B-B14F-4D97-AF65-F5344CB8AC3E}">
        <p14:creationId xmlns:p14="http://schemas.microsoft.com/office/powerpoint/2010/main" val="2937300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B33B6-1F45-4531-A9D1-246DCB8B41E9}"/>
              </a:ext>
            </a:extLst>
          </p:cNvPr>
          <p:cNvSpPr>
            <a:spLocks noGrp="1"/>
          </p:cNvSpPr>
          <p:nvPr>
            <p:ph type="title"/>
          </p:nvPr>
        </p:nvSpPr>
        <p:spPr/>
        <p:txBody>
          <a:bodyPr/>
          <a:lstStyle/>
          <a:p>
            <a:r>
              <a:rPr lang="en-US" dirty="0">
                <a:latin typeface="Abadi" panose="020B0604020104020204" pitchFamily="34" charset="0"/>
              </a:rPr>
              <a:t>4. Lack of Importance: Example 2</a:t>
            </a:r>
          </a:p>
        </p:txBody>
      </p:sp>
      <p:pic>
        <p:nvPicPr>
          <p:cNvPr id="6" name="Content Placeholder 5">
            <a:extLst>
              <a:ext uri="{FF2B5EF4-FFF2-40B4-BE49-F238E27FC236}">
                <a16:creationId xmlns:a16="http://schemas.microsoft.com/office/drawing/2014/main" id="{1ACE72C2-7F16-49D1-92C1-601A6AF9B11E}"/>
              </a:ext>
            </a:extLst>
          </p:cNvPr>
          <p:cNvPicPr>
            <a:picLocks noGrp="1" noChangeAspect="1"/>
          </p:cNvPicPr>
          <p:nvPr>
            <p:ph idx="1"/>
          </p:nvPr>
        </p:nvPicPr>
        <p:blipFill>
          <a:blip r:embed="rId2"/>
          <a:stretch>
            <a:fillRect/>
          </a:stretch>
        </p:blipFill>
        <p:spPr>
          <a:xfrm>
            <a:off x="1382844" y="1825625"/>
            <a:ext cx="9426312" cy="4351338"/>
          </a:xfrm>
          <a:prstGeom prst="rect">
            <a:avLst/>
          </a:prstGeom>
        </p:spPr>
      </p:pic>
      <p:sp>
        <p:nvSpPr>
          <p:cNvPr id="7" name="Arrow: Right 6">
            <a:extLst>
              <a:ext uri="{FF2B5EF4-FFF2-40B4-BE49-F238E27FC236}">
                <a16:creationId xmlns:a16="http://schemas.microsoft.com/office/drawing/2014/main" id="{124EE6D4-2681-4EBA-BDE4-21768E07B867}"/>
              </a:ext>
            </a:extLst>
          </p:cNvPr>
          <p:cNvSpPr/>
          <p:nvPr/>
        </p:nvSpPr>
        <p:spPr>
          <a:xfrm rot="1809057">
            <a:off x="1200965" y="3896536"/>
            <a:ext cx="1280843" cy="728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A27EE3E6-52E9-4BC2-A31B-7A2331E6D26A}"/>
              </a:ext>
            </a:extLst>
          </p:cNvPr>
          <p:cNvSpPr/>
          <p:nvPr/>
        </p:nvSpPr>
        <p:spPr>
          <a:xfrm rot="11666120">
            <a:off x="10547989" y="5812898"/>
            <a:ext cx="1280843" cy="728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1791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B33B6-1F45-4531-A9D1-246DCB8B41E9}"/>
              </a:ext>
            </a:extLst>
          </p:cNvPr>
          <p:cNvSpPr>
            <a:spLocks noGrp="1"/>
          </p:cNvSpPr>
          <p:nvPr>
            <p:ph type="title"/>
          </p:nvPr>
        </p:nvSpPr>
        <p:spPr/>
        <p:txBody>
          <a:bodyPr/>
          <a:lstStyle/>
          <a:p>
            <a:r>
              <a:rPr lang="en-US" dirty="0">
                <a:latin typeface="Abadi" panose="020B0604020104020204" pitchFamily="34" charset="0"/>
              </a:rPr>
              <a:t>4. Lack of Importance: Example 3</a:t>
            </a:r>
          </a:p>
        </p:txBody>
      </p:sp>
      <p:pic>
        <p:nvPicPr>
          <p:cNvPr id="11" name="Content Placeholder 10">
            <a:extLst>
              <a:ext uri="{FF2B5EF4-FFF2-40B4-BE49-F238E27FC236}">
                <a16:creationId xmlns:a16="http://schemas.microsoft.com/office/drawing/2014/main" id="{0389D488-D336-410A-982E-25D51B5254FC}"/>
              </a:ext>
            </a:extLst>
          </p:cNvPr>
          <p:cNvPicPr>
            <a:picLocks noGrp="1" noChangeAspect="1"/>
          </p:cNvPicPr>
          <p:nvPr>
            <p:ph idx="1"/>
          </p:nvPr>
        </p:nvPicPr>
        <p:blipFill>
          <a:blip r:embed="rId2"/>
          <a:stretch>
            <a:fillRect/>
          </a:stretch>
        </p:blipFill>
        <p:spPr>
          <a:xfrm>
            <a:off x="1466569" y="1825625"/>
            <a:ext cx="9258862" cy="4351338"/>
          </a:xfrm>
          <a:prstGeom prst="rect">
            <a:avLst/>
          </a:prstGeom>
        </p:spPr>
      </p:pic>
      <p:sp>
        <p:nvSpPr>
          <p:cNvPr id="12" name="Arrow: Right 11">
            <a:extLst>
              <a:ext uri="{FF2B5EF4-FFF2-40B4-BE49-F238E27FC236}">
                <a16:creationId xmlns:a16="http://schemas.microsoft.com/office/drawing/2014/main" id="{E32E441E-93BD-4D3F-A8B5-254D856CEAA2}"/>
              </a:ext>
            </a:extLst>
          </p:cNvPr>
          <p:cNvSpPr/>
          <p:nvPr/>
        </p:nvSpPr>
        <p:spPr>
          <a:xfrm rot="19473056">
            <a:off x="545873" y="4510686"/>
            <a:ext cx="1280843" cy="728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65774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1393</TotalTime>
  <Words>568</Words>
  <Application>Microsoft Office PowerPoint</Application>
  <PresentationFormat>Widescreen</PresentationFormat>
  <Paragraphs>37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Abadi</vt:lpstr>
      <vt:lpstr>Arial</vt:lpstr>
      <vt:lpstr>Calibri</vt:lpstr>
      <vt:lpstr>Calibri Light</vt:lpstr>
      <vt:lpstr>Office Theme</vt:lpstr>
      <vt:lpstr>Integrated Africa Outline: Some Problems</vt:lpstr>
      <vt:lpstr>1. Illogical Organization: Example</vt:lpstr>
      <vt:lpstr>2. Propaganda Focus: Example 1</vt:lpstr>
      <vt:lpstr>2. Propaganda Focus: Example 2</vt:lpstr>
      <vt:lpstr>3. Use of Things Fall Apart</vt:lpstr>
      <vt:lpstr>3. Use of Things Fall Apart</vt:lpstr>
      <vt:lpstr>4. Lack of Importance: Example 1</vt:lpstr>
      <vt:lpstr>4. Lack of Importance: Example 2</vt:lpstr>
      <vt:lpstr>4. Lack of Importance: Example 3</vt:lpstr>
      <vt:lpstr>5. Vague or Broad So What</vt:lpstr>
      <vt:lpstr>6. Analysis: you can use quoted material to support your analysis and clarify the importance of your primary source evidence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Africa Outline Main Problems</dc:title>
  <dc:creator>kyle.p.smith@email.wsu.edu</dc:creator>
  <cp:lastModifiedBy>kyle.p.smith@email.wsu.edu</cp:lastModifiedBy>
  <cp:revision>16</cp:revision>
  <dcterms:created xsi:type="dcterms:W3CDTF">2020-04-02T22:33:05Z</dcterms:created>
  <dcterms:modified xsi:type="dcterms:W3CDTF">2020-04-03T21:46:58Z</dcterms:modified>
</cp:coreProperties>
</file>