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1" r:id="rId2"/>
    <p:sldId id="305" r:id="rId3"/>
    <p:sldId id="313" r:id="rId4"/>
    <p:sldId id="320" r:id="rId5"/>
    <p:sldId id="310" r:id="rId6"/>
    <p:sldId id="312" r:id="rId7"/>
    <p:sldId id="317" r:id="rId8"/>
    <p:sldId id="314" r:id="rId9"/>
    <p:sldId id="276" r:id="rId10"/>
    <p:sldId id="307" r:id="rId11"/>
    <p:sldId id="318" r:id="rId12"/>
    <p:sldId id="280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9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7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7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6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1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3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8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2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5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4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krishna.com/dharma-bhagavad-git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053" y="248880"/>
            <a:ext cx="8233893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Add the following notes to Journal #24 and read the passage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Graphic 3" descr="Brontosaurus">
            <a:extLst>
              <a:ext uri="{FF2B5EF4-FFF2-40B4-BE49-F238E27FC236}">
                <a16:creationId xmlns:a16="http://schemas.microsoft.com/office/drawing/2014/main" id="{B0009D56-5173-4043-955A-BC60C45BE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5200" y="12444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87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577" y="111922"/>
            <a:ext cx="7200900" cy="104354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75" i="1" dirty="0">
                <a:solidFill>
                  <a:srgbClr val="00B0F0"/>
                </a:solidFill>
                <a:latin typeface="Georgia" panose="02040502050405020303" pitchFamily="18" charset="0"/>
              </a:rPr>
              <a:t>The Bhagavad-Gita</a:t>
            </a:r>
            <a:r>
              <a:rPr lang="en-US" sz="5475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447" y="1371600"/>
            <a:ext cx="11430000" cy="534828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Translates as “Song of the Lord,” </a:t>
            </a:r>
            <a:r>
              <a:rPr lang="en-US" sz="2400" i="1" dirty="0">
                <a:latin typeface="Georgia" panose="02040502050405020303" pitchFamily="18" charset="0"/>
              </a:rPr>
              <a:t>The Bhagavad-Gita </a:t>
            </a:r>
            <a:r>
              <a:rPr lang="en-US" sz="2400" dirty="0">
                <a:latin typeface="Georgia" panose="02040502050405020303" pitchFamily="18" charset="0"/>
              </a:rPr>
              <a:t>(</a:t>
            </a:r>
            <a:r>
              <a:rPr lang="en-US" dirty="0" err="1"/>
              <a:t>Bha·ga·vad</a:t>
            </a:r>
            <a:r>
              <a:rPr lang="en-US" dirty="0"/>
              <a:t> </a:t>
            </a:r>
            <a:r>
              <a:rPr lang="en-US" dirty="0" err="1"/>
              <a:t>Gi·ta</a:t>
            </a:r>
            <a:r>
              <a:rPr lang="en-US" dirty="0"/>
              <a:t>)</a:t>
            </a:r>
            <a:r>
              <a:rPr lang="en-US" sz="2400" i="1" dirty="0">
                <a:latin typeface="Georgia" panose="02040502050405020303" pitchFamily="18" charset="0"/>
              </a:rPr>
              <a:t> </a:t>
            </a:r>
            <a:r>
              <a:rPr lang="en-US" sz="2400" dirty="0">
                <a:latin typeface="Georgia" panose="02040502050405020303" pitchFamily="18" charset="0"/>
              </a:rPr>
              <a:t>is a conversation between prince (and </a:t>
            </a:r>
            <a:r>
              <a:rPr lang="en-US" sz="2400" dirty="0">
                <a:solidFill>
                  <a:schemeClr val="accent6"/>
                </a:solidFill>
                <a:latin typeface="Georgia" panose="02040502050405020303" pitchFamily="18" charset="0"/>
              </a:rPr>
              <a:t>Epic Hero</a:t>
            </a:r>
            <a:r>
              <a:rPr lang="en-US" sz="2400" dirty="0">
                <a:latin typeface="Georgia" panose="02040502050405020303" pitchFamily="18" charset="0"/>
              </a:rPr>
              <a:t>) </a:t>
            </a:r>
            <a:r>
              <a:rPr lang="en-US" sz="2400" dirty="0" err="1">
                <a:latin typeface="Georgia" panose="02040502050405020303" pitchFamily="18" charset="0"/>
              </a:rPr>
              <a:t>Arjuna</a:t>
            </a:r>
            <a:r>
              <a:rPr lang="en-US" sz="2400" dirty="0">
                <a:latin typeface="Georgia" panose="02040502050405020303" pitchFamily="18" charset="0"/>
              </a:rPr>
              <a:t> and the god Krishna. </a:t>
            </a:r>
          </a:p>
          <a:p>
            <a:pPr lvl="1"/>
            <a:r>
              <a:rPr lang="en-US" sz="2000" dirty="0" err="1">
                <a:latin typeface="Georgia" panose="02040502050405020303" pitchFamily="18" charset="0"/>
              </a:rPr>
              <a:t>Arjuna</a:t>
            </a:r>
            <a:r>
              <a:rPr lang="en-US" sz="2000" dirty="0">
                <a:latin typeface="Georgia" panose="02040502050405020303" pitchFamily="18" charset="0"/>
              </a:rPr>
              <a:t> is counselled by Lord Krishna to "fulfill his Kshatriya (warrior) duty as a warrior and establish Dharma.”  </a:t>
            </a:r>
            <a:r>
              <a:rPr lang="en-US" sz="2000" dirty="0" err="1">
                <a:latin typeface="Georgia" panose="02040502050405020303" pitchFamily="18" charset="0"/>
              </a:rPr>
              <a:t>Arjuna</a:t>
            </a:r>
            <a:r>
              <a:rPr lang="en-US" sz="2000" dirty="0">
                <a:latin typeface="Georgia" panose="02040502050405020303" pitchFamily="18" charset="0"/>
              </a:rPr>
              <a:t> doesn’t want to have to fight and kill the great kings and men who are his enemies.</a:t>
            </a:r>
          </a:p>
          <a:p>
            <a:pPr lvl="1"/>
            <a:r>
              <a:rPr lang="en-US" sz="2000" dirty="0">
                <a:latin typeface="Georgia" panose="02040502050405020303" pitchFamily="18" charset="0"/>
                <a:sym typeface="Wingdings" panose="05000000000000000000" pitchFamily="2" charset="2"/>
              </a:rPr>
              <a:t>Krishna tells </a:t>
            </a:r>
            <a:r>
              <a:rPr lang="en-US" sz="2000" dirty="0" err="1">
                <a:latin typeface="Georgia" panose="02040502050405020303" pitchFamily="18" charset="0"/>
                <a:sym typeface="Wingdings" panose="05000000000000000000" pitchFamily="2" charset="2"/>
              </a:rPr>
              <a:t>Arjuna</a:t>
            </a:r>
            <a:r>
              <a:rPr lang="en-US" sz="2000" dirty="0">
                <a:latin typeface="Georgia" panose="02040502050405020303" pitchFamily="18" charset="0"/>
                <a:sym typeface="Wingdings" panose="05000000000000000000" pitchFamily="2" charset="2"/>
              </a:rPr>
              <a:t>: “And even considering your personal dharma as well, it is not right for you to hesitate. There is nothing better for a warrior than a fight based on dharma.” (Bg. 2.31)</a:t>
            </a:r>
          </a:p>
        </p:txBody>
      </p:sp>
      <p:pic>
        <p:nvPicPr>
          <p:cNvPr id="4" name="Graphic 3" descr="Brontosaurus">
            <a:extLst>
              <a:ext uri="{FF2B5EF4-FFF2-40B4-BE49-F238E27FC236}">
                <a16:creationId xmlns:a16="http://schemas.microsoft.com/office/drawing/2014/main" id="{FC00E49E-2CE0-4EEF-8730-8CB79A44C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52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807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577" y="111921"/>
            <a:ext cx="7200900" cy="167640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50" b="1" dirty="0">
                <a:latin typeface="Georgia" panose="02040502050405020303" pitchFamily="18" charset="0"/>
              </a:rPr>
              <a:t>THE </a:t>
            </a:r>
            <a:r>
              <a:rPr lang="en-US" sz="4050" b="1" i="1" dirty="0">
                <a:latin typeface="Georgia" panose="02040502050405020303" pitchFamily="18" charset="0"/>
              </a:rPr>
              <a:t>MAHABHARATA</a:t>
            </a:r>
            <a:r>
              <a:rPr lang="en-US" sz="4050" b="1" dirty="0">
                <a:latin typeface="Georgia" panose="02040502050405020303" pitchFamily="18" charset="0"/>
              </a:rPr>
              <a:t>: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sz="5475" i="1" dirty="0">
                <a:solidFill>
                  <a:srgbClr val="00B0F0"/>
                </a:solidFill>
                <a:latin typeface="Georgia" panose="02040502050405020303" pitchFamily="18" charset="0"/>
              </a:rPr>
              <a:t>The Bhagavad-Gita</a:t>
            </a:r>
            <a:r>
              <a:rPr lang="en-US" sz="5475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80655" y="1924050"/>
            <a:ext cx="9358745" cy="479583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  <a:hlinkClick r:id="rId2"/>
              </a:rPr>
              <a:t>http://www.krishna.com/dharma-bhagavad-gita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 </a:t>
            </a:r>
          </a:p>
        </p:txBody>
      </p:sp>
      <p:pic>
        <p:nvPicPr>
          <p:cNvPr id="1026" name="Picture 2" descr="Krishna; Arju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754540"/>
            <a:ext cx="4019550" cy="288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273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167" y="241069"/>
            <a:ext cx="8115993" cy="1143000"/>
          </a:xfrm>
          <a:solidFill>
            <a:schemeClr val="bg1"/>
          </a:solidFill>
        </p:spPr>
        <p:txBody>
          <a:bodyPr/>
          <a:lstStyle/>
          <a:p>
            <a:r>
              <a:rPr lang="en-US" u="sng" dirty="0">
                <a:latin typeface="Georgia" panose="02040502050405020303" pitchFamily="18" charset="0"/>
              </a:rPr>
              <a:t>Key Religious Terms</a:t>
            </a:r>
            <a:r>
              <a:rPr lang="en-US" dirty="0">
                <a:latin typeface="Georgia" panose="02040502050405020303" pitchFamily="18" charset="0"/>
              </a:rPr>
              <a:t>: Hinduism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167" y="1579418"/>
            <a:ext cx="8115993" cy="493914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b="1" u="sng" dirty="0">
                <a:solidFill>
                  <a:schemeClr val="tx2"/>
                </a:solidFill>
                <a:latin typeface="Georgia" panose="02040502050405020303" pitchFamily="18" charset="0"/>
              </a:rPr>
              <a:t>Dharma</a:t>
            </a:r>
            <a:r>
              <a:rPr lang="en-US" sz="2000" dirty="0">
                <a:latin typeface="Georgia" panose="02040502050405020303" pitchFamily="18" charset="0"/>
              </a:rPr>
              <a:t>: A person’s “sacred duty” of a person based off their place in the Caste System (Social Hierarchy)</a:t>
            </a:r>
          </a:p>
          <a:p>
            <a:pPr marL="914400" lvl="1" indent="-514350"/>
            <a:r>
              <a:rPr lang="en-US" sz="2000" dirty="0">
                <a:latin typeface="Georgia" panose="02040502050405020303" pitchFamily="18" charset="0"/>
              </a:rPr>
              <a:t>It’s better to do your job poorly than do someone else’s well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u="sng" dirty="0">
                <a:latin typeface="Georgia" panose="02040502050405020303" pitchFamily="18" charset="0"/>
              </a:rPr>
              <a:t>Karma</a:t>
            </a:r>
            <a:r>
              <a:rPr lang="en-US" sz="2000" dirty="0">
                <a:latin typeface="Georgia" panose="02040502050405020303" pitchFamily="18" charset="0"/>
              </a:rPr>
              <a:t>:  the sum (quality) of a person's actions in this and previous states of existence, viewed as deciding their fate in future existences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u="sng" dirty="0">
                <a:latin typeface="Georgia" panose="02040502050405020303" pitchFamily="18" charset="0"/>
              </a:rPr>
              <a:t>Moksha</a:t>
            </a:r>
            <a:r>
              <a:rPr lang="en-US" sz="2000" dirty="0">
                <a:latin typeface="Georgia" panose="02040502050405020303" pitchFamily="18" charset="0"/>
              </a:rPr>
              <a:t>: Union with God by escaping the </a:t>
            </a:r>
            <a:r>
              <a:rPr lang="en-US" sz="2000" u="sng" dirty="0">
                <a:latin typeface="Georgia" panose="02040502050405020303" pitchFamily="18" charset="0"/>
              </a:rPr>
              <a:t>Samsara</a:t>
            </a:r>
            <a:r>
              <a:rPr lang="en-US" sz="2000" dirty="0">
                <a:latin typeface="Georgia" panose="02040502050405020303" pitchFamily="18" charset="0"/>
                <a:sym typeface="Wingdings" panose="05000000000000000000" pitchFamily="2" charset="2"/>
              </a:rPr>
              <a:t> cycle through continually achieving better </a:t>
            </a:r>
            <a:r>
              <a:rPr lang="en-US" sz="2000" u="sng" dirty="0">
                <a:latin typeface="Georgia" panose="02040502050405020303" pitchFamily="18" charset="0"/>
                <a:sym typeface="Wingdings" panose="05000000000000000000" pitchFamily="2" charset="2"/>
              </a:rPr>
              <a:t>Karma</a:t>
            </a:r>
            <a:r>
              <a:rPr lang="en-US" sz="2000" dirty="0">
                <a:latin typeface="Georgia" panose="02040502050405020303" pitchFamily="18" charset="0"/>
                <a:sym typeface="Wingdings" panose="05000000000000000000" pitchFamily="2" charset="2"/>
              </a:rPr>
              <a:t> and </a:t>
            </a:r>
            <a:r>
              <a:rPr lang="en-US" sz="2000" b="1" u="sng" dirty="0">
                <a:solidFill>
                  <a:schemeClr val="tx2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Dharma</a:t>
            </a:r>
            <a:r>
              <a:rPr lang="en-US" sz="2000" dirty="0">
                <a:latin typeface="Georgia" panose="02040502050405020303" pitchFamily="18" charset="0"/>
                <a:sym typeface="Wingdings" panose="05000000000000000000" pitchFamily="2" charset="2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latin typeface="Georgia" panose="02040502050405020303" pitchFamily="18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u="sng" dirty="0" err="1">
                <a:latin typeface="Georgia" panose="02040502050405020303" pitchFamily="18" charset="0"/>
                <a:sym typeface="Wingdings" panose="05000000000000000000" pitchFamily="2" charset="2"/>
              </a:rPr>
              <a:t>Artha</a:t>
            </a:r>
            <a:r>
              <a:rPr lang="en-US" sz="2000" dirty="0">
                <a:latin typeface="Georgia" panose="02040502050405020303" pitchFamily="18" charset="0"/>
                <a:sym typeface="Wingdings" panose="05000000000000000000" pitchFamily="2" charset="2"/>
              </a:rPr>
              <a:t>: translates as "meaning, sense, goal, purpose or essence"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latin typeface="Georgia" panose="02040502050405020303" pitchFamily="18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u="sng" dirty="0">
                <a:latin typeface="Georgia" panose="02040502050405020303" pitchFamily="18" charset="0"/>
                <a:sym typeface="Wingdings" panose="05000000000000000000" pitchFamily="2" charset="2"/>
              </a:rPr>
              <a:t>Samsara</a:t>
            </a:r>
            <a:r>
              <a:rPr lang="en-US" sz="2000" dirty="0">
                <a:latin typeface="Georgia" panose="02040502050405020303" pitchFamily="18" charset="0"/>
                <a:sym typeface="Wingdings" panose="05000000000000000000" pitchFamily="2" charset="2"/>
              </a:rPr>
              <a:t>: </a:t>
            </a:r>
            <a:r>
              <a:rPr lang="en-US" sz="2000" dirty="0">
                <a:latin typeface="Georgia" panose="02040502050405020303" pitchFamily="18" charset="0"/>
              </a:rPr>
              <a:t>the cycle of death </a:t>
            </a:r>
            <a:r>
              <a:rPr lang="en-US" sz="2000" dirty="0">
                <a:latin typeface="Georgia" panose="02040502050405020303" pitchFamily="18" charset="0"/>
                <a:sym typeface="Wingdings" panose="05000000000000000000" pitchFamily="2" charset="2"/>
              </a:rPr>
              <a:t> rebirth</a:t>
            </a:r>
            <a:endParaRPr lang="en-US" sz="2000" dirty="0">
              <a:latin typeface="Georgia" panose="02040502050405020303" pitchFamily="18" charset="0"/>
            </a:endParaRPr>
          </a:p>
        </p:txBody>
      </p:sp>
      <p:pic>
        <p:nvPicPr>
          <p:cNvPr id="4" name="Picture 2" descr="https://www.nichiren-etudes.net/articles/articles-images/samsa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772" y="2308925"/>
            <a:ext cx="3395228" cy="454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6051665" y="6214456"/>
            <a:ext cx="3106189" cy="216131"/>
          </a:xfrm>
          <a:prstGeom prst="rightArrow">
            <a:avLst>
              <a:gd name="adj1" fmla="val 6538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Graphic 5" descr="Brontosaurus">
            <a:extLst>
              <a:ext uri="{FF2B5EF4-FFF2-40B4-BE49-F238E27FC236}">
                <a16:creationId xmlns:a16="http://schemas.microsoft.com/office/drawing/2014/main" id="{4BAA6B80-4487-45CC-A0EA-28DBC506C8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252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51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968" y="93759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600" dirty="0">
                <a:latin typeface="Agency FB" panose="020B0503020202020204" pitchFamily="34" charset="0"/>
              </a:rPr>
              <a:t>Hindu Caste System</a:t>
            </a:r>
          </a:p>
        </p:txBody>
      </p:sp>
      <p:pic>
        <p:nvPicPr>
          <p:cNvPr id="1026" name="Picture 2" descr="https://swilliams24.files.wordpress.com/2009/12/caste-syste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68" y="1322116"/>
            <a:ext cx="7543800" cy="537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012635" y="1741348"/>
            <a:ext cx="2588654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Dharma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: A person’s “sacred duty” of a person based off their place in the Caste System.</a:t>
            </a:r>
          </a:p>
        </p:txBody>
      </p:sp>
      <p:pic>
        <p:nvPicPr>
          <p:cNvPr id="5" name="Graphic 4" descr="Brontosaurus">
            <a:extLst>
              <a:ext uri="{FF2B5EF4-FFF2-40B4-BE49-F238E27FC236}">
                <a16:creationId xmlns:a16="http://schemas.microsoft.com/office/drawing/2014/main" id="{B87ACBA8-95D6-4196-9C23-5550F144A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252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1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156" y="820190"/>
            <a:ext cx="8636924" cy="395962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800" u="sng" dirty="0">
                <a:latin typeface="Georgia" panose="02040502050405020303" pitchFamily="18" charset="0"/>
              </a:rPr>
              <a:t>Quick write</a:t>
            </a:r>
            <a:r>
              <a:rPr lang="en-US" sz="3800" dirty="0">
                <a:latin typeface="Georgia" panose="02040502050405020303" pitchFamily="18" charset="0"/>
              </a:rPr>
              <a:t>: How could the concept of </a:t>
            </a:r>
            <a:r>
              <a:rPr lang="en-US" sz="3800" b="1" dirty="0">
                <a:latin typeface="Georgia" panose="02040502050405020303" pitchFamily="18" charset="0"/>
              </a:rPr>
              <a:t>DHARMA</a:t>
            </a:r>
            <a:r>
              <a:rPr lang="en-US" sz="3800" dirty="0">
                <a:latin typeface="Georgia" panose="02040502050405020303" pitchFamily="18" charset="0"/>
              </a:rPr>
              <a:t> apply to your life? Based on your “role”—as a student, son/daughter/etc.—what do see as the parts of your duty? </a:t>
            </a:r>
          </a:p>
          <a:p>
            <a:pPr marL="0" indent="0" algn="ctr">
              <a:buNone/>
            </a:pPr>
            <a:r>
              <a:rPr lang="en-US" sz="2400" dirty="0">
                <a:latin typeface="Georgia" panose="02040502050405020303" pitchFamily="18" charset="0"/>
              </a:rPr>
              <a:t>What about the idea that it is better to do </a:t>
            </a:r>
            <a:r>
              <a:rPr lang="en-US" sz="2400" b="1" i="1" dirty="0">
                <a:latin typeface="Georgia" panose="02040502050405020303" pitchFamily="18" charset="0"/>
              </a:rPr>
              <a:t>your</a:t>
            </a:r>
            <a:r>
              <a:rPr lang="en-US" sz="2400" dirty="0">
                <a:latin typeface="Georgia" panose="02040502050405020303" pitchFamily="18" charset="0"/>
              </a:rPr>
              <a:t> job poorly rather than someone else’s well?</a:t>
            </a:r>
          </a:p>
        </p:txBody>
      </p:sp>
      <p:pic>
        <p:nvPicPr>
          <p:cNvPr id="1026" name="Picture 2" descr="Image result for dhar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306" y="4581525"/>
            <a:ext cx="554355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phic 3" descr="Brontosaurus">
            <a:extLst>
              <a:ext uri="{FF2B5EF4-FFF2-40B4-BE49-F238E27FC236}">
                <a16:creationId xmlns:a16="http://schemas.microsoft.com/office/drawing/2014/main" id="{07387210-807D-47C2-A2D3-DF7DEFA1B0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252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5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053" y="248880"/>
            <a:ext cx="8233893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Some Sacred (religiously important) Texts of Hinduism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19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The four Vedas: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The </a:t>
            </a:r>
            <a:r>
              <a:rPr lang="en-US" i="1" u="sng" dirty="0">
                <a:latin typeface="Georgia" panose="02040502050405020303" pitchFamily="18" charset="0"/>
              </a:rPr>
              <a:t>Rigveda</a:t>
            </a:r>
            <a:r>
              <a:rPr lang="en-US" dirty="0">
                <a:latin typeface="Georgia" panose="02040502050405020303" pitchFamily="18" charset="0"/>
              </a:rPr>
              <a:t>, which includes the Creation Hymn we read.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The </a:t>
            </a:r>
            <a:r>
              <a:rPr lang="en-US" i="1" u="sng" dirty="0">
                <a:latin typeface="Georgia" panose="02040502050405020303" pitchFamily="18" charset="0"/>
              </a:rPr>
              <a:t>Yajurveda</a:t>
            </a:r>
            <a:endParaRPr lang="en-US" dirty="0">
              <a:latin typeface="Georgia" panose="02040502050405020303" pitchFamily="18" charset="0"/>
            </a:endParaRP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The </a:t>
            </a:r>
            <a:r>
              <a:rPr lang="en-US" i="1" u="sng" dirty="0" err="1">
                <a:latin typeface="Georgia" panose="02040502050405020303" pitchFamily="18" charset="0"/>
              </a:rPr>
              <a:t>Samaveda</a:t>
            </a:r>
            <a:endParaRPr lang="en-US" i="1" u="sng" dirty="0">
              <a:latin typeface="Georgia" panose="02040502050405020303" pitchFamily="18" charset="0"/>
            </a:endParaRP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The </a:t>
            </a:r>
            <a:r>
              <a:rPr lang="en-US" i="1" u="sng" dirty="0">
                <a:latin typeface="Georgia" panose="02040502050405020303" pitchFamily="18" charset="0"/>
              </a:rPr>
              <a:t>Atharvaveda</a:t>
            </a:r>
            <a:endParaRPr lang="en-US" u="sng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u="sng" dirty="0">
                <a:latin typeface="Georgia" panose="02040502050405020303" pitchFamily="18" charset="0"/>
              </a:rPr>
              <a:t>The Mahabharata</a:t>
            </a:r>
            <a:r>
              <a:rPr lang="en-US" dirty="0">
                <a:latin typeface="Georgia" panose="02040502050405020303" pitchFamily="18" charset="0"/>
              </a:rPr>
              <a:t>, Sanskrit </a:t>
            </a:r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epic poetry.</a:t>
            </a:r>
          </a:p>
          <a:p>
            <a:pPr marL="914400" lvl="1" indent="-514350"/>
            <a:r>
              <a:rPr lang="en-US" dirty="0">
                <a:latin typeface="Georgia" panose="02040502050405020303" pitchFamily="18" charset="0"/>
              </a:rPr>
              <a:t>Part of which is the </a:t>
            </a:r>
            <a:r>
              <a:rPr lang="en-US" i="1" u="sng" dirty="0">
                <a:latin typeface="Georgia" panose="02040502050405020303" pitchFamily="18" charset="0"/>
              </a:rPr>
              <a:t>Bhagavad Gita</a:t>
            </a:r>
            <a:r>
              <a:rPr lang="en-US" dirty="0">
                <a:latin typeface="Georgia" panose="02040502050405020303" pitchFamily="18" charset="0"/>
              </a:rPr>
              <a:t>, (“Song of the Lord”), a conversation between prince </a:t>
            </a:r>
            <a:r>
              <a:rPr lang="en-US" b="1" dirty="0" err="1">
                <a:solidFill>
                  <a:schemeClr val="accent6"/>
                </a:solidFill>
                <a:latin typeface="Georgia" panose="02040502050405020303" pitchFamily="18" charset="0"/>
              </a:rPr>
              <a:t>Arjuna</a:t>
            </a:r>
            <a:r>
              <a:rPr lang="en-US" dirty="0">
                <a:latin typeface="Georgia" panose="02040502050405020303" pitchFamily="18" charset="0"/>
              </a:rPr>
              <a:t> and the god Krishna. </a:t>
            </a:r>
          </a:p>
          <a:p>
            <a:pPr marL="914400" lvl="1" indent="-514350"/>
            <a:r>
              <a:rPr lang="en-US" dirty="0" err="1">
                <a:latin typeface="Georgia" panose="02040502050405020303" pitchFamily="18" charset="0"/>
              </a:rPr>
              <a:t>Arjuna</a:t>
            </a:r>
            <a:r>
              <a:rPr lang="en-US" dirty="0">
                <a:latin typeface="Georgia" panose="02040502050405020303" pitchFamily="18" charset="0"/>
              </a:rPr>
              <a:t> is counselled by Lord Krishna to "fulfill his Kshatriya (warrior) duty as a warrior and establish Dharma.”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u="sng" dirty="0">
                <a:latin typeface="Georgia" panose="02040502050405020303" pitchFamily="18" charset="0"/>
              </a:rPr>
              <a:t>The Ramayana</a:t>
            </a:r>
            <a:r>
              <a:rPr lang="en-US" dirty="0">
                <a:latin typeface="Georgia" panose="02040502050405020303" pitchFamily="18" charset="0"/>
              </a:rPr>
              <a:t>, Sanskrit </a:t>
            </a:r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epic poetry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.</a:t>
            </a:r>
            <a:endParaRPr lang="en-US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Graphic 4" descr="Brontosaurus">
            <a:extLst>
              <a:ext uri="{FF2B5EF4-FFF2-40B4-BE49-F238E27FC236}">
                <a16:creationId xmlns:a16="http://schemas.microsoft.com/office/drawing/2014/main" id="{D20D86E0-C2F7-4A9B-A046-A592CA7D3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52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12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577" y="111922"/>
            <a:ext cx="7200900" cy="88560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50" b="1" dirty="0">
                <a:latin typeface="Georgia" panose="02040502050405020303" pitchFamily="18" charset="0"/>
              </a:rPr>
              <a:t>THE </a:t>
            </a:r>
            <a:r>
              <a:rPr lang="en-US" sz="4050" b="1" i="1" dirty="0">
                <a:latin typeface="Georgia" panose="02040502050405020303" pitchFamily="18" charset="0"/>
              </a:rPr>
              <a:t>MAHABHARATA</a:t>
            </a:r>
            <a:endParaRPr lang="en-US" sz="5475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0787" y="1163783"/>
            <a:ext cx="10698480" cy="556442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514350" indent="-457200"/>
            <a:r>
              <a:rPr lang="en-US" sz="2400" i="1" dirty="0">
                <a:latin typeface="Georgia" panose="02040502050405020303" pitchFamily="18" charset="0"/>
                <a:sym typeface="Wingdings" panose="05000000000000000000" pitchFamily="2" charset="2"/>
              </a:rPr>
              <a:t>Mahabharata</a:t>
            </a:r>
            <a:r>
              <a:rPr lang="en-US" sz="2400" dirty="0">
                <a:latin typeface="Georgia" panose="02040502050405020303" pitchFamily="18" charset="0"/>
                <a:sym typeface="Wingdings" panose="05000000000000000000" pitchFamily="2" charset="2"/>
              </a:rPr>
              <a:t> translates to mean “great epic of the Bharata dynasty” and details the conflict between the two branches of the Bharata </a:t>
            </a:r>
            <a:br>
              <a:rPr lang="en-US" sz="2400" dirty="0"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400" dirty="0">
                <a:latin typeface="Georgia" panose="02040502050405020303" pitchFamily="18" charset="0"/>
                <a:sym typeface="Wingdings" panose="05000000000000000000" pitchFamily="2" charset="2"/>
              </a:rPr>
              <a:t>family (descendants of Pandu vs. descendants of </a:t>
            </a:r>
            <a:r>
              <a:rPr lang="en-US" sz="2400" dirty="0" err="1">
                <a:latin typeface="Georgia" panose="02040502050405020303" pitchFamily="18" charset="0"/>
                <a:sym typeface="Wingdings" panose="05000000000000000000" pitchFamily="2" charset="2"/>
              </a:rPr>
              <a:t>Kuru</a:t>
            </a:r>
            <a:r>
              <a:rPr lang="en-US" sz="2400" dirty="0">
                <a:latin typeface="Georgia" panose="02040502050405020303" pitchFamily="18" charset="0"/>
                <a:sym typeface="Wingdings" panose="05000000000000000000" pitchFamily="2" charset="2"/>
              </a:rPr>
              <a:t>)</a:t>
            </a:r>
          </a:p>
          <a:p>
            <a:pPr marL="514350" indent="-457200"/>
            <a:r>
              <a:rPr lang="en-US" sz="2400" dirty="0">
                <a:latin typeface="Georgia" panose="02040502050405020303" pitchFamily="18" charset="0"/>
                <a:sym typeface="Wingdings" panose="05000000000000000000" pitchFamily="2" charset="2"/>
              </a:rPr>
              <a:t>Is the world’s longest </a:t>
            </a: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Epic Poem</a:t>
            </a:r>
          </a:p>
          <a:p>
            <a:pPr marL="914400" lvl="1" indent="-457200"/>
            <a:r>
              <a:rPr lang="en-US" sz="2000" dirty="0">
                <a:latin typeface="Georgia" panose="02040502050405020303" pitchFamily="18" charset="0"/>
                <a:sym typeface="Wingdings" panose="05000000000000000000" pitchFamily="2" charset="2"/>
              </a:rPr>
              <a:t>100,000 couplets (rhyming 2 lines) fill 18 books!!</a:t>
            </a:r>
          </a:p>
          <a:p>
            <a:pPr marL="514350" indent="-457200"/>
            <a:r>
              <a:rPr lang="en-US" sz="2400" dirty="0">
                <a:latin typeface="Georgia" panose="02040502050405020303" pitchFamily="18" charset="0"/>
                <a:sym typeface="Wingdings" panose="05000000000000000000" pitchFamily="2" charset="2"/>
              </a:rPr>
              <a:t>Discusses history, legend, religion, morality, and </a:t>
            </a:r>
            <a:br>
              <a:rPr lang="en-US" sz="2400" dirty="0"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400" dirty="0">
                <a:latin typeface="Georgia" panose="02040502050405020303" pitchFamily="18" charset="0"/>
                <a:sym typeface="Wingdings" panose="05000000000000000000" pitchFamily="2" charset="2"/>
              </a:rPr>
              <a:t>philosophy. </a:t>
            </a:r>
          </a:p>
          <a:p>
            <a:pPr marL="514350" indent="-457200"/>
            <a:r>
              <a:rPr lang="en-US" sz="2400" dirty="0">
                <a:latin typeface="Georgia" panose="02040502050405020303" pitchFamily="18" charset="0"/>
                <a:sym typeface="Wingdings" panose="05000000000000000000" pitchFamily="2" charset="2"/>
              </a:rPr>
              <a:t>Add 3-5 important details about the Mahabharata</a:t>
            </a:r>
            <a:br>
              <a:rPr lang="en-US" sz="2400" dirty="0"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400" dirty="0">
                <a:latin typeface="Georgia" panose="02040502050405020303" pitchFamily="18" charset="0"/>
                <a:sym typeface="Wingdings" panose="05000000000000000000" pitchFamily="2" charset="2"/>
              </a:rPr>
              <a:t>to your notes from online research. </a:t>
            </a:r>
          </a:p>
          <a:p>
            <a:pPr marL="514350" indent="-457200"/>
            <a:r>
              <a:rPr lang="en-US" sz="2400" b="1" i="1" dirty="0">
                <a:latin typeface="Georgia" panose="02040502050405020303" pitchFamily="18" charset="0"/>
                <a:sym typeface="Wingdings" panose="05000000000000000000" pitchFamily="2" charset="2"/>
              </a:rPr>
              <a:t>So what? Why should I care?</a:t>
            </a:r>
          </a:p>
          <a:p>
            <a:pPr marL="914400" lvl="1" indent="-457200"/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Georgia" panose="02040502050405020303" pitchFamily="18" charset="0"/>
                <a:sym typeface="Wingdings" panose="05000000000000000000" pitchFamily="2" charset="2"/>
              </a:rPr>
              <a:t>Historians use literary works from the past </a:t>
            </a:r>
            <a:b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Georgia" panose="02040502050405020303" pitchFamily="18" charset="0"/>
                <a:sym typeface="Wingdings" panose="05000000000000000000" pitchFamily="2" charset="2"/>
              </a:rPr>
              <a:t>to learn about the social and political values </a:t>
            </a:r>
            <a:b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Georgia" panose="02040502050405020303" pitchFamily="18" charset="0"/>
                <a:sym typeface="Wingdings" panose="05000000000000000000" pitchFamily="2" charset="2"/>
              </a:rPr>
              <a:t>and norms of the people who created them.  </a:t>
            </a:r>
          </a:p>
          <a:p>
            <a:pPr marL="914400" lvl="1" indent="-457200"/>
            <a:r>
              <a:rPr lang="en-US" sz="2000" b="1" i="1" dirty="0">
                <a:solidFill>
                  <a:srgbClr val="FF0000"/>
                </a:solidFill>
                <a:highlight>
                  <a:srgbClr val="FFFF00"/>
                </a:highlight>
                <a:latin typeface="Georgia" panose="02040502050405020303" pitchFamily="18" charset="0"/>
                <a:sym typeface="Wingdings" panose="05000000000000000000" pitchFamily="2" charset="2"/>
              </a:rPr>
              <a:t>The Mahabharata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Georgia" panose="02040502050405020303" pitchFamily="18" charset="0"/>
                <a:sym typeface="Wingdings" panose="05000000000000000000" pitchFamily="2" charset="2"/>
              </a:rPr>
              <a:t> gives a glimpse of the </a:t>
            </a:r>
            <a:b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Georgia" panose="02040502050405020303" pitchFamily="18" charset="0"/>
                <a:sym typeface="Wingdings" panose="05000000000000000000" pitchFamily="2" charset="2"/>
              </a:rPr>
              <a:t>nature of ancient (Hindu) Indian society.</a:t>
            </a:r>
          </a:p>
          <a:p>
            <a:pPr marL="514350" indent="-457200"/>
            <a:endParaRPr lang="en-US" sz="2400" dirty="0">
              <a:latin typeface="Georgia" panose="02040502050405020303" pitchFamily="18" charset="0"/>
              <a:sym typeface="Wingdings" panose="05000000000000000000" pitchFamily="2" charset="2"/>
            </a:endParaRPr>
          </a:p>
          <a:p>
            <a:pPr marL="514350" indent="-457200"/>
            <a:endParaRPr lang="en-US" sz="2400" dirty="0">
              <a:latin typeface="Georgia" panose="02040502050405020303" pitchFamily="18" charset="0"/>
              <a:sym typeface="Wingdings" panose="05000000000000000000" pitchFamily="2" charset="2"/>
            </a:endParaRPr>
          </a:p>
        </p:txBody>
      </p:sp>
      <p:pic>
        <p:nvPicPr>
          <p:cNvPr id="1026" name="Picture 2" descr="Krishna; Arju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030" y="3730340"/>
            <a:ext cx="4284241" cy="307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upload.wikimedia.org/wikipedia/commons/3/37/Krishna_and_Arjun_on_the_chariot%2C_Mahabharata%2C_18th-19th_century%2C_Ind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057" y="1569515"/>
            <a:ext cx="2909148" cy="209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phic 5" descr="Brontosaurus">
            <a:extLst>
              <a:ext uri="{FF2B5EF4-FFF2-40B4-BE49-F238E27FC236}">
                <a16:creationId xmlns:a16="http://schemas.microsoft.com/office/drawing/2014/main" id="{628777CD-2EDE-425B-AA07-7F4497EE7A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252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7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239" descr="https://upload.wikimedia.org/wikipedia/commons/8/81/Kurukshetra.jpg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89D82A-3431-4E92-AC36-0CCAC5613656}"/>
              </a:ext>
            </a:extLst>
          </p:cNvPr>
          <p:cNvSpPr/>
          <p:nvPr/>
        </p:nvSpPr>
        <p:spPr>
          <a:xfrm>
            <a:off x="5714858" y="143325"/>
            <a:ext cx="282962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THE </a:t>
            </a:r>
            <a:r>
              <a:rPr lang="en-US" b="1" i="1" dirty="0">
                <a:latin typeface="Georgia" panose="02040502050405020303" pitchFamily="18" charset="0"/>
              </a:rPr>
              <a:t>MAHABHARATA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8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577" y="111922"/>
            <a:ext cx="7200900" cy="88560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50" b="1" dirty="0">
                <a:latin typeface="Georgia" panose="02040502050405020303" pitchFamily="18" charset="0"/>
              </a:rPr>
              <a:t>THE </a:t>
            </a:r>
            <a:r>
              <a:rPr lang="en-US" sz="4050" b="1" i="1" dirty="0">
                <a:latin typeface="Georgia" panose="02040502050405020303" pitchFamily="18" charset="0"/>
              </a:rPr>
              <a:t>MAHABHARATA</a:t>
            </a:r>
            <a:endParaRPr lang="en-US" sz="5475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0787" y="1163783"/>
            <a:ext cx="10698480" cy="556442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Georgia" panose="02040502050405020303" pitchFamily="18" charset="0"/>
              </a:rPr>
              <a:t>Didactic Text: </a:t>
            </a:r>
            <a:r>
              <a:rPr lang="en-US" sz="2800" dirty="0">
                <a:latin typeface="Georgia" panose="02040502050405020303" pitchFamily="18" charset="0"/>
              </a:rPr>
              <a:t>meant to pass on some of Hinduism’s most important beliefs and concepts, such as </a:t>
            </a:r>
            <a:r>
              <a:rPr lang="en-US" sz="2800" dirty="0">
                <a:latin typeface="Georgia" panose="02040502050405020303" pitchFamily="18" charset="0"/>
                <a:sym typeface="Wingdings" panose="05000000000000000000" pitchFamily="2" charset="2"/>
              </a:rPr>
              <a:t>the four "goals of life.”</a:t>
            </a:r>
            <a:endParaRPr lang="en-US" sz="2800" dirty="0">
              <a:latin typeface="Georgia" panose="02040502050405020303" pitchFamily="18" charset="0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Dharma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Karma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Moksha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b="1" dirty="0" err="1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Artha</a:t>
            </a:r>
            <a:endParaRPr lang="en-US" dirty="0">
              <a:latin typeface="Georgia" panose="02040502050405020303" pitchFamily="18" charset="0"/>
              <a:sym typeface="Wingdings" panose="05000000000000000000" pitchFamily="2" charset="2"/>
            </a:endParaRPr>
          </a:p>
          <a:p>
            <a:pPr marL="57150" indent="0">
              <a:buNone/>
            </a:pPr>
            <a:r>
              <a:rPr lang="en-US" sz="2800" b="1" dirty="0">
                <a:latin typeface="Georgia" panose="02040502050405020303" pitchFamily="18" charset="0"/>
                <a:sym typeface="Wingdings" panose="05000000000000000000" pitchFamily="2" charset="2"/>
              </a:rPr>
              <a:t>This is an </a:t>
            </a:r>
            <a:r>
              <a:rPr lang="en-US" sz="2800" b="1" dirty="0">
                <a:solidFill>
                  <a:srgbClr val="FF000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epic</a:t>
            </a:r>
            <a:r>
              <a:rPr lang="en-US" sz="2800" b="1" dirty="0">
                <a:latin typeface="Georgia" panose="02040502050405020303" pitchFamily="18" charset="0"/>
                <a:sym typeface="Wingdings" panose="05000000000000000000" pitchFamily="2" charset="2"/>
              </a:rPr>
              <a:t> that reflects the struggles </a:t>
            </a:r>
            <a:br>
              <a:rPr lang="en-US" sz="2800" b="1" dirty="0"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800" b="1" dirty="0">
                <a:latin typeface="Georgia" panose="02040502050405020303" pitchFamily="18" charset="0"/>
                <a:sym typeface="Wingdings" panose="05000000000000000000" pitchFamily="2" charset="2"/>
              </a:rPr>
              <a:t>that took place in India as the Aryans </a:t>
            </a:r>
            <a:br>
              <a:rPr lang="en-US" sz="2800" b="1" dirty="0"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800" b="1" dirty="0">
                <a:latin typeface="Georgia" panose="02040502050405020303" pitchFamily="18" charset="0"/>
                <a:sym typeface="Wingdings" panose="05000000000000000000" pitchFamily="2" charset="2"/>
              </a:rPr>
              <a:t>moved south. </a:t>
            </a:r>
            <a:r>
              <a:rPr lang="en-US" sz="2800" dirty="0">
                <a:latin typeface="Georgia" panose="02040502050405020303" pitchFamily="18" charset="0"/>
                <a:sym typeface="Wingdings" panose="05000000000000000000" pitchFamily="2" charset="2"/>
              </a:rPr>
              <a:t>A legendary story of the </a:t>
            </a:r>
            <a:br>
              <a:rPr lang="en-US" sz="2800" dirty="0"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800" dirty="0" err="1">
                <a:latin typeface="Georgia" panose="02040502050405020303" pitchFamily="18" charset="0"/>
                <a:sym typeface="Wingdings" panose="05000000000000000000" pitchFamily="2" charset="2"/>
              </a:rPr>
              <a:t>Kurukṣetra</a:t>
            </a:r>
            <a:r>
              <a:rPr lang="en-US" sz="2800" dirty="0">
                <a:latin typeface="Georgia" panose="02040502050405020303" pitchFamily="18" charset="0"/>
                <a:sym typeface="Wingdings" panose="05000000000000000000" pitchFamily="2" charset="2"/>
              </a:rPr>
              <a:t> War. There is evidence of </a:t>
            </a:r>
            <a:br>
              <a:rPr lang="en-US" sz="2800" dirty="0"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800" dirty="0">
                <a:latin typeface="Georgia" panose="02040502050405020303" pitchFamily="18" charset="0"/>
                <a:sym typeface="Wingdings" panose="05000000000000000000" pitchFamily="2" charset="2"/>
              </a:rPr>
              <a:t>cultural blending: Aryan gods mixed with local </a:t>
            </a:r>
            <a:br>
              <a:rPr lang="en-US" sz="2800" dirty="0"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800" dirty="0">
                <a:latin typeface="Georgia" panose="02040502050405020303" pitchFamily="18" charset="0"/>
                <a:sym typeface="Wingdings" panose="05000000000000000000" pitchFamily="2" charset="2"/>
              </a:rPr>
              <a:t>gods. </a:t>
            </a:r>
          </a:p>
          <a:p>
            <a:pPr marL="57150" indent="0">
              <a:buNone/>
            </a:pPr>
            <a:endParaRPr lang="en-US" sz="2800" dirty="0">
              <a:latin typeface="Georgia" panose="02040502050405020303" pitchFamily="18" charset="0"/>
              <a:sym typeface="Wingdings" panose="05000000000000000000" pitchFamily="2" charset="2"/>
            </a:endParaRPr>
          </a:p>
        </p:txBody>
      </p:sp>
      <p:pic>
        <p:nvPicPr>
          <p:cNvPr id="1026" name="Picture 2" descr="Krishna; Arju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754540"/>
            <a:ext cx="4019550" cy="288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upload.wikimedia.org/wikipedia/commons/3/37/Krishna_and_Arjun_on_the_chariot%2C_Mahabharata%2C_18th-19th_century%2C_Ind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818" y="2028304"/>
            <a:ext cx="2274206" cy="163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phic 5" descr="Brontosaurus">
            <a:extLst>
              <a:ext uri="{FF2B5EF4-FFF2-40B4-BE49-F238E27FC236}">
                <a16:creationId xmlns:a16="http://schemas.microsoft.com/office/drawing/2014/main" id="{8CF0302F-D539-4461-8075-F734DC651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252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2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577" y="111922"/>
            <a:ext cx="7200900" cy="88560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50" b="1" dirty="0">
                <a:latin typeface="Georgia" panose="02040502050405020303" pitchFamily="18" charset="0"/>
              </a:rPr>
              <a:t>THE </a:t>
            </a:r>
            <a:r>
              <a:rPr lang="en-US" sz="4050" b="1" i="1" dirty="0">
                <a:latin typeface="Georgia" panose="02040502050405020303" pitchFamily="18" charset="0"/>
              </a:rPr>
              <a:t>MAHABHARATA</a:t>
            </a:r>
            <a:endParaRPr lang="en-US" sz="5475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0787" y="1163783"/>
            <a:ext cx="10698480" cy="556442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latin typeface="Georgia" panose="02040502050405020303" pitchFamily="18" charset="0"/>
              </a:rPr>
              <a:t>Read attached segment of the </a:t>
            </a:r>
            <a:r>
              <a:rPr lang="en-US" sz="2800" b="1" i="1" dirty="0">
                <a:latin typeface="Georgia" panose="02040502050405020303" pitchFamily="18" charset="0"/>
              </a:rPr>
              <a:t>Mahabharata</a:t>
            </a:r>
            <a:endParaRPr lang="en-US" sz="2800" b="1" dirty="0">
              <a:latin typeface="Georgia" panose="02040502050405020303" pitchFamily="18" charset="0"/>
            </a:endParaRPr>
          </a:p>
          <a:p>
            <a:r>
              <a:rPr lang="en-US" sz="2800" b="1" dirty="0">
                <a:latin typeface="Georgia" panose="02040502050405020303" pitchFamily="18" charset="0"/>
              </a:rPr>
              <a:t>Answer the following question in your journal:</a:t>
            </a:r>
          </a:p>
          <a:p>
            <a:pPr marL="954977" lvl="1" indent="-557213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How do </a:t>
            </a:r>
            <a:r>
              <a:rPr lang="en-US" b="1" dirty="0" err="1">
                <a:solidFill>
                  <a:schemeClr val="accent6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Arjuna’s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 </a:t>
            </a:r>
            <a:r>
              <a:rPr lang="en-US" u="sng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valuable qualities + skills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 standout when he is juxtaposed with other characters? What are they?</a:t>
            </a:r>
          </a:p>
          <a:p>
            <a:pPr marL="1355027" lvl="2" indent="-557213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How does he fit as an Epic Hero?</a:t>
            </a:r>
          </a:p>
          <a:p>
            <a:pPr marL="954977" lvl="1" indent="-557213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What are </a:t>
            </a:r>
            <a:r>
              <a:rPr lang="en-US" b="1" dirty="0" err="1">
                <a:solidFill>
                  <a:schemeClr val="accent6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Arjuna’s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 titles? Look for epithets. </a:t>
            </a:r>
            <a:b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400" dirty="0">
                <a:solidFill>
                  <a:schemeClr val="accent6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Epithet = a descriptive word or phrase that </a:t>
            </a:r>
            <a:br>
              <a:rPr lang="en-US" sz="2400" dirty="0">
                <a:solidFill>
                  <a:schemeClr val="accent6"/>
                </a:solidFill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400" dirty="0">
                <a:solidFill>
                  <a:schemeClr val="accent6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accompanies (or occurs in the place of) a name.</a:t>
            </a:r>
            <a:endParaRPr lang="en-US" dirty="0">
              <a:solidFill>
                <a:schemeClr val="accent6"/>
              </a:solidFill>
              <a:latin typeface="Georgia" panose="02040502050405020303" pitchFamily="18" charset="0"/>
              <a:sym typeface="Wingdings" panose="05000000000000000000" pitchFamily="2" charset="2"/>
            </a:endParaRPr>
          </a:p>
        </p:txBody>
      </p:sp>
      <p:pic>
        <p:nvPicPr>
          <p:cNvPr id="1026" name="Picture 2" descr="Krishna; Arjun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3" b="-1"/>
          <a:stretch/>
        </p:blipFill>
        <p:spPr bwMode="auto">
          <a:xfrm>
            <a:off x="7960415" y="4041913"/>
            <a:ext cx="4019550" cy="279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72495" y="6010102"/>
            <a:ext cx="37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Drona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=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Arjuna’s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teacher</a:t>
            </a:r>
          </a:p>
        </p:txBody>
      </p:sp>
      <p:pic>
        <p:nvPicPr>
          <p:cNvPr id="6" name="Graphic 5" descr="Brontosaurus">
            <a:extLst>
              <a:ext uri="{FF2B5EF4-FFF2-40B4-BE49-F238E27FC236}">
                <a16:creationId xmlns:a16="http://schemas.microsoft.com/office/drawing/2014/main" id="{8B69FB22-05D6-4D02-A978-AEF5BE0ABD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252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74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577" y="111922"/>
            <a:ext cx="7200900" cy="88560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50" b="1" dirty="0">
                <a:latin typeface="Georgia" panose="02040502050405020303" pitchFamily="18" charset="0"/>
              </a:rPr>
              <a:t>THE </a:t>
            </a:r>
            <a:r>
              <a:rPr lang="en-US" sz="4050" b="1" i="1" dirty="0">
                <a:latin typeface="Georgia" panose="02040502050405020303" pitchFamily="18" charset="0"/>
              </a:rPr>
              <a:t>MAHABHARATA</a:t>
            </a:r>
            <a:endParaRPr lang="en-US" sz="5475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0787" y="1163783"/>
            <a:ext cx="10698480" cy="556442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latin typeface="Georgia" panose="02040502050405020303" pitchFamily="18" charset="0"/>
              </a:rPr>
              <a:t>Read attached segment of the </a:t>
            </a:r>
            <a:r>
              <a:rPr lang="en-US" sz="2800" b="1" i="1" dirty="0">
                <a:latin typeface="Georgia" panose="02040502050405020303" pitchFamily="18" charset="0"/>
              </a:rPr>
              <a:t>Mahabharata</a:t>
            </a:r>
            <a:endParaRPr lang="en-US" sz="2800" b="1" dirty="0">
              <a:latin typeface="Georgia" panose="02040502050405020303" pitchFamily="18" charset="0"/>
            </a:endParaRPr>
          </a:p>
          <a:p>
            <a:r>
              <a:rPr lang="en-US" sz="2800" b="1" dirty="0">
                <a:latin typeface="Georgia" panose="02040502050405020303" pitchFamily="18" charset="0"/>
              </a:rPr>
              <a:t>Answer the following question in your journal:</a:t>
            </a:r>
          </a:p>
          <a:p>
            <a:pPr marL="954977" lvl="1" indent="-557213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How do </a:t>
            </a:r>
            <a:r>
              <a:rPr lang="en-US" b="1" dirty="0" err="1">
                <a:solidFill>
                  <a:schemeClr val="accent6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Arjuna’s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 </a:t>
            </a:r>
            <a:r>
              <a:rPr lang="en-US" u="sng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valuable qualities + skills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 standout when he is juxtaposed with other characters? What are they?</a:t>
            </a:r>
          </a:p>
          <a:p>
            <a:pPr marL="954977" lvl="1" indent="-557213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What are </a:t>
            </a:r>
            <a:r>
              <a:rPr lang="en-US" b="1" dirty="0" err="1">
                <a:solidFill>
                  <a:schemeClr val="accent6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Arjuna’s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 titles? Look for epithets. </a:t>
            </a:r>
            <a:b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400" dirty="0">
                <a:solidFill>
                  <a:schemeClr val="accent6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Epithet = a descriptive word or phrase that </a:t>
            </a:r>
            <a:br>
              <a:rPr lang="en-US" sz="2400" dirty="0">
                <a:solidFill>
                  <a:schemeClr val="accent6"/>
                </a:solidFill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sz="2400" dirty="0">
                <a:solidFill>
                  <a:schemeClr val="accent6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accompanies (or occurs in the place of) a name.</a:t>
            </a:r>
            <a:endParaRPr lang="en-US" dirty="0">
              <a:solidFill>
                <a:schemeClr val="accent6"/>
              </a:solidFill>
              <a:latin typeface="Georgia" panose="02040502050405020303" pitchFamily="18" charset="0"/>
              <a:sym typeface="Wingdings" panose="05000000000000000000" pitchFamily="2" charset="2"/>
            </a:endParaRPr>
          </a:p>
          <a:p>
            <a:pPr marL="954977" lvl="1" indent="-557213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What lessons does this segment of </a:t>
            </a:r>
            <a:r>
              <a:rPr lang="en-US" i="1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The </a:t>
            </a:r>
            <a:br>
              <a:rPr lang="en-US" i="1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i="1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Mahabharata 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contain? Why is it valuable</a:t>
            </a:r>
            <a:b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for passing on Hindu culture?</a:t>
            </a:r>
          </a:p>
        </p:txBody>
      </p:sp>
      <p:pic>
        <p:nvPicPr>
          <p:cNvPr id="1026" name="Picture 2" descr="Krishna; Arju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714784"/>
            <a:ext cx="4019550" cy="288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72495" y="6010102"/>
            <a:ext cx="379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Drona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=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Arjuna’s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teacher</a:t>
            </a:r>
          </a:p>
        </p:txBody>
      </p:sp>
      <p:pic>
        <p:nvPicPr>
          <p:cNvPr id="6" name="Graphic 5" descr="Brontosaurus">
            <a:extLst>
              <a:ext uri="{FF2B5EF4-FFF2-40B4-BE49-F238E27FC236}">
                <a16:creationId xmlns:a16="http://schemas.microsoft.com/office/drawing/2014/main" id="{1BBD6B3F-C38A-4468-8EDB-B7920AFAB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252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7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6251" y="127964"/>
            <a:ext cx="7200900" cy="88560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Georgia" panose="02040502050405020303" pitchFamily="18" charset="0"/>
              </a:rPr>
              <a:t>Epic Hero</a:t>
            </a:r>
            <a:r>
              <a:rPr lang="en-US" sz="2800" b="1" i="1" dirty="0">
                <a:latin typeface="Georgia" panose="02040502050405020303" pitchFamily="18" charset="0"/>
              </a:rPr>
              <a:t>:</a:t>
            </a:r>
            <a:r>
              <a:rPr lang="en-US" sz="2800" b="1" dirty="0">
                <a:latin typeface="Georgia" panose="02040502050405020303" pitchFamily="18" charset="0"/>
              </a:rPr>
              <a:t> </a:t>
            </a:r>
            <a:r>
              <a:rPr lang="en-US" sz="2800" b="1" dirty="0" err="1">
                <a:latin typeface="Georgia" panose="02040502050405020303" pitchFamily="18" charset="0"/>
              </a:rPr>
              <a:t>Arjuna</a:t>
            </a:r>
            <a:endParaRPr lang="en-US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  <p:pic>
        <p:nvPicPr>
          <p:cNvPr id="1026" name="Picture 2" descr="Krishna; Arju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342" y="3580662"/>
            <a:ext cx="4261658" cy="306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8287789" y="1130531"/>
            <a:ext cx="3433158" cy="2758910"/>
          </a:xfrm>
          <a:prstGeom prst="wedgeEllipseCallout">
            <a:avLst>
              <a:gd name="adj1" fmla="val -21245"/>
              <a:gd name="adj2" fmla="val 6451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bin"/>
                <a:cs typeface="Cabin"/>
                <a:sym typeface="Cabin"/>
              </a:rPr>
              <a:t>“But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bin"/>
                <a:cs typeface="Cabin"/>
                <a:sym typeface="Cabin"/>
              </a:rPr>
              <a:t>Arjuna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bin"/>
                <a:cs typeface="Cabin"/>
                <a:sym typeface="Cabin"/>
              </a:rPr>
              <a:t> was the best on every weapon.” 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9373986" y="4977467"/>
            <a:ext cx="2818014" cy="1880533"/>
          </a:xfrm>
          <a:prstGeom prst="wedgeEllipseCallout">
            <a:avLst>
              <a:gd name="adj1" fmla="val -47087"/>
              <a:gd name="adj2" fmla="val -6962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bin"/>
                <a:cs typeface="Cabin"/>
                <a:sym typeface="Cabin"/>
              </a:rPr>
              <a:t>Really strong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bin"/>
                <a:cs typeface="Cabin"/>
                <a:sym typeface="Cabin"/>
              </a:rPr>
              <a:t>, “bull among men”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bin"/>
                <a:cs typeface="Cabin"/>
                <a:sym typeface="Cabin"/>
              </a:rPr>
              <a:t>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3510742" y="1130531"/>
            <a:ext cx="4419600" cy="2419004"/>
          </a:xfrm>
          <a:prstGeom prst="wedgeEllipseCallout">
            <a:avLst>
              <a:gd name="adj1" fmla="val 72059"/>
              <a:gd name="adj2" fmla="val 83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bin"/>
                <a:cs typeface="Cabin"/>
                <a:sym typeface="Cabin"/>
              </a:rPr>
              <a:t>Honest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bin"/>
                <a:cs typeface="Cabin"/>
                <a:sym typeface="Cabin"/>
              </a:rPr>
              <a:t>, admitted the truth about the bird. 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8189" y="2953789"/>
            <a:ext cx="4703619" cy="2419004"/>
          </a:xfrm>
          <a:prstGeom prst="wedgeEllipseCallout">
            <a:avLst>
              <a:gd name="adj1" fmla="val 130910"/>
              <a:gd name="adj2" fmla="val 1983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bin"/>
                <a:cs typeface="Cabin"/>
                <a:sym typeface="Cabin"/>
              </a:rPr>
              <a:t>Quick to act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bin"/>
                <a:cs typeface="Cabin"/>
                <a:sym typeface="Cabin"/>
              </a:rPr>
              <a:t>, killed the crocodile before others could act.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1565564" y="5372793"/>
            <a:ext cx="3105150" cy="1378998"/>
          </a:xfrm>
          <a:prstGeom prst="wedgeEllipseCallout">
            <a:avLst>
              <a:gd name="adj1" fmla="val 165671"/>
              <a:gd name="adj2" fmla="val -71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bin"/>
                <a:cs typeface="Cabin"/>
                <a:sym typeface="Cabin"/>
              </a:rPr>
              <a:t>Focused and Patient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Cabin"/>
                <a:cs typeface="Cabin"/>
                <a:sym typeface="Cabin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788484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087" y="103608"/>
            <a:ext cx="7200900" cy="167640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50" b="1" dirty="0">
                <a:latin typeface="Georgia" panose="02040502050405020303" pitchFamily="18" charset="0"/>
              </a:rPr>
              <a:t>THE </a:t>
            </a:r>
            <a:r>
              <a:rPr lang="en-US" sz="4050" b="1" i="1" dirty="0">
                <a:latin typeface="Georgia" panose="02040502050405020303" pitchFamily="18" charset="0"/>
              </a:rPr>
              <a:t>MAHABHARATA</a:t>
            </a:r>
            <a:r>
              <a:rPr lang="en-US" sz="4050" b="1" dirty="0">
                <a:latin typeface="Georgia" panose="02040502050405020303" pitchFamily="18" charset="0"/>
              </a:rPr>
              <a:t>: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sz="5475" i="1" dirty="0">
                <a:solidFill>
                  <a:srgbClr val="00B0F0"/>
                </a:solidFill>
                <a:latin typeface="Georgia" panose="02040502050405020303" pitchFamily="18" charset="0"/>
              </a:rPr>
              <a:t>The Bhagavad-Gita</a:t>
            </a:r>
            <a:r>
              <a:rPr lang="en-US" sz="5475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80655" y="1924050"/>
            <a:ext cx="9358745" cy="479583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latin typeface="Georgia" panose="02040502050405020303" pitchFamily="18" charset="0"/>
              </a:rPr>
              <a:t>Read </a:t>
            </a:r>
            <a:r>
              <a:rPr lang="en-US" sz="2800" b="1" i="1" dirty="0">
                <a:latin typeface="Georgia" panose="02040502050405020303" pitchFamily="18" charset="0"/>
              </a:rPr>
              <a:t>The Bhagavad-Gita</a:t>
            </a:r>
            <a:r>
              <a:rPr lang="en-US" sz="2800" b="1" dirty="0">
                <a:latin typeface="Georgia" panose="02040502050405020303" pitchFamily="18" charset="0"/>
              </a:rPr>
              <a:t> segment.</a:t>
            </a:r>
          </a:p>
          <a:p>
            <a:r>
              <a:rPr lang="en-US" sz="2800" b="1" dirty="0">
                <a:latin typeface="Georgia" panose="02040502050405020303" pitchFamily="18" charset="0"/>
              </a:rPr>
              <a:t>Answer the following question in your journal:</a:t>
            </a:r>
            <a:endParaRPr lang="en-US" sz="2800" b="1" dirty="0">
              <a:latin typeface="Georgia" panose="02040502050405020303" pitchFamily="18" charset="0"/>
              <a:sym typeface="Wingdings" panose="05000000000000000000" pitchFamily="2" charset="2"/>
            </a:endParaRPr>
          </a:p>
          <a:p>
            <a:pPr marL="954977" lvl="1" indent="-557213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What is the Bhagavad-Gita? What larger text is it a part of?</a:t>
            </a:r>
          </a:p>
          <a:p>
            <a:pPr marL="954977" lvl="1" indent="-557213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What “story” does the </a:t>
            </a:r>
            <a:r>
              <a:rPr lang="en-US" i="1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Bhagavad-Gita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 </a:t>
            </a:r>
            <a:b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tell? What is its purpose? </a:t>
            </a:r>
          </a:p>
          <a:p>
            <a:pPr marL="954977" lvl="1" indent="-557213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Explain the difference between </a:t>
            </a:r>
            <a:b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dirty="0">
                <a:solidFill>
                  <a:schemeClr val="tx2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Dharma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 and Karma. </a:t>
            </a:r>
          </a:p>
          <a:p>
            <a:pPr marL="954977" lvl="1" indent="-557213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What is Moksha? How does someone </a:t>
            </a:r>
            <a:b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</a:b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achieve this? </a:t>
            </a:r>
          </a:p>
        </p:txBody>
      </p:sp>
      <p:pic>
        <p:nvPicPr>
          <p:cNvPr id="1026" name="Picture 2" descr="Krishna; Arju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754540"/>
            <a:ext cx="4019550" cy="288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phic 5" descr="Brontosaurus">
            <a:extLst>
              <a:ext uri="{FF2B5EF4-FFF2-40B4-BE49-F238E27FC236}">
                <a16:creationId xmlns:a16="http://schemas.microsoft.com/office/drawing/2014/main" id="{4C0E1830-CEDA-47E9-B69E-E9E195101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252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06176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D16E3F30-7EEF-4970-B18D-83991CF31BD9}" vid="{1632CF3D-9091-4D26-BDA6-467F6059AF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616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Agency FB</vt:lpstr>
      <vt:lpstr>Arial</vt:lpstr>
      <vt:lpstr>Calibri</vt:lpstr>
      <vt:lpstr>Georgia</vt:lpstr>
      <vt:lpstr>Theme10</vt:lpstr>
      <vt:lpstr>Add the following notes to Journal #24 and read the passage</vt:lpstr>
      <vt:lpstr>Some Sacred (religiously important) Texts of Hinduism </vt:lpstr>
      <vt:lpstr>THE MAHABHARATA</vt:lpstr>
      <vt:lpstr>PowerPoint Presentation</vt:lpstr>
      <vt:lpstr>THE MAHABHARATA</vt:lpstr>
      <vt:lpstr>THE MAHABHARATA</vt:lpstr>
      <vt:lpstr>THE MAHABHARATA</vt:lpstr>
      <vt:lpstr>Epic Hero: Arjuna</vt:lpstr>
      <vt:lpstr>THE MAHABHARATA:  The Bhagavad-Gita </vt:lpstr>
      <vt:lpstr>The Bhagavad-Gita </vt:lpstr>
      <vt:lpstr>THE MAHABHARATA:  The Bhagavad-Gita </vt:lpstr>
      <vt:lpstr>Key Religious Terms: Hinduism</vt:lpstr>
      <vt:lpstr>Hindu Caste System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Sacred (religiously important) Texts of Hinduism </dc:title>
  <dc:creator>kyle.p.smith@email.wsu.edu</dc:creator>
  <cp:lastModifiedBy>kyle.p.smith@email.wsu.edu</cp:lastModifiedBy>
  <cp:revision>2</cp:revision>
  <dcterms:created xsi:type="dcterms:W3CDTF">2020-05-07T07:33:44Z</dcterms:created>
  <dcterms:modified xsi:type="dcterms:W3CDTF">2020-05-08T11:53:00Z</dcterms:modified>
</cp:coreProperties>
</file>