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806000"/>
            <a:ext cx="81164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1" name="Google Shape;21;p4"/>
          <p:cNvCxnSpPr/>
          <p:nvPr/>
        </p:nvCxnSpPr>
        <p:spPr>
          <a:xfrm>
            <a:off x="2032612" y="2397200"/>
            <a:ext cx="0" cy="20636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655000" y="806000"/>
            <a:ext cx="4820800" cy="52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◎"/>
              <a:defRPr sz="3200"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Google Shape;23;p4"/>
          <p:cNvSpPr txBox="1"/>
          <p:nvPr/>
        </p:nvSpPr>
        <p:spPr>
          <a:xfrm>
            <a:off x="0" y="2790000"/>
            <a:ext cx="20324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</a:t>
            </a:r>
            <a:endParaRPr sz="12800" b="1">
              <a:solidFill>
                <a:srgbClr val="D9DCE6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83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806000"/>
            <a:ext cx="105708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7" name="Google Shape;27;p5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921600" y="1368000"/>
            <a:ext cx="71276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1219170" lvl="1" indent="-423323">
              <a:spcBef>
                <a:spcPts val="1067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74121">
              <a:spcBef>
                <a:spcPts val="1067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1067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1067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1067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1067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1067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793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/3">
  <p:cSld name="Title + 1 column 2/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806000"/>
            <a:ext cx="81164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3" name="Google Shape;33;p6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921600" y="1368000"/>
            <a:ext cx="479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1219170" lvl="1" indent="-423323" rtl="0">
              <a:spcBef>
                <a:spcPts val="1067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0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806000"/>
            <a:ext cx="105708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9" name="Google Shape;39;p7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911167" y="1368000"/>
            <a:ext cx="32896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1067"/>
              </a:spcBef>
              <a:spcAft>
                <a:spcPts val="0"/>
              </a:spcAft>
              <a:buSzPts val="1800"/>
              <a:buChar char="◎"/>
              <a:defRPr sz="2400"/>
            </a:lvl2pPr>
            <a:lvl3pPr marL="1828754" lvl="2" indent="-457189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748192" y="1368000"/>
            <a:ext cx="32896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1067"/>
              </a:spcBef>
              <a:spcAft>
                <a:spcPts val="0"/>
              </a:spcAft>
              <a:buSzPts val="1800"/>
              <a:buChar char="◎"/>
              <a:defRPr sz="2400"/>
            </a:lvl2pPr>
            <a:lvl3pPr marL="1828754" lvl="2" indent="-457189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573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806000"/>
            <a:ext cx="105708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6" name="Google Shape;46;p8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2911167" y="1368000"/>
            <a:ext cx="22180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1067"/>
              </a:spcBef>
              <a:spcAft>
                <a:spcPts val="0"/>
              </a:spcAft>
              <a:buSzPts val="1400"/>
              <a:buChar char="◎"/>
              <a:defRPr sz="1867"/>
            </a:lvl2pPr>
            <a:lvl3pPr marL="1828754" lvl="2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5371263" y="1368000"/>
            <a:ext cx="22180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1067"/>
              </a:spcBef>
              <a:spcAft>
                <a:spcPts val="0"/>
              </a:spcAft>
              <a:buSzPts val="1400"/>
              <a:buChar char="◎"/>
              <a:defRPr sz="1867"/>
            </a:lvl2pPr>
            <a:lvl3pPr marL="1828754" lvl="2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7831359" y="1368000"/>
            <a:ext cx="22180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1067"/>
              </a:spcBef>
              <a:spcAft>
                <a:spcPts val="0"/>
              </a:spcAft>
              <a:buSzPts val="1400"/>
              <a:buChar char="◎"/>
              <a:defRPr sz="1867"/>
            </a:lvl2pPr>
            <a:lvl3pPr marL="1828754" lvl="2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50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806000"/>
            <a:ext cx="105708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4" name="Google Shape;54;p9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289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806000"/>
            <a:ext cx="105708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9" name="Google Shape;59;p10"/>
          <p:cNvCxnSpPr/>
          <p:nvPr/>
        </p:nvCxnSpPr>
        <p:spPr>
          <a:xfrm>
            <a:off x="2595621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09600" y="1367933"/>
            <a:ext cx="1649600" cy="41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r">
              <a:spcBef>
                <a:spcPts val="480"/>
              </a:spcBef>
              <a:spcAft>
                <a:spcPts val="1067"/>
              </a:spcAft>
              <a:buSzPts val="1400"/>
              <a:buNone/>
              <a:defRPr sz="1867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99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5C22-1810-4471-97EA-58C115DA16B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C199-56D7-4087-8D31-8941D60F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9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50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88400" y="1368000"/>
            <a:ext cx="17892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921600" y="1368000"/>
            <a:ext cx="71276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71233" y="-80"/>
            <a:ext cx="731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467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8608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18175" y="2290796"/>
            <a:ext cx="4122000" cy="2276408"/>
          </a:xfrm>
        </p:spPr>
        <p:txBody>
          <a:bodyPr anchor="ctr"/>
          <a:lstStyle/>
          <a:p>
            <a:pPr algn="ctr"/>
            <a:r>
              <a:rPr lang="en-US" sz="4800" dirty="0"/>
              <a:t>Journal #15: Totalitarianism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600" y="1368000"/>
            <a:ext cx="7539648" cy="4566008"/>
          </a:xfrm>
        </p:spPr>
        <p:txBody>
          <a:bodyPr/>
          <a:lstStyle/>
          <a:p>
            <a:pPr marL="186262" indent="0">
              <a:buClr>
                <a:srgbClr val="002060"/>
              </a:buClr>
              <a:buNone/>
            </a:pPr>
            <a:r>
              <a:rPr lang="en-US" dirty="0" smtClean="0"/>
              <a:t>Learning Targets:</a:t>
            </a:r>
          </a:p>
          <a:p>
            <a:pPr marL="795847" indent="-609585">
              <a:buClr>
                <a:srgbClr val="002060"/>
              </a:buClr>
              <a:buFont typeface="+mj-lt"/>
              <a:buAutoNum type="arabicPeriod"/>
            </a:pPr>
            <a:r>
              <a:rPr lang="en-US" sz="2933" dirty="0"/>
              <a:t>Students will be able to define and understand the elements of </a:t>
            </a:r>
            <a:r>
              <a:rPr lang="en-US" sz="2933" b="1" dirty="0">
                <a:solidFill>
                  <a:schemeClr val="accent1"/>
                </a:solidFill>
              </a:rPr>
              <a:t>totalitarianism</a:t>
            </a:r>
            <a:r>
              <a:rPr lang="en-US" sz="2933" dirty="0"/>
              <a:t>.</a:t>
            </a:r>
          </a:p>
          <a:p>
            <a:pPr marL="795847" indent="-609585">
              <a:buClr>
                <a:srgbClr val="002060"/>
              </a:buClr>
              <a:buFont typeface="+mj-lt"/>
              <a:buAutoNum type="arabicPeriod"/>
            </a:pPr>
            <a:r>
              <a:rPr lang="en-US" sz="2933" dirty="0"/>
              <a:t>Students will be able to identify the features of </a:t>
            </a:r>
            <a:r>
              <a:rPr lang="en-US" sz="2933" b="1" dirty="0">
                <a:solidFill>
                  <a:schemeClr val="accent1"/>
                </a:solidFill>
              </a:rPr>
              <a:t>totalitarianism</a:t>
            </a:r>
            <a:r>
              <a:rPr lang="en-US" sz="2933" dirty="0"/>
              <a:t> in </a:t>
            </a:r>
            <a:r>
              <a:rPr lang="en-US" sz="2933" i="1" dirty="0"/>
              <a:t>Persepolis</a:t>
            </a:r>
            <a:r>
              <a:rPr lang="en-US" sz="2933" dirty="0"/>
              <a:t> and </a:t>
            </a:r>
            <a:r>
              <a:rPr lang="en-US" sz="2933" i="1" dirty="0"/>
              <a:t>Animal Farm</a:t>
            </a:r>
            <a:r>
              <a:rPr lang="en-US" sz="2933" dirty="0"/>
              <a:t>. </a:t>
            </a:r>
          </a:p>
          <a:p>
            <a:pPr marL="795847" indent="-609585">
              <a:buClr>
                <a:srgbClr val="002060"/>
              </a:buClr>
              <a:buFont typeface="+mj-lt"/>
              <a:buAutoNum type="arabicPeriod"/>
            </a:pPr>
            <a:r>
              <a:rPr lang="en-US" sz="2933" dirty="0"/>
              <a:t>Students will be able to define </a:t>
            </a:r>
            <a:r>
              <a:rPr lang="en-US" sz="2933" dirty="0">
                <a:solidFill>
                  <a:srgbClr val="C00000"/>
                </a:solidFill>
              </a:rPr>
              <a:t>allegory</a:t>
            </a:r>
            <a:r>
              <a:rPr lang="en-US" sz="2933" dirty="0"/>
              <a:t>.</a:t>
            </a:r>
            <a:endParaRPr lang="en-US" sz="29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69666"/>
            <a:ext cx="9692640" cy="774108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sz="4267" dirty="0"/>
              <a:t>New Lit. Device: </a:t>
            </a:r>
            <a:r>
              <a:rPr lang="en-US" sz="4267" dirty="0">
                <a:solidFill>
                  <a:srgbClr val="C00000"/>
                </a:solidFill>
              </a:rPr>
              <a:t>Allegory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139868"/>
            <a:ext cx="9692640" cy="50402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/>
              <a:t>Animal Farm</a:t>
            </a:r>
            <a:r>
              <a:rPr lang="en-US" sz="2400" b="1" dirty="0"/>
              <a:t> is a satirical </a:t>
            </a:r>
            <a:r>
              <a:rPr lang="en-US" sz="2400" b="1" dirty="0">
                <a:solidFill>
                  <a:srgbClr val="C00000"/>
                </a:solidFill>
              </a:rPr>
              <a:t>allegory</a:t>
            </a:r>
            <a:r>
              <a:rPr lang="en-US" sz="2400" b="1" dirty="0"/>
              <a:t> on the Russian Revolution that lead to Lenin overthrowing Czar Nicholas II and implementing communism before Joseph Stalin took over and turned Russia into the brutal </a:t>
            </a:r>
            <a:r>
              <a:rPr lang="en-US" sz="2400" b="1" dirty="0">
                <a:solidFill>
                  <a:schemeClr val="accent1"/>
                </a:solidFill>
              </a:rPr>
              <a:t>totalitarian</a:t>
            </a:r>
            <a:r>
              <a:rPr lang="en-US" sz="2400" b="1" dirty="0"/>
              <a:t> Soviet Union dictatorship</a:t>
            </a:r>
          </a:p>
          <a:p>
            <a:endParaRPr lang="en-US" sz="2400" b="1" u="sng" dirty="0">
              <a:solidFill>
                <a:srgbClr val="C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b="1" u="sng" dirty="0">
                <a:solidFill>
                  <a:srgbClr val="C00000"/>
                </a:solidFill>
              </a:rPr>
              <a:t>Allegory</a:t>
            </a:r>
            <a:r>
              <a:rPr lang="en-US" sz="2400" b="1" dirty="0"/>
              <a:t>: complex historical events figuratively represented (</a:t>
            </a:r>
            <a:r>
              <a:rPr lang="en-US" sz="2400" b="1" u="sng" dirty="0">
                <a:solidFill>
                  <a:srgbClr val="C00000"/>
                </a:solidFill>
              </a:rPr>
              <a:t>or mirrored</a:t>
            </a:r>
            <a:r>
              <a:rPr lang="en-US" sz="2400" b="1" dirty="0"/>
              <a:t>) through a fictional narrative to teach moral or political ‘truths.’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b="1" dirty="0"/>
              <a:t>What does satire mean?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38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69666"/>
            <a:ext cx="9692640" cy="774108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sz="4267" dirty="0">
                <a:solidFill>
                  <a:schemeClr val="bg2"/>
                </a:solidFill>
              </a:rPr>
              <a:t>What is </a:t>
            </a:r>
            <a:r>
              <a:rPr lang="en-US" sz="4267" dirty="0">
                <a:solidFill>
                  <a:schemeClr val="accent1"/>
                </a:solidFill>
              </a:rPr>
              <a:t>totalitarianism</a:t>
            </a:r>
            <a:r>
              <a:rPr lang="en-US" sz="4267" dirty="0">
                <a:solidFill>
                  <a:schemeClr val="bg2"/>
                </a:solidFill>
              </a:rPr>
              <a:t>? What is </a:t>
            </a:r>
            <a:r>
              <a:rPr lang="en-US" sz="4267" dirty="0">
                <a:solidFill>
                  <a:schemeClr val="accent1"/>
                </a:solidFill>
              </a:rPr>
              <a:t>it</a:t>
            </a:r>
            <a:r>
              <a:rPr lang="en-US" sz="4267" dirty="0">
                <a:solidFill>
                  <a:schemeClr val="bg2"/>
                </a:solidFill>
              </a:rPr>
              <a:t> like?</a:t>
            </a:r>
            <a:endParaRPr lang="en-US" sz="4267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139868"/>
            <a:ext cx="9692640" cy="55699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6262" indent="0" algn="ctr">
              <a:buNone/>
            </a:pPr>
            <a:r>
              <a:rPr lang="en-US" b="1" dirty="0" smtClean="0"/>
              <a:t>Gallery Walk through Skyline senior’s Homework and figure out what </a:t>
            </a:r>
            <a:r>
              <a:rPr lang="en-US" b="1" dirty="0" smtClean="0">
                <a:solidFill>
                  <a:schemeClr val="accent1"/>
                </a:solidFill>
              </a:rPr>
              <a:t>totalitarianism</a:t>
            </a:r>
            <a:r>
              <a:rPr lang="en-US" b="1" dirty="0" smtClean="0"/>
              <a:t> is. Take whatever notes make sense to you. Look at 12 or more infographics.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What </a:t>
            </a:r>
            <a:r>
              <a:rPr lang="en-US" b="1" dirty="0"/>
              <a:t>is </a:t>
            </a:r>
            <a:r>
              <a:rPr lang="en-US" b="1" dirty="0">
                <a:solidFill>
                  <a:schemeClr val="accent1"/>
                </a:solidFill>
              </a:rPr>
              <a:t>totalitarianism</a:t>
            </a:r>
            <a:r>
              <a:rPr lang="en-US" b="1" dirty="0"/>
              <a:t>? What parts of </a:t>
            </a:r>
            <a:r>
              <a:rPr lang="en-US" b="1" dirty="0">
                <a:solidFill>
                  <a:schemeClr val="accent1"/>
                </a:solidFill>
              </a:rPr>
              <a:t>totalitarianism</a:t>
            </a:r>
            <a:r>
              <a:rPr lang="en-US" b="1" dirty="0"/>
              <a:t> do you see </a:t>
            </a:r>
            <a:r>
              <a:rPr lang="en-US" b="1" dirty="0" smtClean="0"/>
              <a:t>around </a:t>
            </a:r>
            <a:r>
              <a:rPr lang="en-US" b="1" dirty="0"/>
              <a:t>the world today? </a:t>
            </a:r>
            <a:endParaRPr lang="en-US" b="1" dirty="0" smtClean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What are the features? Which infographic is the ‘best’?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How do you think </a:t>
            </a:r>
            <a:r>
              <a:rPr lang="en-US" b="1" dirty="0">
                <a:solidFill>
                  <a:schemeClr val="accent1"/>
                </a:solidFill>
              </a:rPr>
              <a:t>totalitarianism</a:t>
            </a:r>
            <a:r>
              <a:rPr lang="en-US" b="1" dirty="0"/>
              <a:t> effect a population’s personality? Is </a:t>
            </a:r>
            <a:r>
              <a:rPr lang="en-US" b="1" dirty="0">
                <a:solidFill>
                  <a:schemeClr val="accent1"/>
                </a:solidFill>
              </a:rPr>
              <a:t>totalitarianism</a:t>
            </a:r>
            <a:r>
              <a:rPr lang="en-US" b="1" dirty="0"/>
              <a:t> more or less possible </a:t>
            </a:r>
            <a:r>
              <a:rPr lang="en-US" b="1" dirty="0" smtClean="0"/>
              <a:t>today?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How does Maslow’s Hierarchy connect to </a:t>
            </a:r>
            <a:r>
              <a:rPr lang="en-US" b="1" dirty="0" smtClean="0">
                <a:solidFill>
                  <a:schemeClr val="accent1"/>
                </a:solidFill>
              </a:rPr>
              <a:t>totalitarian</a:t>
            </a:r>
            <a:r>
              <a:rPr lang="en-US" b="1" dirty="0" smtClean="0"/>
              <a:t> control?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How is </a:t>
            </a:r>
            <a:r>
              <a:rPr lang="en-US" b="1" dirty="0" smtClean="0">
                <a:solidFill>
                  <a:schemeClr val="accent1"/>
                </a:solidFill>
              </a:rPr>
              <a:t>Totalitarianism</a:t>
            </a:r>
            <a:r>
              <a:rPr lang="en-US" b="1" dirty="0" smtClean="0"/>
              <a:t> developing in </a:t>
            </a:r>
            <a:r>
              <a:rPr lang="en-US" b="1" i="1" dirty="0" smtClean="0"/>
              <a:t>Animal Farm </a:t>
            </a:r>
            <a:r>
              <a:rPr lang="en-US" b="1" dirty="0" smtClean="0"/>
              <a:t>or</a:t>
            </a:r>
            <a:r>
              <a:rPr lang="en-US" b="1" i="1" dirty="0" smtClean="0"/>
              <a:t> Persepolis</a:t>
            </a:r>
            <a:r>
              <a:rPr lang="en-US" b="1" dirty="0" smtClean="0"/>
              <a:t>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2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tavia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via" id="{73E7485B-FEF4-448C-A81A-C779872E4822}" vid="{801553EB-C719-465F-A66B-0A8F48F5AE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Frank Ruhl Libre Light</vt:lpstr>
      <vt:lpstr>IBM Plex Sans Condensed</vt:lpstr>
      <vt:lpstr>octavia</vt:lpstr>
      <vt:lpstr>Journal #15: Totalitarianism</vt:lpstr>
      <vt:lpstr>New Lit. Device: Allegory</vt:lpstr>
      <vt:lpstr>What is totalitarianism? What is it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#15: Totalitarianism</dc:title>
  <dc:creator>Smith, Kyle    SHS - Staff</dc:creator>
  <cp:lastModifiedBy>Smith, Kyle    SHS - Staff</cp:lastModifiedBy>
  <cp:revision>1</cp:revision>
  <dcterms:created xsi:type="dcterms:W3CDTF">2019-12-19T16:05:29Z</dcterms:created>
  <dcterms:modified xsi:type="dcterms:W3CDTF">2019-12-19T16:05:41Z</dcterms:modified>
</cp:coreProperties>
</file>