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9A18-F8CA-4F30-A397-C4E7E818FBC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CBF9-9E67-47FB-A0A7-D7BEB325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0d7998716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138" name="Google Shape;138;g40d79987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49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7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19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AF54F4-670E-4638-80AD-B3E814494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4685B6-DA17-4185-80C2-E67659167D1C}" type="datetimeFigureOut">
              <a:rPr lang="en-US" smtClean="0"/>
              <a:t>9/16/2019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0"/>
            <a:ext cx="10482470" cy="1143000"/>
          </a:xfrm>
        </p:spPr>
        <p:txBody>
          <a:bodyPr/>
          <a:lstStyle/>
          <a:p>
            <a:r>
              <a:rPr lang="en-US" sz="4000" dirty="0"/>
              <a:t>Journal </a:t>
            </a:r>
            <a:r>
              <a:rPr lang="en-US" sz="4000" dirty="0" smtClean="0"/>
              <a:t>#1: </a:t>
            </a:r>
            <a:r>
              <a:rPr lang="en-US" sz="4000" dirty="0"/>
              <a:t>Figurative Language &amp; Literary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497496"/>
            <a:ext cx="10482470" cy="513190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u="sng" dirty="0"/>
              <a:t>Learning Targets</a:t>
            </a:r>
            <a:r>
              <a:rPr lang="en-US" sz="3600" dirty="0"/>
              <a:t>: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Students will be able to define </a:t>
            </a:r>
            <a:r>
              <a:rPr lang="en-US" sz="3600" b="1" dirty="0">
                <a:solidFill>
                  <a:srgbClr val="00B050"/>
                </a:solidFill>
              </a:rPr>
              <a:t>figurative language</a:t>
            </a:r>
            <a:r>
              <a:rPr lang="en-US" sz="3600" dirty="0"/>
              <a:t>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 smtClean="0"/>
              <a:t>Students will be able to articulate details about why we do </a:t>
            </a:r>
            <a:r>
              <a:rPr lang="en-US" sz="3600" b="1" dirty="0" smtClean="0"/>
              <a:t>literary analysis</a:t>
            </a:r>
            <a:r>
              <a:rPr lang="en-US" sz="3600" dirty="0"/>
              <a:t> </a:t>
            </a:r>
            <a:r>
              <a:rPr lang="en-US" sz="3600" dirty="0" smtClean="0"/>
              <a:t>and what </a:t>
            </a:r>
            <a:r>
              <a:rPr lang="en-US" sz="3600" b="1" dirty="0" smtClean="0"/>
              <a:t>literary analysis</a:t>
            </a:r>
            <a:r>
              <a:rPr lang="en-US" sz="3600" dirty="0" smtClean="0"/>
              <a:t> is.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 smtClean="0"/>
              <a:t>Students </a:t>
            </a:r>
            <a:r>
              <a:rPr lang="en-US" sz="3600" dirty="0"/>
              <a:t>will be able to identify which literary devices rely on </a:t>
            </a:r>
            <a:r>
              <a:rPr lang="en-US" sz="3600" b="1" dirty="0">
                <a:solidFill>
                  <a:srgbClr val="00B050"/>
                </a:solidFill>
              </a:rPr>
              <a:t>figurative language</a:t>
            </a:r>
            <a:r>
              <a:rPr lang="en-US" sz="3600" dirty="0"/>
              <a:t> to understand.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Students will be able to identify </a:t>
            </a:r>
            <a:r>
              <a:rPr lang="en-US" sz="3600" b="1" dirty="0">
                <a:solidFill>
                  <a:srgbClr val="7030A0"/>
                </a:solidFill>
              </a:rPr>
              <a:t>personification</a:t>
            </a:r>
            <a:r>
              <a:rPr lang="en-US" sz="3600" dirty="0"/>
              <a:t>, </a:t>
            </a:r>
            <a:r>
              <a:rPr lang="en-US" sz="3600" b="1" dirty="0" smtClean="0">
                <a:solidFill>
                  <a:srgbClr val="0070C0"/>
                </a:solidFill>
              </a:rPr>
              <a:t>imagery</a:t>
            </a:r>
            <a:r>
              <a:rPr lang="en-US" sz="3600" dirty="0" smtClean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simile</a:t>
            </a:r>
            <a:r>
              <a:rPr lang="en-US" sz="3600" dirty="0"/>
              <a:t>,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repetition</a:t>
            </a:r>
            <a:r>
              <a:rPr lang="en-US" sz="3600" dirty="0" smtClean="0"/>
              <a:t>, ambiguity, </a:t>
            </a:r>
            <a:r>
              <a:rPr lang="en-US" sz="3600" b="1" dirty="0" smtClean="0">
                <a:solidFill>
                  <a:srgbClr val="002060"/>
                </a:solidFill>
              </a:rPr>
              <a:t>foreshadowing</a:t>
            </a:r>
            <a:r>
              <a:rPr lang="en-US" sz="3600" dirty="0" smtClean="0"/>
              <a:t>, and </a:t>
            </a:r>
            <a:r>
              <a:rPr lang="en-US" sz="3600" b="1" dirty="0">
                <a:solidFill>
                  <a:srgbClr val="00B0F0"/>
                </a:solidFill>
              </a:rPr>
              <a:t>metaphor</a:t>
            </a:r>
            <a:r>
              <a:rPr lang="en-US" sz="3600" dirty="0"/>
              <a:t> in </a:t>
            </a:r>
            <a:r>
              <a:rPr lang="en-US" sz="3600" dirty="0" smtClean="0"/>
              <a:t>text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3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4" y="3226528"/>
            <a:ext cx="6002949" cy="3310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/>
              <a:t>The Reader as Artist</a:t>
            </a:r>
            <a:r>
              <a:rPr lang="en-US" dirty="0" smtClean="0"/>
              <a:t>, use paragraph 4 to define Literary Analysis.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2255"/>
            <a:ext cx="10160000" cy="18129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Additionally, include:</a:t>
            </a:r>
          </a:p>
          <a:p>
            <a:pPr lvl="1"/>
            <a:r>
              <a:rPr lang="en-US" sz="3200" b="1" dirty="0" smtClean="0"/>
              <a:t>We assume that ‘authors made choices intentionally to create an effect.’</a:t>
            </a:r>
          </a:p>
          <a:p>
            <a:pPr lvl="1"/>
            <a:endParaRPr lang="en-US" sz="3200" b="1" dirty="0" smtClean="0"/>
          </a:p>
        </p:txBody>
      </p:sp>
      <p:pic>
        <p:nvPicPr>
          <p:cNvPr id="5" name="Content Placeholder 6" descr="Screen Shot 2017-02-07 at 7.57.0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16010"/>
          <a:stretch/>
        </p:blipFill>
        <p:spPr>
          <a:xfrm>
            <a:off x="281958" y="3651641"/>
            <a:ext cx="4299009" cy="2460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0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2" r="31883"/>
          <a:stretch/>
        </p:blipFill>
        <p:spPr>
          <a:xfrm rot="5400000">
            <a:off x="2960573" y="-2613388"/>
            <a:ext cx="5442015" cy="11059406"/>
          </a:xfrm>
        </p:spPr>
      </p:pic>
    </p:spTree>
    <p:extLst>
      <p:ext uri="{BB962C8B-B14F-4D97-AF65-F5344CB8AC3E}">
        <p14:creationId xmlns:p14="http://schemas.microsoft.com/office/powerpoint/2010/main" val="3466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Important Term for Literary Analysis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Figurative Language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8675"/>
            <a:ext cx="10160000" cy="476182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800" dirty="0" smtClean="0"/>
              <a:t>words </a:t>
            </a:r>
            <a:r>
              <a:rPr lang="en-US" sz="2800" dirty="0"/>
              <a:t>or phrases that </a:t>
            </a:r>
            <a:r>
              <a:rPr lang="en-US" sz="2800" dirty="0" smtClean="0"/>
              <a:t>writers use to create different and/or </a:t>
            </a:r>
            <a:r>
              <a:rPr lang="en-US" sz="2800" dirty="0"/>
              <a:t>deeper </a:t>
            </a:r>
            <a:r>
              <a:rPr lang="en-US" sz="2800" dirty="0" smtClean="0"/>
              <a:t>meanings than </a:t>
            </a:r>
            <a:r>
              <a:rPr lang="en-US" sz="2800" dirty="0"/>
              <a:t>what is </a:t>
            </a:r>
            <a:r>
              <a:rPr lang="en-US" sz="2800" dirty="0" smtClean="0"/>
              <a:t>explicit.  The </a:t>
            </a:r>
            <a:r>
              <a:rPr lang="en-US" sz="2800" dirty="0"/>
              <a:t>primary </a:t>
            </a:r>
            <a:r>
              <a:rPr lang="en-US" sz="2800" dirty="0" smtClean="0"/>
              <a:t>purpose </a:t>
            </a:r>
            <a:r>
              <a:rPr lang="en-US" sz="2800" dirty="0"/>
              <a:t>of </a:t>
            </a:r>
            <a:r>
              <a:rPr lang="en-US" sz="2800" b="1" dirty="0">
                <a:solidFill>
                  <a:srgbClr val="00B050"/>
                </a:solidFill>
              </a:rPr>
              <a:t>figurative language</a:t>
            </a:r>
            <a:r>
              <a:rPr lang="en-US" sz="2800" dirty="0"/>
              <a:t> is to force readers to </a:t>
            </a:r>
            <a:r>
              <a:rPr lang="en-US" sz="2800" dirty="0" smtClean="0"/>
              <a:t>understand or see </a:t>
            </a:r>
            <a:r>
              <a:rPr lang="en-US" sz="2800" dirty="0"/>
              <a:t>what a writer </a:t>
            </a:r>
            <a:r>
              <a:rPr lang="en-US" sz="2800" dirty="0" smtClean="0"/>
              <a:t>wants and be </a:t>
            </a:r>
            <a:r>
              <a:rPr lang="en-US" sz="2800" dirty="0"/>
              <a:t>more effective, persuasive, </a:t>
            </a:r>
            <a:r>
              <a:rPr lang="en-US" sz="2800" dirty="0" smtClean="0"/>
              <a:t>or </a:t>
            </a:r>
            <a:r>
              <a:rPr lang="en-US" sz="2800" dirty="0"/>
              <a:t>impactful. </a:t>
            </a:r>
            <a:endParaRPr lang="en-US" sz="2800" dirty="0" smtClean="0"/>
          </a:p>
          <a:p>
            <a:pPr marL="114300" indent="0"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Figurative </a:t>
            </a:r>
            <a:r>
              <a:rPr lang="en-US" sz="2800" b="1" dirty="0">
                <a:solidFill>
                  <a:srgbClr val="00B050"/>
                </a:solidFill>
              </a:rPr>
              <a:t>language</a:t>
            </a:r>
            <a:r>
              <a:rPr lang="en-US" sz="2800" dirty="0"/>
              <a:t> is not meant to convey literal meanings, and often it compares one concept with another in order to </a:t>
            </a:r>
            <a:r>
              <a:rPr lang="en-US" sz="2800" dirty="0" smtClean="0"/>
              <a:t>describe something difficult to fully encompass literally.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Figurative </a:t>
            </a:r>
            <a:r>
              <a:rPr lang="en-US" sz="2800" b="1" dirty="0">
                <a:solidFill>
                  <a:srgbClr val="00B050"/>
                </a:solidFill>
              </a:rPr>
              <a:t>language</a:t>
            </a:r>
            <a:r>
              <a:rPr lang="en-US" sz="2800" dirty="0"/>
              <a:t> is a useful way of </a:t>
            </a:r>
            <a:r>
              <a:rPr lang="en-US" sz="2800" dirty="0" smtClean="0"/>
              <a:t>explaining difficult ideas </a:t>
            </a:r>
            <a:r>
              <a:rPr lang="en-US" sz="2800" dirty="0"/>
              <a:t>that readers cannot </a:t>
            </a:r>
            <a:r>
              <a:rPr lang="en-US" sz="2800" dirty="0" smtClean="0"/>
              <a:t>completely understand, </a:t>
            </a:r>
            <a:r>
              <a:rPr lang="en-US" sz="2800" dirty="0"/>
              <a:t>due to its </a:t>
            </a:r>
            <a:r>
              <a:rPr lang="en-US" sz="2800" b="1" dirty="0"/>
              <a:t>complex </a:t>
            </a:r>
            <a:r>
              <a:rPr lang="en-US" sz="2800" b="1" dirty="0" smtClean="0"/>
              <a:t>and/or </a:t>
            </a:r>
            <a:r>
              <a:rPr lang="en-US" sz="2800" b="1" dirty="0"/>
              <a:t>abstract</a:t>
            </a:r>
            <a:r>
              <a:rPr lang="en-US" sz="2800" dirty="0"/>
              <a:t> </a:t>
            </a:r>
            <a:r>
              <a:rPr lang="en-US" sz="2800" dirty="0" smtClean="0"/>
              <a:t>nature– such as emotions or descriptions. 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2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Important Term for Literary Analysis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Figurative Language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8676"/>
            <a:ext cx="10160000" cy="45221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Figurative language</a:t>
            </a:r>
            <a:r>
              <a:rPr lang="en-US" sz="2800" dirty="0"/>
              <a:t> can appear in multiple forms with the use of different </a:t>
            </a:r>
            <a:r>
              <a:rPr lang="en-US" sz="2800" dirty="0" smtClean="0"/>
              <a:t>literary devices. </a:t>
            </a:r>
            <a:r>
              <a:rPr lang="en-US" sz="2800" b="1" dirty="0" smtClean="0">
                <a:solidFill>
                  <a:srgbClr val="00B050"/>
                </a:solidFill>
              </a:rPr>
              <a:t>Figurative </a:t>
            </a:r>
            <a:r>
              <a:rPr lang="en-US" sz="2800" b="1" dirty="0">
                <a:solidFill>
                  <a:srgbClr val="00B050"/>
                </a:solidFill>
              </a:rPr>
              <a:t>language</a:t>
            </a:r>
            <a:r>
              <a:rPr lang="en-US" sz="2800" dirty="0"/>
              <a:t> has five different forms:</a:t>
            </a:r>
          </a:p>
          <a:p>
            <a:pPr marL="114300" indent="0">
              <a:buNone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Understatement or Emphasis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Relationship or Resemblance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Figures of Sound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Errors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Verbal </a:t>
            </a:r>
            <a:r>
              <a:rPr lang="en-US" sz="2800" dirty="0"/>
              <a:t>Games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920154" y="3278622"/>
            <a:ext cx="5802924" cy="3579378"/>
          </a:xfrm>
          <a:prstGeom prst="wedgeEllipseCallout">
            <a:avLst>
              <a:gd name="adj1" fmla="val -78230"/>
              <a:gd name="adj2" fmla="val -63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We’re going to focus our early Literary Analysis 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Figurative Language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some basic literary devices.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143000"/>
            <a:ext cx="10208029" cy="5715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200" dirty="0"/>
              <a:t>With a partner look up the </a:t>
            </a:r>
            <a:r>
              <a:rPr lang="en-US" sz="3200" dirty="0" smtClean="0"/>
              <a:t>figurative language </a:t>
            </a:r>
            <a:br>
              <a:rPr lang="en-US" sz="3200" dirty="0" smtClean="0"/>
            </a:br>
            <a:r>
              <a:rPr lang="en-US" sz="3200" dirty="0" smtClean="0"/>
              <a:t>you </a:t>
            </a:r>
            <a:r>
              <a:rPr lang="en-US" sz="3200" dirty="0"/>
              <a:t>are assigned and: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Look </a:t>
            </a:r>
            <a:r>
              <a:rPr lang="en-US" sz="3200" b="1" dirty="0"/>
              <a:t>up a definition from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literarydevices.net</a:t>
            </a:r>
            <a:r>
              <a:rPr lang="en-US" sz="3200" b="1" dirty="0"/>
              <a:t> and one other website to create your own </a:t>
            </a:r>
            <a:r>
              <a:rPr lang="en-US" sz="3200" b="1" dirty="0" smtClean="0"/>
              <a:t>(NEW) definition </a:t>
            </a:r>
            <a:r>
              <a:rPr lang="en-US" sz="3200" b="1" dirty="0"/>
              <a:t>for the literary </a:t>
            </a:r>
            <a:r>
              <a:rPr lang="en-US" sz="3200" b="1" dirty="0" smtClean="0"/>
              <a:t>device and put it on your poster.</a:t>
            </a:r>
          </a:p>
          <a:p>
            <a:pPr lvl="2"/>
            <a:r>
              <a:rPr lang="en-US" sz="2800" b="1" dirty="0" smtClean="0"/>
              <a:t>How do authors use this technique to create or enhance meaning?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Is your term a literary device? Is it </a:t>
            </a:r>
            <a:r>
              <a:rPr lang="en-US" sz="3200" b="1" dirty="0" smtClean="0">
                <a:solidFill>
                  <a:srgbClr val="00B050"/>
                </a:solidFill>
              </a:rPr>
              <a:t>figurative language</a:t>
            </a:r>
            <a:r>
              <a:rPr lang="en-US" sz="3200" b="1" dirty="0" smtClean="0"/>
              <a:t>? </a:t>
            </a:r>
            <a:r>
              <a:rPr lang="en-US" sz="3200" b="1" u="sng" dirty="0" smtClean="0"/>
              <a:t>If yes include those in your definition.</a:t>
            </a:r>
            <a:endParaRPr lang="en-US" sz="3200" b="1" u="sng" dirty="0"/>
          </a:p>
          <a:p>
            <a:pPr marL="628650" indent="-514350">
              <a:buFont typeface="+mj-lt"/>
              <a:buAutoNum type="arabicPeriod"/>
            </a:pPr>
            <a:r>
              <a:rPr lang="en-US" sz="3200" b="1" dirty="0"/>
              <a:t>Read </a:t>
            </a:r>
            <a:r>
              <a:rPr lang="en-US" sz="3200" b="1" dirty="0" smtClean="0"/>
              <a:t>Life of Pi </a:t>
            </a:r>
            <a:r>
              <a:rPr lang="en-US" sz="3200" b="1" dirty="0"/>
              <a:t>to find 2-3 examples </a:t>
            </a:r>
            <a:r>
              <a:rPr lang="en-US" sz="3200" b="1" dirty="0" smtClean="0"/>
              <a:t>to </a:t>
            </a:r>
            <a:r>
              <a:rPr lang="en-US" sz="3200" b="1" dirty="0"/>
              <a:t>put on your poster</a:t>
            </a:r>
            <a:r>
              <a:rPr lang="en-US" sz="3200" b="1" dirty="0" smtClean="0"/>
              <a:t>.</a:t>
            </a:r>
          </a:p>
          <a:p>
            <a:pPr lvl="2"/>
            <a:r>
              <a:rPr lang="en-US" sz="2800" b="1" dirty="0" smtClean="0"/>
              <a:t>Use the suggestions Smith made, then start at p. 97 and read on.</a:t>
            </a:r>
            <a:endParaRPr lang="en-US" sz="2800" b="1" dirty="0"/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What meaning is Yann </a:t>
            </a:r>
            <a:r>
              <a:rPr lang="en-US" sz="3200" b="1" smtClean="0"/>
              <a:t>Martel creating </a:t>
            </a:r>
            <a:r>
              <a:rPr lang="en-US" sz="3200" b="1" dirty="0" smtClean="0"/>
              <a:t>through the examples you found?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38" y="107848"/>
            <a:ext cx="2767902" cy="18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Devices and other 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7754"/>
            <a:ext cx="10160000" cy="4900246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</a:rPr>
              <a:t>Personification– chapter 37, 51, 56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Imagery– chapter 37, 51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Metaphor– chapter 51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Simile– chapter 92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/>
              <a:t>Ambiguity– chapter 35, 36, 90, 93, the end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Repetition– chapter 52, Pi’s name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Foreshadowing– chapter 35, 37, 50</a:t>
            </a:r>
          </a:p>
          <a:p>
            <a:pPr marL="571500" indent="-457200">
              <a:buFont typeface="+mj-lt"/>
              <a:buAutoNum type="arabicPeriod"/>
            </a:pPr>
            <a:endParaRPr lang="en-US" sz="2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2800" b="1" dirty="0" smtClean="0"/>
              <a:t>All: Also check chapter 4, 92</a:t>
            </a:r>
          </a:p>
        </p:txBody>
      </p:sp>
    </p:spTree>
    <p:extLst>
      <p:ext uri="{BB962C8B-B14F-4D97-AF65-F5344CB8AC3E}">
        <p14:creationId xmlns:p14="http://schemas.microsoft.com/office/powerpoint/2010/main" val="7715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repetition</a:t>
            </a:r>
          </a:p>
          <a:p>
            <a:r>
              <a:rPr lang="en-US" dirty="0"/>
              <a:t>There is no repetition</a:t>
            </a:r>
          </a:p>
          <a:p>
            <a:r>
              <a:rPr lang="en-US" dirty="0"/>
              <a:t>There is no repetition</a:t>
            </a:r>
          </a:p>
          <a:p>
            <a:r>
              <a:rPr lang="en-US" dirty="0"/>
              <a:t>There is no repetition</a:t>
            </a:r>
          </a:p>
          <a:p>
            <a:r>
              <a:rPr lang="en-US" dirty="0"/>
              <a:t>There is no repetition</a:t>
            </a:r>
          </a:p>
          <a:p>
            <a:r>
              <a:rPr lang="en-US" dirty="0"/>
              <a:t>There is no repetition</a:t>
            </a:r>
          </a:p>
          <a:p>
            <a:pPr lvl="4"/>
            <a:r>
              <a:rPr lang="en-US" dirty="0" smtClean="0"/>
              <a:t>Because life of pi doesn’t use a ton of repetition or use </a:t>
            </a:r>
            <a:r>
              <a:rPr lang="en-US" smtClean="0"/>
              <a:t>it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Why do we read fiction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2400" b="1" dirty="0" smtClean="0"/>
              <a:t>Discussion: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Why do people around the world tell fictional stories? </a:t>
            </a:r>
          </a:p>
          <a:p>
            <a:endParaRPr lang="en-US" sz="2800" b="1" dirty="0"/>
          </a:p>
          <a:p>
            <a:r>
              <a:rPr lang="en-US" sz="2800" b="1" dirty="0" smtClean="0"/>
              <a:t>What stories are important to you? Your family?</a:t>
            </a:r>
          </a:p>
          <a:p>
            <a:endParaRPr lang="en-US" sz="2800" b="1" dirty="0"/>
          </a:p>
          <a:p>
            <a:r>
              <a:rPr lang="en-US" sz="2800" b="1" dirty="0" smtClean="0"/>
              <a:t>How can stories, fiction, and works of art relate to reality? Can lies be used to tell the truth?  </a:t>
            </a:r>
          </a:p>
          <a:p>
            <a:endParaRPr lang="en-US" sz="2800" b="1" dirty="0"/>
          </a:p>
          <a:p>
            <a:r>
              <a:rPr lang="en-US" sz="2800" b="1" dirty="0" smtClean="0"/>
              <a:t>Are there any ‘universal truths’?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41" y="4630464"/>
            <a:ext cx="2162477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1" y="4630464"/>
            <a:ext cx="2162477" cy="1952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Why do we read fiction</a:t>
            </a:r>
            <a:r>
              <a:rPr lang="en-US" sz="6000" b="1" dirty="0" smtClean="0"/>
              <a:t>?</a:t>
            </a:r>
            <a:br>
              <a:rPr lang="en-US" sz="6000" b="1" dirty="0" smtClean="0"/>
            </a:br>
            <a:r>
              <a:rPr lang="en-US" sz="2400" b="1" dirty="0" smtClean="0"/>
              <a:t>Discussion: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Why do we talk about what we read?</a:t>
            </a:r>
          </a:p>
          <a:p>
            <a:endParaRPr lang="en-US" sz="2800" b="1" dirty="0"/>
          </a:p>
          <a:p>
            <a:r>
              <a:rPr lang="en-US" sz="2800" b="1" dirty="0"/>
              <a:t>How do we create meaning from what we read?</a:t>
            </a:r>
          </a:p>
          <a:p>
            <a:endParaRPr lang="en-US" sz="2800" b="1" dirty="0"/>
          </a:p>
          <a:p>
            <a:r>
              <a:rPr lang="en-US" sz="2800" b="1" dirty="0"/>
              <a:t>How can we tell when words mean something other than what they exactly say</a:t>
            </a:r>
            <a:r>
              <a:rPr lang="en-US" sz="2800" b="1" dirty="0" smtClean="0"/>
              <a:t>?</a:t>
            </a:r>
          </a:p>
          <a:p>
            <a:endParaRPr lang="en-US" sz="2800" b="1" dirty="0"/>
          </a:p>
          <a:p>
            <a:r>
              <a:rPr lang="en-US" sz="2800" b="1" dirty="0" smtClean="0"/>
              <a:t>What counts as a ‘text’? What can we ‘read’?</a:t>
            </a:r>
          </a:p>
          <a:p>
            <a:pPr lvl="1"/>
            <a:r>
              <a:rPr lang="en-US" sz="2800" b="1" dirty="0" smtClean="0"/>
              <a:t>Can we read Mr. Smith’s </a:t>
            </a:r>
            <a:r>
              <a:rPr lang="en-US" sz="2800" b="1" dirty="0" err="1" smtClean="0"/>
              <a:t>TwentyOne</a:t>
            </a:r>
            <a:r>
              <a:rPr lang="en-US" sz="2800" b="1" dirty="0" smtClean="0"/>
              <a:t> Pilots </a:t>
            </a:r>
            <a:br>
              <a:rPr lang="en-US" sz="2800" b="1" dirty="0" smtClean="0"/>
            </a:br>
            <a:r>
              <a:rPr lang="en-US" sz="2800" b="1" dirty="0" smtClean="0"/>
              <a:t>poster?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18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Can we read Mr. Smith’s </a:t>
            </a:r>
            <a:r>
              <a:rPr lang="en-US" sz="4000" b="1" dirty="0" err="1"/>
              <a:t>TwentyOne</a:t>
            </a:r>
            <a:r>
              <a:rPr lang="en-US" sz="4000" b="1" dirty="0"/>
              <a:t> Pilots </a:t>
            </a:r>
            <a:br>
              <a:rPr lang="en-US" sz="4000" b="1" dirty="0"/>
            </a:br>
            <a:r>
              <a:rPr lang="en-US" sz="4000" b="1" dirty="0"/>
              <a:t>poster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  <p:pic>
        <p:nvPicPr>
          <p:cNvPr id="1026" name="Picture 2" descr="Image result for twenty one pilots concert 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77" y="1600200"/>
            <a:ext cx="874824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634" y="2401741"/>
            <a:ext cx="3505290" cy="1143000"/>
          </a:xfrm>
        </p:spPr>
        <p:txBody>
          <a:bodyPr/>
          <a:lstStyle/>
          <a:p>
            <a:pPr algn="ctr"/>
            <a:r>
              <a:rPr lang="en-US" sz="5400" b="1" i="1" dirty="0" smtClean="0">
                <a:solidFill>
                  <a:schemeClr val="accent5"/>
                </a:solidFill>
              </a:rPr>
              <a:t>Ever feel this way?</a:t>
            </a:r>
            <a:endParaRPr lang="en-US" sz="5400" b="1" i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/>
          <a:stretch/>
        </p:blipFill>
        <p:spPr>
          <a:xfrm>
            <a:off x="259202" y="0"/>
            <a:ext cx="7044185" cy="6775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What is Literary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442" y="1600200"/>
            <a:ext cx="5018157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Is </a:t>
            </a:r>
            <a:r>
              <a:rPr lang="en-US" sz="3200" b="1" dirty="0"/>
              <a:t>there any truth to this?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How </a:t>
            </a:r>
            <a:r>
              <a:rPr lang="en-US" sz="3200" b="1" dirty="0"/>
              <a:t>does this thinking intellectually limit you?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What </a:t>
            </a:r>
            <a:r>
              <a:rPr lang="en-US" sz="3200" b="1" dirty="0"/>
              <a:t>is the benefit to search for deeper meaning in literature?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531415" cy="45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What is Literary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442" y="1600200"/>
            <a:ext cx="5018157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Let’s read: “The Reader As Artist”</a:t>
            </a:r>
          </a:p>
          <a:p>
            <a:endParaRPr lang="en-US" sz="3200" b="1" dirty="0"/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What is Toni Morrison’s argument (thesis)?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What is your reaction?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531415" cy="45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Reader As Artist”</a:t>
            </a:r>
            <a:endParaRPr lang="en-US" dirty="0">
              <a:sym typeface="Calibri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609600" y="1417638"/>
            <a:ext cx="7221415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i="1" dirty="0" smtClean="0">
                <a:sym typeface="Lato"/>
              </a:rPr>
              <a:t>“That Alice-in-Wonderland combination of willing acceptance coupled with intense inquiry is still the way I read literature: slowly, digging for the hidden, questioning or relishing the choices the author made, eager to envision what is there, noticing what is not. In listening and in reading, it is when I surrender to the language, enter it, that I see clearly. Yet only if I remain attentive to its choices can I understand deeply.”</a:t>
            </a:r>
          </a:p>
          <a:p>
            <a:endParaRPr lang="en-US" sz="2400" b="1" dirty="0" smtClean="0">
              <a:sym typeface="Lato"/>
            </a:endParaRPr>
          </a:p>
          <a:p>
            <a:endParaRPr lang="en-US" sz="2400" b="1" dirty="0" smtClean="0">
              <a:sym typeface="Lato"/>
            </a:endParaRPr>
          </a:p>
          <a:p>
            <a:endParaRPr lang="en-US" sz="2400" b="1" dirty="0">
              <a:sym typeface="Lato"/>
            </a:endParaRPr>
          </a:p>
        </p:txBody>
      </p:sp>
      <p:sp>
        <p:nvSpPr>
          <p:cNvPr id="142" name="Google Shape;142;p26" descr="Image result for flowchart horse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 descr="Image result for flowchart horse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 descr="Image result for flowchart funny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 descr="Image result for flowchart funny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toni mor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37" y="460374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7831015" y="2884486"/>
            <a:ext cx="4138247" cy="3539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to assume that everything in a novel is an intentional choice the author made– there are no accidents.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What is Literary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442" y="1600200"/>
            <a:ext cx="5018157" cy="4800600"/>
          </a:xfrm>
        </p:spPr>
        <p:txBody>
          <a:bodyPr>
            <a:normAutofit/>
          </a:bodyPr>
          <a:lstStyle/>
          <a:p>
            <a:r>
              <a:rPr lang="en-US" sz="3200" b="1" dirty="0"/>
              <a:t>The consumption of art (literature) is between the viewer and the </a:t>
            </a:r>
            <a:r>
              <a:rPr lang="en-US" sz="3200" b="1" dirty="0" smtClean="0"/>
              <a:t>art</a:t>
            </a:r>
            <a:r>
              <a:rPr lang="en-US" sz="3200" b="1" dirty="0"/>
              <a:t>… so it would be fine to defend a claim that the blue curtains represent ‘immense depression.’</a:t>
            </a:r>
          </a:p>
          <a:p>
            <a:r>
              <a:rPr lang="en-US" sz="3200" b="1" dirty="0"/>
              <a:t>This is one way services like </a:t>
            </a:r>
            <a:r>
              <a:rPr lang="en-US" sz="3200" b="1" dirty="0" err="1"/>
              <a:t>Sparknotes</a:t>
            </a:r>
            <a:r>
              <a:rPr lang="en-US" sz="3200" b="1" dirty="0"/>
              <a:t> limit us!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531415" cy="45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Lato</vt:lpstr>
      <vt:lpstr>Adjacency</vt:lpstr>
      <vt:lpstr>Journal #1: Figurative Language &amp; Literary Analysis</vt:lpstr>
      <vt:lpstr>Why do we read fiction? Discussion:</vt:lpstr>
      <vt:lpstr>Why do we read fiction? Discussion:</vt:lpstr>
      <vt:lpstr>Can we read Mr. Smith’s TwentyOne Pilots  poster?</vt:lpstr>
      <vt:lpstr>Ever feel this way?</vt:lpstr>
      <vt:lpstr>What is Literary Analysis?</vt:lpstr>
      <vt:lpstr>What is Literary Analysis?</vt:lpstr>
      <vt:lpstr>“The Reader As Artist”</vt:lpstr>
      <vt:lpstr>What is Literary Analysis?</vt:lpstr>
      <vt:lpstr>Using The Reader as Artist, use paragraph 4 to define Literary Analysis.</vt:lpstr>
      <vt:lpstr>PowerPoint Presentation</vt:lpstr>
      <vt:lpstr>Important Term for Literary Analysis: Figurative Language</vt:lpstr>
      <vt:lpstr>Important Term for Literary Analysis: Figurative Language</vt:lpstr>
      <vt:lpstr>TASK</vt:lpstr>
      <vt:lpstr>Literary Devices and other Figurative Language</vt:lpstr>
      <vt:lpstr>Gallery 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#1: Figurative Language &amp; Literary Analysis</dc:title>
  <dc:creator>Smith, Kyle    SHS - Staff</dc:creator>
  <cp:lastModifiedBy>Smith, Kyle    SHS - Staff</cp:lastModifiedBy>
  <cp:revision>1</cp:revision>
  <dcterms:created xsi:type="dcterms:W3CDTF">2019-09-16T14:22:10Z</dcterms:created>
  <dcterms:modified xsi:type="dcterms:W3CDTF">2019-09-16T14:22:30Z</dcterms:modified>
</cp:coreProperties>
</file>