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9" r:id="rId2"/>
    <p:sldId id="341" r:id="rId3"/>
    <p:sldId id="268" r:id="rId4"/>
    <p:sldId id="340" r:id="rId5"/>
    <p:sldId id="270" r:id="rId6"/>
    <p:sldId id="275" r:id="rId7"/>
    <p:sldId id="271" r:id="rId8"/>
    <p:sldId id="308" r:id="rId9"/>
    <p:sldId id="273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6-01-25T22:58:40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 9267,'0'0,"-20"0,0 0,0 20,0-20,0 0,1 0,-21 0,0 0,0 0,-19 0,-1 0,1 0,19 0,20 0,0 0,1 0,-1 0,0 0,0 0,20 0,-20 0,0 0,20 0,-19 0,19 0,-20 0,0 0,20 0,-20 0,20 0,-20 0,20 0,-20 0,1 0,19 0,-20 0,20 0,-20 0,20 0,0 19,0 1,0-20,0 40,0-20,0 20,0-1,20 1,-20 19,20 1,-1 0,1 19,-20-20,40 41,-20 19,0-40,19-39,-39 79,0-60,0 21,0-21,0 1,0-1,0 21,0-41,0 21,0-20,0-1,0-19,0 40,0-21,0 1,0-20,0 20,0-1,0 1,0-20,0 19,0 21,0-40,0 20,0-1,0-19,0 20,0-20,0 19,0 1,0-20,0 0,0 19,0-19,0 0,0 20,0-20,0-1,0 1,0 0,0 0,0-20,0 40,0-21,0-19,0 40,-20-20,20 0,0 20,0-21,0 1,0 0,0 0,0 20,0-21,0 1,-19 20,19-20,-20 0,20 19,0-19,0-20,0 40,0-20,0 0,0-20,0 19,0 1,0 0,0-20,0 20,0-20,0 40,0-40,0 19,0 1,0 0,0-20,0 20,0 20,0-20,0 19,0 1,0-20,0 19,0-19,0 40,20-1,-1-39,-19 20,20 19,-20-19,20-20,-20 39,20-39,-20 20,20-20,0 20,-20-21,0 21,0 0,0-20,19-1,-19 21,0 0,0-20,0 19,0 1,0 0,0-20,0 19,0 21,0-21,0-19,0 20,0 0,0-40,0 20,0 19,0-39,0 20,0 0,0-20,0 20,0-20,0 20,0-20,0 0,0 19,0 1,0-20,-19-20</inkml:trace>
  <inkml:trace contextRef="#ctx0" brushRef="#br0" timeOffset="1432">695 13811,'19'0,"-19"20,0-20,20 40,20-1,-40-19,20 20,0-20,-20-1,19 1,1-20,-20 20,0 0,0-20,20 0,-20 20,0-20,0 0,20 0,-20 0,20 0,0 0,-20 0,19 20,-19-20,20 0,0 0,-20 0,20 0,-20 0,20-20,-20 20,20-20,0 0,-20 20,19-20,-19 20,20-20,0 20,-20 0,0-19,20 19,-20-20,20 20,-20 0,20 0,-1-20,-19 20,20 0,-20-20,0 0,20 20,0 0,-20 0,0 0,20 0,-20-20,40 20,-21 0,1 0</inkml:trace>
  <inkml:trace contextRef="#ctx0" brushRef="#br0" timeOffset="3752">10021 13613,'0'0,"0"0,0 0,0 39,0-39,0 20,0 0,0 0,0 0,0 19,0-19,0 0,0 20,0-20,0-1,0 21,0-20,0 0,0 19,0-39,0 20,20 20,-20-40,0 40,0-21,20 1,-20 0,0 0,0-20,0-20</inkml:trace>
  <inkml:trace contextRef="#ctx0" brushRef="#br0" timeOffset="4719">9783 13593,'0'0,"20"0,0 0,-1 0,1 0,0 0,20 0,-20 0,19 0,1 0,-20 0,0 0,19 0,-19 0,0 0,0 0,0 0,0 0,-20 0,20 0,-20 0,19 0,1 0,-20 0,20 0,-20 0,20 0,-20 0</inkml:trace>
  <inkml:trace contextRef="#ctx0" brushRef="#br0" timeOffset="6120">10478 14009,'-20'0,"20"0,-20 0,0 0,20 0,0 0,0-19,0 19,0 0,20 0,-20 19,0-19,0 20,0 0,0 0,20 0,-20 0,0-20,20 19,-20-19,0 20,0 0,0-20,0 20,0-20,0 0,0 0,0-20,0 0,0 20,0-20,0 20,0-19,0 19,0-20,0 0,0 20,0-20,0 20,0-20,19 0,-19 20,20-19,-20 19,0-20,20 20,-20 0,20 0,0-20,-20 20,0-20,20 20,-20 0,19 0,-19 0,20 0,-20 0,20 0,-20 0,20 0,-20 20,20-20,0 0</inkml:trace>
  <inkml:trace contextRef="#ctx0" brushRef="#br0" timeOffset="7615">10974 14029,'0'0,"0"-20,-20 20,20 0,-20 0,0 0,20 0,-20 0,20 0,-20 0,20 20,0-20,0 20,0-20,0 20,0-20,0 20,0 0,0-20,0 19,0-19,0 20,0-20,0 20,0-20,20 0,-20 20,20-20,-20 0,20 0,-20 0,20 0,-20 0,20 0,-20 0,19 0,-19 0,0-20,0 0,0 20,0-20,0 20,0-19,0 19,0-20,-19 20,19-20,0 20,0 0,0-20,0 20,0-20,0 0,-20 20,20 0</inkml:trace>
  <inkml:trace contextRef="#ctx0" brushRef="#br0" timeOffset="8639">11232 13990,'0'0,"0"0,0 0,0 19,0 1,0-20,0 20,0 0,0 0,0 0,0-1,0 1,0-20,0 20,0 0,0-20,0 20,0-20,0 20,0-20,0 20,0-1,0-19,0 20,0-20,0 20,0-20,0 20,0 0,0-20,0 20,0-20,0 19,0 1,0-20,0 0,0 0,0 20,-20-20,0 0,20 0,-20 0,0 20,0-20,0 0,20 0,-19 20,-1-20,20 0,-20 0,20 0,-20 0,0 0,0 0,1 0,-1 0,20 0,-20 0,20 0</inkml:trace>
  <inkml:trace contextRef="#ctx0" brushRef="#br0" timeOffset="9303">11132 13791,'0'0,"20"0,-20 0,20 0,-20 20,0-20,0 20,20-20,-20 0</inkml:trace>
  <inkml:trace contextRef="#ctx0" brushRef="#br0" timeOffset="11104">11529 13890,'0'0,"-20"0,1 0,19 20,-20-20,20 0,0 20,-20 0,20-20,0 20,-20 0,20-1,-20 21,20-40,-20 40,20-40,0 20,0-20,0 19,0-19,0 20,0-20,0 20,0-20,20 0,-20 20,0-20,20 0,-20 20,20-20,-20 0,20 0,-20 0,39 0,-39 0,20 0,-20 0,20 0,-20 0,20 0,0 0,-20 0,0 0,20-20,-20 20,0 0,0-20,0 0,0 0,0 20,0-19,0-1,0 20,0 0,0-20,0 20,0 0,0-20,0 20,0-20,0 20,0-20,-20 20,20 0,0-19,-20 19,20 0,0-20,0 20,0-20,0 0,-20 20,20 0,0 0,20 0,0 0,-20 0,20 0,-20 0,39 20,-39 0,20 0,0-20,-20 19,20-19,-20 20,0-20,20 20,-20-20,0 20,20-20,-1 0,-19 0,0 20,20-20,-20 0,0 0,0 20,0-1,20-19,0 0,-20 20,0-20,20 0,-20 20,0-20,20 0</inkml:trace>
  <inkml:trace contextRef="#ctx0" brushRef="#br0" timeOffset="12447">11926 13930,'0'0,"0"20,0-20,0 20,0 0,0-1,20 1,0 0,-20 20,0-40,0 20,0-20,0 39,0-39,0 20,0-20,20 0,-20 20,0-20,0 0,0-20,0 0,0 0,0-19,0 39,0-20,0 20,0-20,0 0,0 20,0-20,0 20,0-19,19 19,-19-20,20 20,-20 0,0-20,20 20,-20-20,20 20,-20 0,20 0,-20-20,20 20,-20 0,20 0,-20 0,19 0,1 0,0 0,-20 20,0-20,20 0,-20 20,20 0,-20 0,0-20,20 39,-20-19,19 0,-19 20,0-40,0 19,0 1,0 0,0-20</inkml:trace>
  <inkml:trace contextRef="#ctx0" brushRef="#br0" timeOffset="15847">13037 13712,'0'0,"0"0,0 20,20 19,-20 1,20 20,20-21,-40 21,20-1,-1-39,1 20,-20-20,20-1,-20 1,0-20,20 20,0-20,-20 20,0-20,0 0,0 0,20-20,-20 20,0-20,0-39,0 39,19 0,-19-20,20 40,0-39,-20 39,0-20,0 20,0-40,0 40,20-20,-20 20,0 0,20 0,-20 0,20 0,0 0,-20 0,19 0,-19 40,20-40,0 40,-20-40,0 20,0-20,20 0,-20 19,0-19,20 0,0 0,-20 0,0 0,19 0,-19 20,0 0,0-20,0 20,0-20,0 20,0 0,20-20,-20 0,0 0,0 19,0-19,0 0,0 0,0 0,20 0,-20-19,0-1,0 20,0-20,0 20,0-20,0 0,0 20,20-20,-20 20,0-19,0 19,0-20,0 0,20 20,-20-20,0 20,0-20,0 0,0 20,0-19,20 19,-20-40,0 40,19-20,-19 20,0-20,0 20,0-20,20 0,-20 20,0-19,0 19,0-20,0 0,0 20,0-20,0 20,0 0,20 0,-20 0</inkml:trace>
  <inkml:trace contextRef="#ctx0" brushRef="#br0" timeOffset="17415">14049 14009,'0'0,"0"0,-19 0,19-19,-20 19,20 0,0-20,-20 20,0 0,20 0,-20 0,20 0,-20 0,20 0,-20 0,1 0,19 0,0 0,-20 0,20 0,0 20,0-1,0-19,0 20,0-20,0 20,0 0,0-20,0 20,0-20,0 0,0 20,20-20,-1 0,-19 19,0-19,20 20,-20-20,20 0,-20 0,20 0,0 0,-20-20,20 20,-20-19,0 19,0-20,0 20,0-20,0 0,0 20,20 0,-20-20,19 20,-19 0,20 0,-20 0,20 20,0 0,0 0,-20-20,20 20,-20-1,0-19,19 20,1-20,-20 0,20 0,-20 0,20 0</inkml:trace>
  <inkml:trace contextRef="#ctx0" brushRef="#br0" timeOffset="18663">14307 13970,'0'0,"0"0,0 20,0-1,20 1,-20 0,0 0,0-20,0 40,20-40,-20 0,0 19,0-19,0 20,0 0,20-20,-20 0,0-20,0 20,0-20,0 20,0-19,0-1,0 0,0 0,0 0,0 0,20 20,0-39,-20 39,0-20,0 0,19 20,-19-20,0 20,20-20,0 20,-20 0,20 0,-20 0,20 0,-20 0,20 0,-1 0,-19-19,20 19,-20 0,20 0,0 0</inkml:trace>
  <inkml:trace contextRef="#ctx0" brushRef="#br0" timeOffset="20783">11470 15180,'0'0,"0"0,0-20,20-19,-20 19,0-20,19 0,-19 1,20-1,0 0,0 1,-20 19,40-20,-21 1,1 19,0-20,-20 20,20-20,0 1,0 19,-20-20,20 20,-1 1,-19-1,0 0,20 20,-20 0,0-20,0 20,0 0,0 0,0 0,0 0,20 40,-20-20,20-1,0 41,-20-20,20 19,-20-19,19 0,1-1,-20 1,20 0,0-21,-20 1,20 20,-20-20,20 0,-20-20,0 19,19-19,1 0,-20 20,0 0,20-20,-20 20,0-20,20 20,-20 0,0-20,0 20,0-20,0 19,0-19,0 20,20 0,-20-20,0 20,0-20,0 0,-20-20</inkml:trace>
  <inkml:trace contextRef="#ctx0" brushRef="#br0" timeOffset="21503">11549 14902,'20'0,"-20"0,20 0,0 0,-20 0,19 0,-19 0,20 0,0 0,0 0,-20 0,40 0,-1 0,-39 0,40 0,-20 0,-20 0,40 0,-40 0,19 0,-19 0,20 0,0 0,0 0,-20 0,20 0,-20 0,20 0,-20 0,19 0,-19 0</inkml:trace>
  <inkml:trace contextRef="#ctx0" brushRef="#br0" timeOffset="22503">12363 14883,'0'0,"0"0,-20 0,0 0,20 0,0 19,0-19,-20 20,20-20,0 0,-20 20,20-20,0 20,0 0,0-20,0 20,0-1,0 1,0 0,20 0,-20 0,0-20,20 20,-20-20,20 0,0 20,-1-1,1-19,-20 0,20 0,20 20,-40 0,20-20,0 0,-20 0,19 0,-19 0,20 0,0 0,-20-20</inkml:trace>
  <inkml:trace contextRef="#ctx0" brushRef="#br0" timeOffset="24047">12680 14506,'0'0,"0"0,0 0,0 0,0 39,-20 1,20-20,0 19,0 21,0-20,0-1,0 1,0 0,20 19,-20-39,0 0,0 20,20-21,-20 1,0 0,0 0,0 0,0 0,0 0,0-20,0 19,0-19,0 20,0 0,0-20,0 20,0-20,0 20,0-20,0 20,0-1,0-19,0 0,0-19,0-1,0 20,0-20,20 20,-20-20,0 20,20-20,0 20,-20-20,0 1,19 19,-19-20,20 20,-20 0,0 0,20 0,0 0,-20-20,0 20,20 0,-20 0,39 0,-39 0,20 0,-20 0,0 0,0 0,0 20,0-20,0 20,0-1,0-19,0 20,0-20,0 0,0 20,0-20,0 20,0 0,0-20,0 20,20-20,-20 0,20 0,-20 0,20 0,-20 0,20 0,-20 0,39 0</inkml:trace>
  <inkml:trace contextRef="#ctx0" brushRef="#br0" timeOffset="24606">13156 15279,'0'0,"0"0,0-19,0 19,0-20,0 20,0-40,0 40,0-20,0 0,0 1,0 19,0-20,0 0,-19 0,19 20,0-20,0 20,0-20,0 0,0 20,0-19,0 19</inkml:trace>
  <inkml:trace contextRef="#ctx0" brushRef="#br0" timeOffset="25038">13137 14823,'0'-20,"0"20,0 0</inkml:trace>
  <inkml:trace contextRef="#ctx0" brushRef="#br0" timeOffset="25823">13275 14506,'0'0,"0"0,0 19,0 1,0 0,0 20,0 19,0 1,0-20,0 19,0 1,0-1,0-19,0-1,0 41,0-60,0 19,0-19,20-20,-20 20,0-20,0 20,0-20,0 20,20-20,-20 0,20 20,-20-20,0 19,0-19,0 40,20-40,-20 20,0 0,0-20,0 20,20-20,-20-20,20 0,-20 20,0-40,0 20,19-19</inkml:trace>
  <inkml:trace contextRef="#ctx0" brushRef="#br0" timeOffset="26583">13533 14486,'0'0,"0"0,-19 20,19-20,0 19,0-19,0 20,0 0,-20 40,20-41,0 41,0 0,0-1,0 1,0-1,0-19,0 19,0-19,0 0,0-1,0 1,0 0,0-40,0 20,0-20,0 19,0 1,0-20,0 20,0-20,0 20,0 0,0-20,0-20,0 20,20-20,-1 20</inkml:trace>
  <inkml:trace contextRef="#ctx0" brushRef="#br0" timeOffset="27879">13672 15101,'0'0,"20"0,-20 0,20 0,0 0,0 0,0 0,-20 0,19 0,-19-20,20 20,-20-20,0 0,0 20,0-20,0 20,0-19,0 19,0-20,0 0,0 20,0 0,0-20,0 20,-20 0,20 0,-19 0,19 0,-20 0,0 0,20 0,0 0,-20 0,20 20,0-20,0 20,-20-20,20 0,0 0,0 20,0-20,0 19,0-19,0 20,0 0,-20-20,20 20,0-20,0 40,0-40,0 20,0-20,0 19,0-19,20 40,-20-40,20 0,-20 20,20-20,-20 20,0-20,20 0,-20 0,0 20,20-20,-20 0,0 0,19 0,1 0,-20 0,20 0,-20 0,20 0,0 0,-20 0,20 0</inkml:trace>
  <inkml:trace contextRef="#ctx0" brushRef="#br0" timeOffset="29311">14208 14883,'0'-20,"-20"20,0 0,20 0,-19 0,19 0,-20 0,20 0,-20 0,0 0,20 0,-20 0,20 0,0 0,-20 20,20-1,0-19,0 20,0-20,0 20,0-20,0 40,0-40,0 20,0-20,0 19,0 1,0-20,0 20,20-20,-20 20,0-20,0 20,20-20,-20 0,20 0,-20 20,20-20,-20 0,20 20,-20-20,19 0,1 19,-20 1,0-20,0 20,20-20,-20 20,0 0,0-20,-20 20,0-20,20 0,0 19,-19-19,19 0,-20 0,20 0,-20 0,0 0,20 0,-20 0,20 0,-20 0,1 0,19 0,-20 0</inkml:trace>
  <inkml:trace contextRef="#ctx0" brushRef="#br0" timeOffset="31998">11509 14902,'0'0,"0"0,-19 0,19 0,-20 0,20 0,-40 0,40 0,-20 0,-39 0,39 0,0 0,-20 0,1 0,-1 0,0 0,0 0,-19 0,-1 0,21 0,-21 0,40 0,-19 0,-21 0,20 0,21 0,-1 0,-20 0,40 0,-20 0,20 0,-20 0,1 0,19 0,-20 0,20 0,-20 0,20 0,-20 0,0 0,20 0,-20 0,20 0,-19 0,-1 0,20 0,-20 0,20 0,-20 0,20 0,-20 0,20 0,0-19,20-1,20 0,-40 20,39-20,-19 0,0 0,-20 20,20 0,-20-19,0 19,0-20,0 0,0 20,0 0,0 0,-20 0,20 20,-20-20,0 20,20-20,0 19,0 1,0-20,0 20,0-20,0 20,0-20,0 20,0 0,0-20,0 19,0-19,0 0,0 0,0 20,20-20,0 0,-20 20,20-20,0 20,0-20,-20 0,19 40,1-40,0 0,-20 19,20-19,0 20,-20 0,20-20,-20 0,0 20,19-20,1 20,-20 0,20-20,-20 0,20 20,-20-20,20 19,-20-19,0 20,20-20,-20 0,0 0,0 0,-20 20</inkml:trace>
  <inkml:trace contextRef="#ctx0" brushRef="#br0" timeOffset="38230">21134 4544,'-20'0,"20"0,0 0,20 0,-1 0,21 0,0 0,19 0,-19 0,0 0,19 0,1 0,19 0,20 0,1 0,-1 0,40 20,-80 0,-19 0,0 19,-1-39,-39 20,20-20,-20 0,20 0,-20 20,0 0,0-20,0 20,-20 19,20-39,0 40,0-20,-20 0,20 19,0-19,-20 40,1-21,19 21,-20 59,20-40,-20 40,0 0,-39 100,-1-60,20 39,-19 20,39-19,20-60,0-1,0-38,0-1,0-20,0 1,0-41,0 1,0 20,0-21,0-19,0 20,20-1,-20-19,0 20,0-20,0 0,20 19,-20-19,0 0,0 20,0-20,20-1,-20 21,0 20,0-21,0 1,0 0,0-1,0 21,0-20,0-21,0 1,0 20,0-20,0 0,0-20,0 20,19-20,-19 19,0 1,20-20,-20 0,0 20,0-20,0 20,0-20,0 20,0 0,20-20,-20 19,0-19,0 20,0 0,0-20,0 20,0-20,0 20,0-20,0 20,0 0,0-20,20 0,-20 19,0-19,0 20,0 0,20-20,-20 20,0-20,0 20,0 0,0-1,0-19,0 20,0 0,0-20,20 20,-20-20,0 20,0-20,0 20,0-1,0-19,0 20,0 0,0 0,0-20,0 40,0-40,0 20,0-20,0 19,0-19,0 20,0 0,19-20,-19 20,0-20,0 20,0-20,0 20,0-1,20-19,-20 20,0-20,0 20,0 0,0-20,0 20,0-20,0 20,0-20,0 19,0 1,0-20,0 20,0-20,0 20,0 0</inkml:trace>
  <inkml:trace contextRef="#ctx0" brushRef="#br0" timeOffset="38406">22066 9148</inkml:trace>
  <inkml:trace contextRef="#ctx0" brushRef="#br0" timeOffset="39909">21848 9009,'0'0,"0"20,0-20,40 39,-40-19,39 0,-19 20,0-20,0 19,0-39,0 40,-20-40,39 20,-39-20,20 20,-20-20,0 19,20-19,-20 0,0 0,20 0,-20 0,20-19,-20 19,0-20,19 0,1 0,-20 0,0 0,40-19,-40 19,20 0,0 0,-20 0,20-19,-1 39,-19-20,0 0,20 0,-20 20,0-20,20 0,-20 20,20 0,-20-19,0 19,0-20,20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A21D-454D-4590-908B-8BE88D0716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BE04-68AA-4EC7-8289-9FC164C9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2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8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6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DEC4-7BFA-4283-B62C-73E7B0DEF67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826B-1B03-4155-A5D9-9A19BA67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Journal 24: </a:t>
            </a:r>
            <a:r>
              <a:rPr lang="en-US" i="1" dirty="0">
                <a:latin typeface="Georgia" panose="02040502050405020303" pitchFamily="18" charset="0"/>
              </a:rPr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Learning Targets: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Students will be able to define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epic poetry </a:t>
            </a:r>
            <a:r>
              <a:rPr lang="en-US" dirty="0">
                <a:latin typeface="Georgia" panose="02040502050405020303" pitchFamily="18" charset="0"/>
              </a:rPr>
              <a:t>and identify the 5 characteristics of an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epic poem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in a 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Students will be able to explain Sanskrit, </a:t>
            </a:r>
            <a:r>
              <a:rPr lang="en-US" b="1" i="1" dirty="0">
                <a:solidFill>
                  <a:schemeClr val="accent4"/>
                </a:solidFill>
                <a:latin typeface="Georgia" panose="02040502050405020303" pitchFamily="18" charset="0"/>
              </a:rPr>
              <a:t>Dharma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i="1" dirty="0">
                <a:latin typeface="Georgia" panose="02040502050405020303" pitchFamily="18" charset="0"/>
              </a:rPr>
              <a:t>Karma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i="1" dirty="0">
                <a:latin typeface="Georgia" panose="02040502050405020303" pitchFamily="18" charset="0"/>
              </a:rPr>
              <a:t>Moksha</a:t>
            </a:r>
            <a:r>
              <a:rPr lang="en-US" dirty="0">
                <a:latin typeface="Georgia" panose="02040502050405020303" pitchFamily="18" charset="0"/>
              </a:rPr>
              <a:t>, the </a:t>
            </a:r>
            <a:r>
              <a:rPr lang="en-US" i="1" dirty="0">
                <a:latin typeface="Georgia" panose="02040502050405020303" pitchFamily="18" charset="0"/>
              </a:rPr>
              <a:t>Rigveda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heroes</a:t>
            </a:r>
            <a:r>
              <a:rPr lang="en-US" dirty="0">
                <a:latin typeface="Georgia" panose="02040502050405020303" pitchFamily="18" charset="0"/>
              </a:rPr>
              <a:t>, and Valmiki.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C2731609-C014-4A97-850C-622CFDFF1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1"/>
            <a:ext cx="7200900" cy="15797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Example: 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CREATE AN “</a:t>
            </a:r>
            <a:r>
              <a:rPr lang="en-US" sz="36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sz="36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97" y="2007220"/>
            <a:ext cx="7382107" cy="47058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Russel Wilson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Star Athlete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Wilson plays in the NFL (</a:t>
            </a:r>
            <a:r>
              <a:rPr lang="en-US" sz="2000" b="1" dirty="0">
                <a:latin typeface="Georgia" panose="02040502050405020303" pitchFamily="18" charset="0"/>
              </a:rPr>
              <a:t>America’s favorite sport</a:t>
            </a:r>
            <a:r>
              <a:rPr lang="en-US" sz="2000" dirty="0">
                <a:latin typeface="Georgia" panose="02040502050405020303" pitchFamily="18" charset="0"/>
              </a:rPr>
              <a:t>) and is one of the most successful quarterbacks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Kind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Wilson spends countless hours of his free-time visiting children with cancer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Rich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financially successful with a four-year contract worth $87.6 million. Wilson has become one of the NFL's most marketable players, scoring deals with Microsoft and Nike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Stylish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launched his own clothing line, Good Man Brand, at Nordstrom in 2016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050" name="Picture 2" descr="Image result for russell wil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r="27230"/>
          <a:stretch/>
        </p:blipFill>
        <p:spPr bwMode="auto">
          <a:xfrm>
            <a:off x="7960895" y="1705528"/>
            <a:ext cx="4130744" cy="51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7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</a:t>
            </a:r>
            <a:r>
              <a:rPr lang="en-US" dirty="0">
                <a:latin typeface="Georgia" panose="02040502050405020303" pitchFamily="18" charset="0"/>
              </a:rPr>
              <a:t>: texts meant to teach moral lessons or pass on rules for behavior.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 </a:t>
            </a:r>
            <a:r>
              <a:rPr lang="en-US" dirty="0">
                <a:latin typeface="Georgia" panose="02040502050405020303" pitchFamily="18" charset="0"/>
              </a:rPr>
              <a:t>texts are often created using allegory and theme to create the idea in reader’s minds that they should behave a certain way.  Critics say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 </a:t>
            </a:r>
            <a:r>
              <a:rPr lang="en-US" dirty="0">
                <a:latin typeface="Georgia" panose="02040502050405020303" pitchFamily="18" charset="0"/>
              </a:rPr>
              <a:t>can be boring.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</a:t>
            </a:r>
            <a:r>
              <a:rPr lang="en-US" dirty="0">
                <a:latin typeface="Georgia" panose="02040502050405020303" pitchFamily="18" charset="0"/>
              </a:rPr>
              <a:t> tries to teach what is right and wrong.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What does this remind you of?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What groups of people might have created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</a:t>
            </a:r>
            <a:r>
              <a:rPr lang="en-US" dirty="0">
                <a:latin typeface="Georgia" panose="02040502050405020303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Can you think of any examples of stories that might be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</a:t>
            </a:r>
            <a:r>
              <a:rPr lang="en-US" dirty="0">
                <a:latin typeface="Georgia" panose="02040502050405020303" pitchFamily="18" charset="0"/>
              </a:rPr>
              <a:t> in nature?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Why would critics say that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Literature</a:t>
            </a:r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is boring?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dirty="0">
                <a:latin typeface="Georgia" panose="02040502050405020303" pitchFamily="18" charset="0"/>
              </a:rPr>
              <a:t>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What is </a:t>
            </a:r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dirty="0">
                <a:latin typeface="Georgia" panose="02040502050405020303" pitchFamily="18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What is a myth? What is a folktale?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Why are these things important to a culture? 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https://s-media-cache-ak0.pinimg.com/736x/de/c7/95/dec795893c2d57fde025ab7bfcc47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568" y="3495699"/>
            <a:ext cx="6348549" cy="3174275"/>
          </a:xfrm>
          <a:prstGeom prst="rect">
            <a:avLst/>
          </a:prstGeom>
          <a:noFill/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C931C514-B545-4467-870A-064A2EA8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dirty="0">
                <a:latin typeface="Georgia" panose="02040502050405020303" pitchFamily="18" charset="0"/>
              </a:rPr>
              <a:t>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dirty="0">
                <a:latin typeface="Georgia" panose="02040502050405020303" pitchFamily="18" charset="0"/>
              </a:rPr>
              <a:t>: cultural material and tradition passed on to other members of the culture in SPOKEN words passed from one generation to the other.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Myth</a:t>
            </a:r>
            <a:r>
              <a:rPr lang="en-US" dirty="0">
                <a:latin typeface="Georgia" panose="02040502050405020303" pitchFamily="18" charset="0"/>
              </a:rPr>
              <a:t>: traditional or legendary story explaining some practice, rite, or natural phenomenon (such as the creating of the earth).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Folktales</a:t>
            </a:r>
            <a:r>
              <a:rPr lang="en-US" dirty="0">
                <a:latin typeface="Georgia" panose="02040502050405020303" pitchFamily="18" charset="0"/>
              </a:rPr>
              <a:t>: a story without a known author that has been preserved through spoken words from one generation to the other.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8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Oral Tradition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 Literary Tradition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Epic Poetry</a:t>
            </a:r>
            <a:r>
              <a:rPr lang="en-US" dirty="0">
                <a:latin typeface="Georgia" panose="02040502050405020303" pitchFamily="18" charset="0"/>
              </a:rPr>
              <a:t>: long story in the form of a poem concerning a serious subject containing details of an 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dirty="0">
                <a:latin typeface="Georgia" panose="02040502050405020303" pitchFamily="18" charset="0"/>
              </a:rPr>
              <a:t>’s deeds and events significant to a culture or nation. These often serve a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Didactic </a:t>
            </a:r>
            <a:r>
              <a:rPr lang="en-US" dirty="0">
                <a:latin typeface="Georgia" panose="02040502050405020303" pitchFamily="18" charset="0"/>
              </a:rPr>
              <a:t>purpose.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Ancient 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Epic Poetry</a:t>
            </a:r>
            <a:r>
              <a:rPr lang="en-US" dirty="0">
                <a:latin typeface="Georgia" panose="02040502050405020303" pitchFamily="18" charset="0"/>
              </a:rPr>
              <a:t> was passed down through </a:t>
            </a:r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oral tradition </a:t>
            </a:r>
            <a:r>
              <a:rPr lang="en-US" dirty="0">
                <a:latin typeface="Georgia" panose="02040502050405020303" pitchFamily="18" charset="0"/>
              </a:rPr>
              <a:t>until someone wrote it down, thus transitioning it into literary tradition.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CC9A440D-1372-49BF-9FEA-0CB9B40F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765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Epic Poetry</a:t>
            </a:r>
            <a:r>
              <a:rPr lang="en-US" dirty="0">
                <a:latin typeface="Georgia" panose="02040502050405020303" pitchFamily="18" charset="0"/>
              </a:rPr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Epic of Gilgamesh– from Mesopotamia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Mahābhārata</a:t>
            </a:r>
            <a:r>
              <a:rPr lang="en-US" dirty="0">
                <a:latin typeface="Georgia" panose="02040502050405020303" pitchFamily="18" charset="0"/>
              </a:rPr>
              <a:t>– 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Ramayana– </a:t>
            </a:r>
            <a:r>
              <a:rPr lang="en-US" dirty="0">
                <a:latin typeface="Georgia" panose="02040502050405020303" pitchFamily="18" charset="0"/>
              </a:rPr>
              <a:t>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Iliad– Greek mythology (Homer)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Odyssey– Greek mythology (Homer)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Beowulf– Old English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http://cdn.history.com/sites/2/2014/01/achilles-hero-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1"/>
            <a:ext cx="6294554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British Museum Flood Tab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45" y="3391093"/>
            <a:ext cx="2999509" cy="33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759800" y="1635840"/>
              <a:ext cx="7822800" cy="3900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0440" y="1626480"/>
                <a:ext cx="7841520" cy="39196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0E735B66-FA4D-447B-9D08-9B124108D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35" y="126521"/>
            <a:ext cx="8467725" cy="11049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EPIC POETRY </a:t>
            </a:r>
            <a:r>
              <a:rPr lang="en-US" sz="2800" dirty="0">
                <a:latin typeface="Georgia" panose="02040502050405020303" pitchFamily="18" charset="0"/>
              </a:rPr>
              <a:t>&amp;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1" y="1427584"/>
            <a:ext cx="10879494" cy="527801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EPIC</a:t>
            </a:r>
            <a:r>
              <a:rPr lang="en-US" sz="2400" b="1" dirty="0">
                <a:latin typeface="Georgia" panose="02040502050405020303" pitchFamily="18" charset="0"/>
              </a:rPr>
              <a:t> is a long, narrative poem that describes the actions of an 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sz="2400" b="1" dirty="0">
                <a:latin typeface="Georgia" panose="02040502050405020303" pitchFamily="18" charset="0"/>
              </a:rPr>
              <a:t>. The setting is vast (</a:t>
            </a:r>
            <a:r>
              <a:rPr lang="en-US" sz="2400" dirty="0">
                <a:latin typeface="Georgia" panose="02040502050405020303" pitchFamily="18" charset="0"/>
              </a:rPr>
              <a:t>really big</a:t>
            </a:r>
            <a:r>
              <a:rPr lang="en-US" sz="2400" b="1" dirty="0">
                <a:latin typeface="Georgia" panose="02040502050405020303" pitchFamily="18" charset="0"/>
              </a:rPr>
              <a:t>), and usually includes supernatural elements. 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Epic poems convey universal themes—such as “good vs. evil” and are written in a serious tone.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Ancient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Epic Poetry</a:t>
            </a:r>
            <a:r>
              <a:rPr lang="en-US" sz="2400" dirty="0">
                <a:latin typeface="Georgia" panose="02040502050405020303" pitchFamily="18" charset="0"/>
              </a:rPr>
              <a:t> was passed down through </a:t>
            </a:r>
            <a:r>
              <a:rPr lang="en-US" sz="2400" dirty="0">
                <a:solidFill>
                  <a:srgbClr val="7030A0"/>
                </a:solidFill>
                <a:latin typeface="Georgia" panose="02040502050405020303" pitchFamily="18" charset="0"/>
              </a:rPr>
              <a:t>oral tradition </a:t>
            </a:r>
            <a:r>
              <a:rPr lang="en-US" sz="2400" dirty="0">
                <a:latin typeface="Georgia" panose="02040502050405020303" pitchFamily="18" charset="0"/>
              </a:rPr>
              <a:t>until someone smart wrote it down.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latin typeface="Georgia" panose="02040502050405020303" pitchFamily="18" charset="0"/>
              </a:rPr>
              <a:t>displays the following characteristics:</a:t>
            </a:r>
          </a:p>
          <a:p>
            <a:pPr marL="740664" lvl="1" indent="-3429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High-status &amp; usually male</a:t>
            </a:r>
          </a:p>
          <a:p>
            <a:pPr marL="740664" lvl="1" indent="-342900"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</a:rPr>
              <a:t>He’s a reflection of the culture's “ideals”; his actions reflect the value of the culture</a:t>
            </a:r>
          </a:p>
          <a:p>
            <a:pPr marL="797814" lvl="2" indent="0">
              <a:buNone/>
            </a:pPr>
            <a:r>
              <a:rPr lang="en-US" sz="2000" b="1" dirty="0">
                <a:latin typeface="Georgia" panose="02040502050405020303" pitchFamily="18" charset="0"/>
                <a:sym typeface="Wingdings" panose="05000000000000000000" pitchFamily="2" charset="2"/>
              </a:rPr>
              <a:t> serve a </a:t>
            </a:r>
            <a:r>
              <a:rPr lang="en-US" sz="2000" b="1" dirty="0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didactic</a:t>
            </a:r>
            <a:r>
              <a:rPr lang="en-US" sz="2000" b="1" dirty="0">
                <a:latin typeface="Georgia" panose="02040502050405020303" pitchFamily="18" charset="0"/>
                <a:sym typeface="Wingdings" panose="05000000000000000000" pitchFamily="2" charset="2"/>
              </a:rPr>
              <a:t> purpose</a:t>
            </a:r>
            <a:endParaRPr lang="en-US" sz="2000" b="1" dirty="0">
              <a:latin typeface="Georgia" panose="02040502050405020303" pitchFamily="18" charset="0"/>
            </a:endParaRPr>
          </a:p>
          <a:p>
            <a:pPr marL="740664" lvl="1" indent="-3429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Sometimes the 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 </a:t>
            </a:r>
            <a:r>
              <a:rPr lang="en-US" sz="2400" dirty="0">
                <a:latin typeface="Georgia" panose="02040502050405020303" pitchFamily="18" charset="0"/>
              </a:rPr>
              <a:t>is part god; 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heroes </a:t>
            </a:r>
            <a:r>
              <a:rPr lang="en-US" sz="2400" dirty="0">
                <a:latin typeface="Georgia" panose="02040502050405020303" pitchFamily="18" charset="0"/>
              </a:rPr>
              <a:t>display recognizable human qualities and traits.</a:t>
            </a:r>
          </a:p>
          <a:p>
            <a:pPr marL="0" indent="-2286"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pPr marL="0" indent="-2286">
              <a:buNone/>
            </a:pPr>
            <a:r>
              <a:rPr lang="en-US" sz="2800" b="1" dirty="0">
                <a:highlight>
                  <a:srgbClr val="FFFF00"/>
                </a:highlight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highlight>
                  <a:srgbClr val="FFFF00"/>
                </a:highlight>
                <a:latin typeface="Georgia" panose="02040502050405020303" pitchFamily="18" charset="0"/>
              </a:rPr>
              <a:t>Research 3-5 NEW things to add to your notes about Epic Poetry and/or Epic Heroes</a:t>
            </a:r>
          </a:p>
          <a:p>
            <a:pPr marL="397764" lvl="1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-2286" algn="ctr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8D3928AB-918C-49BC-BFD0-7DB92770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35" y="126521"/>
            <a:ext cx="8467725" cy="11049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EPIC POETRY 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&amp; </a:t>
            </a:r>
            <a:r>
              <a:rPr lang="en-US" sz="28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1" y="1427584"/>
            <a:ext cx="10879494" cy="48141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EPIC</a:t>
            </a:r>
            <a:r>
              <a:rPr lang="en-US" sz="2400" b="1" dirty="0">
                <a:latin typeface="Georgia" panose="02040502050405020303" pitchFamily="18" charset="0"/>
              </a:rPr>
              <a:t> is a long, narrative poem that describes the actions of an 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sz="2400" b="1" dirty="0">
                <a:latin typeface="Georgia" panose="02040502050405020303" pitchFamily="18" charset="0"/>
              </a:rPr>
              <a:t>. The setting is vast, and usually includes supernatural elements.  Also these characteristics and charts you’ll need later: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61" y="2615717"/>
            <a:ext cx="8306878" cy="4242283"/>
          </a:xfrm>
          <a:prstGeom prst="rect">
            <a:avLst/>
          </a:prstGeom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F45538DA-827D-4A47-B558-D8DDA4F47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1"/>
            <a:ext cx="7200900" cy="170128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HW</a:t>
            </a:r>
            <a:r>
              <a:rPr lang="en-US" sz="3600" b="1" dirty="0">
                <a:latin typeface="Georgia" panose="02040502050405020303" pitchFamily="18" charset="0"/>
              </a:rPr>
              <a:t>: CREATE AN “</a:t>
            </a:r>
            <a:r>
              <a:rPr lang="en-US" sz="36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sz="3600" b="1" dirty="0">
                <a:latin typeface="Georgia" panose="02040502050405020303" pitchFamily="18" charset="0"/>
              </a:rPr>
              <a:t>” (</a:t>
            </a:r>
            <a:r>
              <a:rPr lang="en-US" sz="3600" dirty="0">
                <a:latin typeface="Georgia" panose="02040502050405020303" pitchFamily="18" charset="0"/>
              </a:rPr>
              <a:t>turn in to Smith’s </a:t>
            </a:r>
            <a:r>
              <a:rPr lang="en-US" sz="3600" dirty="0" err="1">
                <a:latin typeface="Georgia" panose="02040502050405020303" pitchFamily="18" charset="0"/>
              </a:rPr>
              <a:t>Tii</a:t>
            </a:r>
            <a:r>
              <a:rPr lang="en-US" sz="3600" dirty="0">
                <a:latin typeface="Georgia" panose="02040502050405020303" pitchFamily="18" charset="0"/>
              </a:rPr>
              <a:t> by May 8</a:t>
            </a:r>
            <a:r>
              <a:rPr lang="en-US" sz="3600" baseline="30000" dirty="0">
                <a:latin typeface="Georgia" panose="02040502050405020303" pitchFamily="18" charset="0"/>
              </a:rPr>
              <a:t>th</a:t>
            </a:r>
            <a:r>
              <a:rPr lang="en-US" sz="3600" b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665" y="2183362"/>
            <a:ext cx="9843795" cy="417389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</a:rPr>
              <a:t>List 10 of the qualities </a:t>
            </a:r>
            <a:r>
              <a:rPr lang="en-US" sz="2400" b="1" u="sng" dirty="0">
                <a:latin typeface="Georgia" panose="02040502050405020303" pitchFamily="18" charset="0"/>
              </a:rPr>
              <a:t>you</a:t>
            </a:r>
            <a:r>
              <a:rPr lang="en-US" sz="2400" b="1" dirty="0">
                <a:latin typeface="Georgia" panose="02040502050405020303" pitchFamily="18" charset="0"/>
              </a:rPr>
              <a:t> believe the “perfect” man, then woman, has (within today’s world/culture/society </a:t>
            </a:r>
            <a:r>
              <a:rPr lang="en-US" sz="2400" b="1" i="1" dirty="0">
                <a:latin typeface="Georgia" panose="02040502050405020303" pitchFamily="18" charset="0"/>
              </a:rPr>
              <a:t>from your perspective</a:t>
            </a:r>
            <a:r>
              <a:rPr lang="en-US" sz="2400" b="1" dirty="0">
                <a:latin typeface="Georgia" panose="02040502050405020303" pitchFamily="18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</a:rPr>
              <a:t>Sketch an 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EPIC HERO</a:t>
            </a:r>
            <a:r>
              <a:rPr lang="en-US" sz="2400" b="1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(you can take a pic and paste into your document)</a:t>
            </a:r>
          </a:p>
          <a:p>
            <a:pPr lvl="1">
              <a:buFont typeface="+mj-lt"/>
              <a:buAutoNum type="arabicPeriod"/>
            </a:pPr>
            <a:r>
              <a:rPr lang="en-US" sz="2000" b="1" dirty="0">
                <a:latin typeface="Georgia" panose="02040502050405020303" pitchFamily="18" charset="0"/>
              </a:rPr>
              <a:t>Use 3+ colors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</a:rPr>
              <a:t>Annotate your sketch to include 5-7 specific traits and/or features. 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http://images.clipartpanda.com/hercules-clip-art-hercules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38" y="4868517"/>
            <a:ext cx="2175244" cy="18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rontosaurus">
            <a:extLst>
              <a:ext uri="{FF2B5EF4-FFF2-40B4-BE49-F238E27FC236}">
                <a16:creationId xmlns:a16="http://schemas.microsoft.com/office/drawing/2014/main" id="{DE8231C7-510C-4B74-9869-D6C23A6A2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02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D16E3F30-7EEF-4970-B18D-83991CF31BD9}" vid="{1632CF3D-9091-4D26-BDA6-467F6059AF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Theme10</vt:lpstr>
      <vt:lpstr>Journal 24: India</vt:lpstr>
      <vt:lpstr>Didactic Literature</vt:lpstr>
      <vt:lpstr>Oral Tradition: Review</vt:lpstr>
      <vt:lpstr>Oral Tradition: Review</vt:lpstr>
      <vt:lpstr>Oral Tradition  Literary Tradition</vt:lpstr>
      <vt:lpstr>Epic Poetry Examples</vt:lpstr>
      <vt:lpstr>EPIC POETRY &amp; EPIC HEROES</vt:lpstr>
      <vt:lpstr>EPIC POETRY &amp; EPIC HEROES</vt:lpstr>
      <vt:lpstr>HW: CREATE AN “EPIC HERO” (turn in to Smith’s Tii by May 8th)</vt:lpstr>
      <vt:lpstr>Example:  CREATE AN “EPIC HERO”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32: India</dc:title>
  <dc:creator>kyle.p.smith@email.wsu.edu</dc:creator>
  <cp:lastModifiedBy>kyle.p.smith@email.wsu.edu</cp:lastModifiedBy>
  <cp:revision>4</cp:revision>
  <dcterms:created xsi:type="dcterms:W3CDTF">2020-05-07T06:58:51Z</dcterms:created>
  <dcterms:modified xsi:type="dcterms:W3CDTF">2020-05-07T07:23:35Z</dcterms:modified>
</cp:coreProperties>
</file>