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5"/>
  </p:handoutMasterIdLst>
  <p:sldIdLst>
    <p:sldId id="307" r:id="rId2"/>
    <p:sldId id="299" r:id="rId3"/>
    <p:sldId id="257" r:id="rId4"/>
    <p:sldId id="278" r:id="rId5"/>
    <p:sldId id="277" r:id="rId6"/>
    <p:sldId id="261" r:id="rId7"/>
    <p:sldId id="260" r:id="rId8"/>
    <p:sldId id="285" r:id="rId9"/>
    <p:sldId id="284" r:id="rId10"/>
    <p:sldId id="258" r:id="rId11"/>
    <p:sldId id="263" r:id="rId12"/>
    <p:sldId id="286" r:id="rId13"/>
    <p:sldId id="265" r:id="rId14"/>
    <p:sldId id="287" r:id="rId15"/>
    <p:sldId id="303" r:id="rId16"/>
    <p:sldId id="279" r:id="rId17"/>
    <p:sldId id="262" r:id="rId18"/>
    <p:sldId id="302" r:id="rId19"/>
    <p:sldId id="288" r:id="rId20"/>
    <p:sldId id="267" r:id="rId21"/>
    <p:sldId id="282" r:id="rId22"/>
    <p:sldId id="304" r:id="rId23"/>
    <p:sldId id="306" r:id="rId24"/>
    <p:sldId id="290" r:id="rId25"/>
    <p:sldId id="291" r:id="rId26"/>
    <p:sldId id="297" r:id="rId27"/>
    <p:sldId id="301" r:id="rId28"/>
    <p:sldId id="308" r:id="rId29"/>
    <p:sldId id="292" r:id="rId30"/>
    <p:sldId id="293" r:id="rId31"/>
    <p:sldId id="294" r:id="rId32"/>
    <p:sldId id="295" r:id="rId33"/>
    <p:sldId id="296" r:id="rId34"/>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1"/>
            <a:ext cx="3011699" cy="463408"/>
          </a:xfrm>
          <a:prstGeom prst="rect">
            <a:avLst/>
          </a:prstGeom>
        </p:spPr>
        <p:txBody>
          <a:bodyPr vert="horz" lIns="92492" tIns="46246" rIns="92492" bIns="46246" rtlCol="0"/>
          <a:lstStyle>
            <a:lvl1pPr algn="r">
              <a:defRPr sz="1200"/>
            </a:lvl1pPr>
          </a:lstStyle>
          <a:p>
            <a:fld id="{881A55D3-E0E6-47E4-960E-84B2D64170B6}" type="datetimeFigureOut">
              <a:rPr lang="en-US" smtClean="0"/>
              <a:t>11/26/2019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B3961025-E97A-45F5-B335-03B4D6CA083C}" type="slidenum">
              <a:rPr lang="en-US" smtClean="0"/>
              <a:t>‹#›</a:t>
            </a:fld>
            <a:endParaRPr lang="en-US"/>
          </a:p>
        </p:txBody>
      </p:sp>
    </p:spTree>
    <p:extLst>
      <p:ext uri="{BB962C8B-B14F-4D97-AF65-F5344CB8AC3E}">
        <p14:creationId xmlns:p14="http://schemas.microsoft.com/office/powerpoint/2010/main" val="16159487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8EBDFDF-10C7-48C7-8374-58E0F7B14B8D}" type="datetimeFigureOut">
              <a:rPr lang="en-US" smtClean="0"/>
              <a:pPr/>
              <a:t>11/26/2019</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3485A62C-5D70-42DC-A1C2-8EB90524B21F}" type="slidenum">
              <a:rPr lang="en-US" smtClean="0"/>
              <a:pPr/>
              <a:t>‹#›</a:t>
            </a:fld>
            <a:endParaRPr lang="en-US"/>
          </a:p>
        </p:txBody>
      </p:sp>
    </p:spTree>
    <p:extLst>
      <p:ext uri="{BB962C8B-B14F-4D97-AF65-F5344CB8AC3E}">
        <p14:creationId xmlns:p14="http://schemas.microsoft.com/office/powerpoint/2010/main" val="24166049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8EBDFDF-10C7-48C7-8374-58E0F7B14B8D}" type="datetimeFigureOut">
              <a:rPr lang="en-US" smtClean="0"/>
              <a:pPr/>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5A62C-5D70-42DC-A1C2-8EB90524B21F}" type="slidenum">
              <a:rPr lang="en-US" smtClean="0"/>
              <a:pPr/>
              <a:t>‹#›</a:t>
            </a:fld>
            <a:endParaRPr lang="en-US"/>
          </a:p>
        </p:txBody>
      </p:sp>
    </p:spTree>
    <p:extLst>
      <p:ext uri="{BB962C8B-B14F-4D97-AF65-F5344CB8AC3E}">
        <p14:creationId xmlns:p14="http://schemas.microsoft.com/office/powerpoint/2010/main" val="317000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EBDFDF-10C7-48C7-8374-58E0F7B14B8D}"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5A62C-5D70-42DC-A1C2-8EB90524B21F}" type="slidenum">
              <a:rPr lang="en-US" smtClean="0"/>
              <a:pPr/>
              <a:t>‹#›</a:t>
            </a:fld>
            <a:endParaRPr lang="en-US"/>
          </a:p>
        </p:txBody>
      </p:sp>
    </p:spTree>
    <p:extLst>
      <p:ext uri="{BB962C8B-B14F-4D97-AF65-F5344CB8AC3E}">
        <p14:creationId xmlns:p14="http://schemas.microsoft.com/office/powerpoint/2010/main" val="1074226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EBDFDF-10C7-48C7-8374-58E0F7B14B8D}"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5A62C-5D70-42DC-A1C2-8EB90524B21F}" type="slidenum">
              <a:rPr lang="en-US" smtClean="0"/>
              <a:pPr/>
              <a:t>‹#›</a:t>
            </a:fld>
            <a:endParaRPr lang="en-US"/>
          </a:p>
        </p:txBody>
      </p:sp>
    </p:spTree>
    <p:extLst>
      <p:ext uri="{BB962C8B-B14F-4D97-AF65-F5344CB8AC3E}">
        <p14:creationId xmlns:p14="http://schemas.microsoft.com/office/powerpoint/2010/main" val="144360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EBDFDF-10C7-48C7-8374-58E0F7B14B8D}"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5A62C-5D70-42DC-A1C2-8EB90524B21F}" type="slidenum">
              <a:rPr lang="en-US" smtClean="0"/>
              <a:pPr/>
              <a:t>‹#›</a:t>
            </a:fld>
            <a:endParaRPr lang="en-US"/>
          </a:p>
        </p:txBody>
      </p:sp>
    </p:spTree>
    <p:extLst>
      <p:ext uri="{BB962C8B-B14F-4D97-AF65-F5344CB8AC3E}">
        <p14:creationId xmlns:p14="http://schemas.microsoft.com/office/powerpoint/2010/main" val="355011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EBDFDF-10C7-48C7-8374-58E0F7B14B8D}"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5A62C-5D70-42DC-A1C2-8EB90524B21F}" type="slidenum">
              <a:rPr lang="en-US" smtClean="0"/>
              <a:pPr/>
              <a:t>‹#›</a:t>
            </a:fld>
            <a:endParaRPr lang="en-US"/>
          </a:p>
        </p:txBody>
      </p:sp>
    </p:spTree>
    <p:extLst>
      <p:ext uri="{BB962C8B-B14F-4D97-AF65-F5344CB8AC3E}">
        <p14:creationId xmlns:p14="http://schemas.microsoft.com/office/powerpoint/2010/main" val="251210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EBDFDF-10C7-48C7-8374-58E0F7B14B8D}"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5A62C-5D70-42DC-A1C2-8EB90524B21F}" type="slidenum">
              <a:rPr lang="en-US" smtClean="0"/>
              <a:pPr/>
              <a:t>‹#›</a:t>
            </a:fld>
            <a:endParaRPr lang="en-US"/>
          </a:p>
        </p:txBody>
      </p:sp>
    </p:spTree>
    <p:extLst>
      <p:ext uri="{BB962C8B-B14F-4D97-AF65-F5344CB8AC3E}">
        <p14:creationId xmlns:p14="http://schemas.microsoft.com/office/powerpoint/2010/main" val="2114331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BDFDF-10C7-48C7-8374-58E0F7B14B8D}"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5A62C-5D70-42DC-A1C2-8EB90524B21F}" type="slidenum">
              <a:rPr lang="en-US" smtClean="0"/>
              <a:pPr/>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628067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BDFDF-10C7-48C7-8374-58E0F7B14B8D}"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5A62C-5D70-42DC-A1C2-8EB90524B21F}" type="slidenum">
              <a:rPr lang="en-US" smtClean="0"/>
              <a:pPr/>
              <a:t>‹#›</a:t>
            </a:fld>
            <a:endParaRPr lang="en-US"/>
          </a:p>
        </p:txBody>
      </p:sp>
    </p:spTree>
    <p:extLst>
      <p:ext uri="{BB962C8B-B14F-4D97-AF65-F5344CB8AC3E}">
        <p14:creationId xmlns:p14="http://schemas.microsoft.com/office/powerpoint/2010/main" val="383105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BDFDF-10C7-48C7-8374-58E0F7B14B8D}"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5A62C-5D70-42DC-A1C2-8EB90524B21F}" type="slidenum">
              <a:rPr lang="en-US" smtClean="0"/>
              <a:pPr/>
              <a:t>‹#›</a:t>
            </a:fld>
            <a:endParaRPr lang="en-US"/>
          </a:p>
        </p:txBody>
      </p:sp>
    </p:spTree>
    <p:extLst>
      <p:ext uri="{BB962C8B-B14F-4D97-AF65-F5344CB8AC3E}">
        <p14:creationId xmlns:p14="http://schemas.microsoft.com/office/powerpoint/2010/main" val="159226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EBDFDF-10C7-48C7-8374-58E0F7B14B8D}"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5A62C-5D70-42DC-A1C2-8EB90524B21F}" type="slidenum">
              <a:rPr lang="en-US" smtClean="0"/>
              <a:pPr/>
              <a:t>‹#›</a:t>
            </a:fld>
            <a:endParaRPr lang="en-US"/>
          </a:p>
        </p:txBody>
      </p:sp>
    </p:spTree>
    <p:extLst>
      <p:ext uri="{BB962C8B-B14F-4D97-AF65-F5344CB8AC3E}">
        <p14:creationId xmlns:p14="http://schemas.microsoft.com/office/powerpoint/2010/main" val="110054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EBDFDF-10C7-48C7-8374-58E0F7B14B8D}" type="datetimeFigureOut">
              <a:rPr lang="en-US" smtClean="0"/>
              <a:pPr/>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5A62C-5D70-42DC-A1C2-8EB90524B21F}" type="slidenum">
              <a:rPr lang="en-US" smtClean="0"/>
              <a:pPr/>
              <a:t>‹#›</a:t>
            </a:fld>
            <a:endParaRPr lang="en-US"/>
          </a:p>
        </p:txBody>
      </p:sp>
    </p:spTree>
    <p:extLst>
      <p:ext uri="{BB962C8B-B14F-4D97-AF65-F5344CB8AC3E}">
        <p14:creationId xmlns:p14="http://schemas.microsoft.com/office/powerpoint/2010/main" val="322414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EBDFDF-10C7-48C7-8374-58E0F7B14B8D}" type="datetimeFigureOut">
              <a:rPr lang="en-US" smtClean="0"/>
              <a:pPr/>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85A62C-5D70-42DC-A1C2-8EB90524B21F}" type="slidenum">
              <a:rPr lang="en-US" smtClean="0"/>
              <a:pPr/>
              <a:t>‹#›</a:t>
            </a:fld>
            <a:endParaRPr lang="en-US"/>
          </a:p>
        </p:txBody>
      </p:sp>
    </p:spTree>
    <p:extLst>
      <p:ext uri="{BB962C8B-B14F-4D97-AF65-F5344CB8AC3E}">
        <p14:creationId xmlns:p14="http://schemas.microsoft.com/office/powerpoint/2010/main" val="145998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EBDFDF-10C7-48C7-8374-58E0F7B14B8D}" type="datetimeFigureOut">
              <a:rPr lang="en-US" smtClean="0"/>
              <a:pPr/>
              <a:t>11/26/2019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85A62C-5D70-42DC-A1C2-8EB90524B21F}" type="slidenum">
              <a:rPr lang="en-US" smtClean="0"/>
              <a:pPr/>
              <a:t>‹#›</a:t>
            </a:fld>
            <a:endParaRPr lang="en-US"/>
          </a:p>
        </p:txBody>
      </p:sp>
    </p:spTree>
    <p:extLst>
      <p:ext uri="{BB962C8B-B14F-4D97-AF65-F5344CB8AC3E}">
        <p14:creationId xmlns:p14="http://schemas.microsoft.com/office/powerpoint/2010/main" val="333490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8EBDFDF-10C7-48C7-8374-58E0F7B14B8D}" type="datetimeFigureOut">
              <a:rPr lang="en-US" smtClean="0"/>
              <a:pPr/>
              <a:t>11/26/2019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85A62C-5D70-42DC-A1C2-8EB90524B21F}" type="slidenum">
              <a:rPr lang="en-US" smtClean="0"/>
              <a:pPr/>
              <a:t>‹#›</a:t>
            </a:fld>
            <a:endParaRPr lang="en-US"/>
          </a:p>
        </p:txBody>
      </p:sp>
    </p:spTree>
    <p:extLst>
      <p:ext uri="{BB962C8B-B14F-4D97-AF65-F5344CB8AC3E}">
        <p14:creationId xmlns:p14="http://schemas.microsoft.com/office/powerpoint/2010/main" val="26873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8EBDFDF-10C7-48C7-8374-58E0F7B14B8D}" type="datetimeFigureOut">
              <a:rPr lang="en-US" smtClean="0"/>
              <a:pPr/>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5A62C-5D70-42DC-A1C2-8EB90524B21F}" type="slidenum">
              <a:rPr lang="en-US" smtClean="0"/>
              <a:pPr/>
              <a:t>‹#›</a:t>
            </a:fld>
            <a:endParaRPr lang="en-US"/>
          </a:p>
        </p:txBody>
      </p:sp>
    </p:spTree>
    <p:extLst>
      <p:ext uri="{BB962C8B-B14F-4D97-AF65-F5344CB8AC3E}">
        <p14:creationId xmlns:p14="http://schemas.microsoft.com/office/powerpoint/2010/main" val="151051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8EBDFDF-10C7-48C7-8374-58E0F7B14B8D}" type="datetimeFigureOut">
              <a:rPr lang="en-US" smtClean="0"/>
              <a:pPr/>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5A62C-5D70-42DC-A1C2-8EB90524B21F}" type="slidenum">
              <a:rPr lang="en-US" smtClean="0"/>
              <a:pPr/>
              <a:t>‹#›</a:t>
            </a:fld>
            <a:endParaRPr lang="en-US"/>
          </a:p>
        </p:txBody>
      </p:sp>
    </p:spTree>
    <p:extLst>
      <p:ext uri="{BB962C8B-B14F-4D97-AF65-F5344CB8AC3E}">
        <p14:creationId xmlns:p14="http://schemas.microsoft.com/office/powerpoint/2010/main" val="1680315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EBDFDF-10C7-48C7-8374-58E0F7B14B8D}" type="datetimeFigureOut">
              <a:rPr lang="en-US" smtClean="0"/>
              <a:pPr/>
              <a:t>11/26/2019</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85A62C-5D70-42DC-A1C2-8EB90524B21F}" type="slidenum">
              <a:rPr lang="en-US" smtClean="0"/>
              <a:pPr/>
              <a:t>‹#›</a:t>
            </a:fld>
            <a:endParaRPr lang="en-US"/>
          </a:p>
        </p:txBody>
      </p:sp>
    </p:spTree>
    <p:extLst>
      <p:ext uri="{BB962C8B-B14F-4D97-AF65-F5344CB8AC3E}">
        <p14:creationId xmlns:p14="http://schemas.microsoft.com/office/powerpoint/2010/main" val="265329778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kTHNpusq65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b6Im4b3kdf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NB2CNr692RE"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T9j7kLG7VK8"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N3qrhhMCJlI?t=41"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78561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131425" cy="1456267"/>
          </a:xfrm>
        </p:spPr>
        <p:txBody>
          <a:bodyPr/>
          <a:lstStyle/>
          <a:p>
            <a:r>
              <a:rPr lang="en-US" sz="2000" dirty="0" smtClean="0">
                <a:latin typeface="Georgia" panose="02040502050405020303" pitchFamily="18" charset="0"/>
              </a:rPr>
              <a:t>Play:</a:t>
            </a:r>
            <a:r>
              <a:rPr lang="en-US" i="1" dirty="0" smtClean="0">
                <a:latin typeface="Georgia" panose="02040502050405020303" pitchFamily="18" charset="0"/>
              </a:rPr>
              <a:t> Romeo and Juliet</a:t>
            </a:r>
            <a:r>
              <a:rPr lang="en-US" dirty="0" smtClean="0">
                <a:latin typeface="Georgia" panose="02040502050405020303" pitchFamily="18" charset="0"/>
              </a:rPr>
              <a:t> </a:t>
            </a:r>
            <a:r>
              <a:rPr lang="en-US" sz="2400" dirty="0" smtClean="0">
                <a:latin typeface="Georgia" panose="02040502050405020303" pitchFamily="18" charset="0"/>
              </a:rPr>
              <a:t>Act I, Scene V</a:t>
            </a:r>
            <a:endParaRPr lang="en-US" sz="2400" i="1"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indent="0">
              <a:buNone/>
            </a:pPr>
            <a:r>
              <a:rPr lang="en-US" sz="4000" dirty="0" smtClean="0">
                <a:latin typeface="Georgia" panose="02040502050405020303" pitchFamily="18" charset="0"/>
              </a:rPr>
              <a:t>Romeo:</a:t>
            </a:r>
          </a:p>
          <a:p>
            <a:pPr marL="0" indent="0">
              <a:buNone/>
            </a:pPr>
            <a:r>
              <a:rPr lang="en-US" sz="4000" dirty="0" smtClean="0">
                <a:latin typeface="Georgia" panose="02040502050405020303" pitchFamily="18" charset="0"/>
              </a:rPr>
              <a:t>“O, she doth teach the torches to burn bright!</a:t>
            </a:r>
            <a:br>
              <a:rPr lang="en-US" sz="4000" dirty="0" smtClean="0">
                <a:latin typeface="Georgia" panose="02040502050405020303" pitchFamily="18" charset="0"/>
              </a:rPr>
            </a:br>
            <a:r>
              <a:rPr lang="en-US" sz="4000" dirty="0" smtClean="0">
                <a:latin typeface="Georgia" panose="02040502050405020303" pitchFamily="18" charset="0"/>
              </a:rPr>
              <a:t>It seems she hangs upon the cheek of night</a:t>
            </a:r>
            <a:br>
              <a:rPr lang="en-US" sz="4000" dirty="0" smtClean="0">
                <a:latin typeface="Georgia" panose="02040502050405020303" pitchFamily="18" charset="0"/>
              </a:rPr>
            </a:br>
            <a:r>
              <a:rPr lang="en-US" sz="4000" dirty="0" smtClean="0">
                <a:latin typeface="Georgia" panose="02040502050405020303" pitchFamily="18" charset="0"/>
              </a:rPr>
              <a:t>Like a rich jewel in an </a:t>
            </a:r>
            <a:r>
              <a:rPr lang="en-US" sz="4000" dirty="0" err="1" smtClean="0">
                <a:latin typeface="Georgia" panose="02040502050405020303" pitchFamily="18" charset="0"/>
              </a:rPr>
              <a:t>Ethiope’s</a:t>
            </a:r>
            <a:r>
              <a:rPr lang="en-US" sz="4000" dirty="0" smtClean="0">
                <a:latin typeface="Georgia" panose="02040502050405020303" pitchFamily="18" charset="0"/>
              </a:rPr>
              <a:t> ear;”</a:t>
            </a:r>
            <a:endParaRPr lang="en-US" sz="4000" dirty="0">
              <a:latin typeface="Georgia" panose="02040502050405020303" pitchFamily="18" charset="0"/>
            </a:endParaRPr>
          </a:p>
        </p:txBody>
      </p:sp>
    </p:spTree>
    <p:extLst>
      <p:ext uri="{BB962C8B-B14F-4D97-AF65-F5344CB8AC3E}">
        <p14:creationId xmlns:p14="http://schemas.microsoft.com/office/powerpoint/2010/main" val="2701269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latin typeface="Georgia" panose="02040502050405020303" pitchFamily="18" charset="0"/>
              </a:rPr>
              <a:t>Music:</a:t>
            </a:r>
            <a:r>
              <a:rPr lang="en-US" dirty="0" smtClean="0">
                <a:latin typeface="Georgia" panose="02040502050405020303" pitchFamily="18" charset="0"/>
              </a:rPr>
              <a:t> “Hot and Cold”– Katy Perry</a:t>
            </a:r>
            <a:endParaRPr lang="en-US" dirty="0">
              <a:latin typeface="Georgia" panose="02040502050405020303" pitchFamily="18" charset="0"/>
            </a:endParaRPr>
          </a:p>
        </p:txBody>
      </p:sp>
      <p:sp>
        <p:nvSpPr>
          <p:cNvPr id="3" name="Content Placeholder 2"/>
          <p:cNvSpPr>
            <a:spLocks noGrp="1"/>
          </p:cNvSpPr>
          <p:nvPr>
            <p:ph idx="1"/>
          </p:nvPr>
        </p:nvSpPr>
        <p:spPr/>
        <p:txBody>
          <a:bodyPr anchor="t"/>
          <a:lstStyle/>
          <a:p>
            <a:pPr marL="0" indent="0">
              <a:buNone/>
            </a:pPr>
            <a:r>
              <a:rPr lang="en-US" dirty="0">
                <a:hlinkClick r:id="rId2"/>
              </a:rPr>
              <a:t>https://</a:t>
            </a:r>
            <a:r>
              <a:rPr lang="en-US" dirty="0" smtClean="0">
                <a:hlinkClick r:id="rId2"/>
              </a:rPr>
              <a:t>www.youtube.com/watch?v=kTHNpusq654</a:t>
            </a:r>
            <a:r>
              <a:rPr lang="en-US" dirty="0" smtClean="0"/>
              <a:t> </a:t>
            </a:r>
            <a:endParaRPr lang="en-US" dirty="0"/>
          </a:p>
        </p:txBody>
      </p:sp>
      <p:pic>
        <p:nvPicPr>
          <p:cNvPr id="1026" name="Picture 2" descr="Image result for hot n cold katy perry"/>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3106593" y="3624984"/>
            <a:ext cx="6502400" cy="304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897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3717"/>
            <a:ext cx="10131425" cy="1456267"/>
          </a:xfrm>
        </p:spPr>
        <p:txBody>
          <a:bodyPr/>
          <a:lstStyle/>
          <a:p>
            <a:r>
              <a:rPr lang="en-US" b="1" dirty="0" smtClean="0">
                <a:latin typeface="Georgia" panose="02040502050405020303" pitchFamily="18" charset="0"/>
              </a:rPr>
              <a:t>Checkpoint two: </a:t>
            </a:r>
            <a:br>
              <a:rPr lang="en-US" b="1" dirty="0" smtClean="0">
                <a:latin typeface="Georgia" panose="02040502050405020303" pitchFamily="18" charset="0"/>
              </a:rPr>
            </a:br>
            <a:r>
              <a:rPr lang="en-US" sz="2000" b="1" cap="none" dirty="0" smtClean="0">
                <a:latin typeface="Georgia" panose="02040502050405020303" pitchFamily="18" charset="0"/>
              </a:rPr>
              <a:t>Write something even if you don’t know for sure.</a:t>
            </a:r>
            <a:endParaRPr lang="en-US" sz="2000" b="1" dirty="0">
              <a:latin typeface="Georgia" panose="02040502050405020303" pitchFamily="18" charset="0"/>
            </a:endParaRPr>
          </a:p>
        </p:txBody>
      </p:sp>
      <p:sp>
        <p:nvSpPr>
          <p:cNvPr id="3" name="Content Placeholder 2"/>
          <p:cNvSpPr>
            <a:spLocks noGrp="1"/>
          </p:cNvSpPr>
          <p:nvPr>
            <p:ph idx="1"/>
          </p:nvPr>
        </p:nvSpPr>
        <p:spPr>
          <a:xfrm>
            <a:off x="685801" y="2219497"/>
            <a:ext cx="10131425" cy="1604357"/>
          </a:xfrm>
        </p:spPr>
        <p:txBody>
          <a:bodyPr anchor="t">
            <a:normAutofit lnSpcReduction="10000"/>
          </a:bodyPr>
          <a:lstStyle/>
          <a:p>
            <a:r>
              <a:rPr lang="en-US" sz="2800" dirty="0">
                <a:latin typeface="Georgia" panose="02040502050405020303" pitchFamily="18" charset="0"/>
              </a:rPr>
              <a:t>Based on the examples, I think </a:t>
            </a:r>
            <a:r>
              <a:rPr lang="en-US" sz="2800" b="1" u="sng" dirty="0">
                <a:solidFill>
                  <a:srgbClr val="FFFF00"/>
                </a:solidFill>
                <a:latin typeface="Georgia" panose="02040502050405020303" pitchFamily="18" charset="0"/>
              </a:rPr>
              <a:t>juxtaposition</a:t>
            </a:r>
            <a:r>
              <a:rPr lang="en-US" sz="2800" dirty="0">
                <a:latin typeface="Georgia" panose="02040502050405020303" pitchFamily="18" charset="0"/>
              </a:rPr>
              <a:t> means</a:t>
            </a:r>
            <a:r>
              <a:rPr lang="en-US" sz="2800" dirty="0" smtClean="0">
                <a:latin typeface="Georgia" panose="02040502050405020303" pitchFamily="18" charset="0"/>
              </a:rPr>
              <a:t>…</a:t>
            </a:r>
          </a:p>
          <a:p>
            <a:pPr lvl="1"/>
            <a:r>
              <a:rPr lang="en-US" sz="2600" dirty="0" smtClean="0">
                <a:latin typeface="Georgia" panose="02040502050405020303" pitchFamily="18" charset="0"/>
              </a:rPr>
              <a:t>Since Checkpoint One I think I learned…</a:t>
            </a:r>
          </a:p>
          <a:p>
            <a:pPr lvl="1"/>
            <a:r>
              <a:rPr lang="en-US" sz="2600" dirty="0" smtClean="0">
                <a:latin typeface="Georgia" panose="02040502050405020303" pitchFamily="18" charset="0"/>
              </a:rPr>
              <a:t>Since Checkpoint One I was confused by…</a:t>
            </a:r>
            <a:endParaRPr lang="en-US" sz="2600" dirty="0">
              <a:latin typeface="Georgia" panose="02040502050405020303" pitchFamily="18" charset="0"/>
            </a:endParaRPr>
          </a:p>
          <a:p>
            <a:endParaRPr lang="en-US" sz="2800" dirty="0">
              <a:latin typeface="Georgia" panose="02040502050405020303" pitchFamily="18" charset="0"/>
            </a:endParaRPr>
          </a:p>
        </p:txBody>
      </p:sp>
    </p:spTree>
    <p:extLst>
      <p:ext uri="{BB962C8B-B14F-4D97-AF65-F5344CB8AC3E}">
        <p14:creationId xmlns:p14="http://schemas.microsoft.com/office/powerpoint/2010/main" val="773766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45" y="365125"/>
            <a:ext cx="11500834" cy="1325563"/>
          </a:xfrm>
        </p:spPr>
        <p:txBody>
          <a:bodyPr>
            <a:normAutofit/>
          </a:bodyPr>
          <a:lstStyle/>
          <a:p>
            <a:r>
              <a:rPr lang="en-US" sz="2000" dirty="0" smtClean="0">
                <a:latin typeface="Georgia" panose="02040502050405020303" pitchFamily="18" charset="0"/>
              </a:rPr>
              <a:t>Poetry:</a:t>
            </a:r>
            <a:r>
              <a:rPr lang="en-US" dirty="0" smtClean="0">
                <a:latin typeface="Georgia" panose="02040502050405020303" pitchFamily="18" charset="0"/>
              </a:rPr>
              <a:t> “Do not Go Gentle into that Good Night”</a:t>
            </a:r>
            <a:r>
              <a:rPr lang="en-US" sz="4000" dirty="0" smtClean="0">
                <a:latin typeface="Georgia" panose="02040502050405020303" pitchFamily="18" charset="0"/>
              </a:rPr>
              <a:t> </a:t>
            </a:r>
            <a:r>
              <a:rPr lang="en-US" sz="2400" dirty="0" smtClean="0">
                <a:latin typeface="Georgia" panose="02040502050405020303" pitchFamily="18" charset="0"/>
              </a:rPr>
              <a:t>by Dylan Thomas</a:t>
            </a:r>
            <a:r>
              <a:rPr lang="en-US" sz="4000" dirty="0" smtClean="0">
                <a:latin typeface="Georgia" panose="02040502050405020303" pitchFamily="18" charset="0"/>
              </a:rPr>
              <a:t>  </a:t>
            </a:r>
            <a:endParaRPr lang="en-US" sz="4000" dirty="0">
              <a:latin typeface="Georgia" panose="02040502050405020303" pitchFamily="18" charset="0"/>
            </a:endParaRPr>
          </a:p>
        </p:txBody>
      </p:sp>
      <p:sp>
        <p:nvSpPr>
          <p:cNvPr id="3" name="Content Placeholder 2"/>
          <p:cNvSpPr>
            <a:spLocks noGrp="1"/>
          </p:cNvSpPr>
          <p:nvPr>
            <p:ph idx="1"/>
          </p:nvPr>
        </p:nvSpPr>
        <p:spPr>
          <a:xfrm>
            <a:off x="685801" y="2142067"/>
            <a:ext cx="10744199" cy="3649133"/>
          </a:xfrm>
        </p:spPr>
        <p:txBody>
          <a:bodyPr>
            <a:noAutofit/>
          </a:bodyPr>
          <a:lstStyle/>
          <a:p>
            <a:pPr marL="0" indent="0">
              <a:buNone/>
            </a:pPr>
            <a:r>
              <a:rPr lang="en-US" sz="3600" dirty="0" smtClean="0">
                <a:latin typeface="Georgia" panose="02040502050405020303" pitchFamily="18" charset="0"/>
              </a:rPr>
              <a:t>“Grave men, near death, who see with blinding sight</a:t>
            </a:r>
            <a:br>
              <a:rPr lang="en-US" sz="3600" dirty="0" smtClean="0">
                <a:latin typeface="Georgia" panose="02040502050405020303" pitchFamily="18" charset="0"/>
              </a:rPr>
            </a:br>
            <a:r>
              <a:rPr lang="en-US" sz="3600" dirty="0" smtClean="0">
                <a:latin typeface="Georgia" panose="02040502050405020303" pitchFamily="18" charset="0"/>
              </a:rPr>
              <a:t>Blind eyes could blaze like meteors and be gay,</a:t>
            </a:r>
            <a:br>
              <a:rPr lang="en-US" sz="3600" dirty="0" smtClean="0">
                <a:latin typeface="Georgia" panose="02040502050405020303" pitchFamily="18" charset="0"/>
              </a:rPr>
            </a:br>
            <a:r>
              <a:rPr lang="en-US" sz="3600" dirty="0" smtClean="0">
                <a:latin typeface="Georgia" panose="02040502050405020303" pitchFamily="18" charset="0"/>
              </a:rPr>
              <a:t>Rage, rage against the dying of the light.</a:t>
            </a:r>
            <a:br>
              <a:rPr lang="en-US" sz="3600" dirty="0" smtClean="0">
                <a:latin typeface="Georgia" panose="02040502050405020303" pitchFamily="18" charset="0"/>
              </a:rPr>
            </a:br>
            <a:r>
              <a:rPr lang="en-US" sz="3600" dirty="0" smtClean="0">
                <a:latin typeface="Georgia" panose="02040502050405020303" pitchFamily="18" charset="0"/>
              </a:rPr>
              <a:t>And you, my father, there on the sad height,</a:t>
            </a:r>
            <a:br>
              <a:rPr lang="en-US" sz="3600" dirty="0" smtClean="0">
                <a:latin typeface="Georgia" panose="02040502050405020303" pitchFamily="18" charset="0"/>
              </a:rPr>
            </a:br>
            <a:r>
              <a:rPr lang="en-US" sz="3600" dirty="0" smtClean="0">
                <a:latin typeface="Georgia" panose="02040502050405020303" pitchFamily="18" charset="0"/>
              </a:rPr>
              <a:t>Curse, bless, me now with your fierce tears, I pray.</a:t>
            </a:r>
            <a:br>
              <a:rPr lang="en-US" sz="3600" dirty="0" smtClean="0">
                <a:latin typeface="Georgia" panose="02040502050405020303" pitchFamily="18" charset="0"/>
              </a:rPr>
            </a:br>
            <a:r>
              <a:rPr lang="en-US" sz="3600" dirty="0" smtClean="0">
                <a:latin typeface="Georgia" panose="02040502050405020303" pitchFamily="18" charset="0"/>
              </a:rPr>
              <a:t>Do not go gentle into that good night.</a:t>
            </a:r>
            <a:br>
              <a:rPr lang="en-US" sz="3600" dirty="0" smtClean="0">
                <a:latin typeface="Georgia" panose="02040502050405020303" pitchFamily="18" charset="0"/>
              </a:rPr>
            </a:br>
            <a:r>
              <a:rPr lang="en-US" sz="3600" dirty="0" smtClean="0">
                <a:latin typeface="Georgia" panose="02040502050405020303" pitchFamily="18" charset="0"/>
              </a:rPr>
              <a:t>Rage, rage against the dying of the light.”</a:t>
            </a:r>
            <a:endParaRPr lang="en-US" sz="3600" dirty="0">
              <a:latin typeface="Georgia" panose="02040502050405020303" pitchFamily="18" charset="0"/>
            </a:endParaRPr>
          </a:p>
        </p:txBody>
      </p:sp>
    </p:spTree>
    <p:extLst>
      <p:ext uri="{BB962C8B-B14F-4D97-AF65-F5344CB8AC3E}">
        <p14:creationId xmlns:p14="http://schemas.microsoft.com/office/powerpoint/2010/main" val="1697634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2000" dirty="0" smtClean="0">
                <a:latin typeface="Georgia" panose="02040502050405020303" pitchFamily="18" charset="0"/>
              </a:rPr>
              <a:t>Photo: </a:t>
            </a:r>
            <a:r>
              <a:rPr lang="en-US" dirty="0" smtClean="0">
                <a:latin typeface="Georgia" panose="02040502050405020303" pitchFamily="18" charset="0"/>
              </a:rPr>
              <a:t>Advertising placement</a:t>
            </a:r>
            <a:endParaRPr lang="en-US" i="1" dirty="0">
              <a:latin typeface="Georgia" panose="02040502050405020303" pitchFamily="18" charset="0"/>
            </a:endParaRPr>
          </a:p>
        </p:txBody>
      </p:sp>
      <p:pic>
        <p:nvPicPr>
          <p:cNvPr id="4" name="Picture 2" descr="https://satanicviews.files.wordpress.com/2015/08/example_of_juxtaposition.jpg"/>
          <p:cNvPicPr>
            <a:picLocks noGrp="1" noChangeAspect="1" noChangeArrowheads="1"/>
          </p:cNvPicPr>
          <p:nvPr>
            <p:ph idx="1"/>
          </p:nvPr>
        </p:nvPicPr>
        <p:blipFill rotWithShape="1">
          <a:blip r:embed="rId2" cstate="hqprint">
            <a:extLst>
              <a:ext uri="{28A0092B-C50C-407E-A947-70E740481C1C}">
                <a14:useLocalDpi xmlns:a14="http://schemas.microsoft.com/office/drawing/2010/main"/>
              </a:ext>
            </a:extLst>
          </a:blip>
          <a:srcRect/>
          <a:stretch/>
        </p:blipFill>
        <p:spPr bwMode="auto">
          <a:xfrm>
            <a:off x="838199" y="966483"/>
            <a:ext cx="8510337" cy="589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573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38" y="0"/>
            <a:ext cx="11987462" cy="601579"/>
          </a:xfrm>
        </p:spPr>
        <p:txBody>
          <a:bodyPr>
            <a:noAutofit/>
          </a:bodyPr>
          <a:lstStyle/>
          <a:p>
            <a:r>
              <a:rPr lang="en-US" sz="2000" dirty="0" smtClean="0">
                <a:latin typeface="Georgia" panose="02040502050405020303" pitchFamily="18" charset="0"/>
              </a:rPr>
              <a:t>Poetry:</a:t>
            </a:r>
            <a:r>
              <a:rPr lang="en-US" dirty="0" smtClean="0">
                <a:latin typeface="Georgia" panose="02040502050405020303" pitchFamily="18" charset="0"/>
              </a:rPr>
              <a:t> </a:t>
            </a:r>
            <a:r>
              <a:rPr lang="en-US" sz="3200" dirty="0">
                <a:latin typeface="Georgia" panose="02040502050405020303" pitchFamily="18" charset="0"/>
              </a:rPr>
              <a:t>“Let America Be America Again”</a:t>
            </a:r>
            <a:r>
              <a:rPr lang="en-US" dirty="0" smtClean="0">
                <a:latin typeface="Georgia" panose="02040502050405020303" pitchFamily="18" charset="0"/>
              </a:rPr>
              <a:t> </a:t>
            </a:r>
            <a:r>
              <a:rPr lang="en-US" sz="1200" dirty="0" smtClean="0">
                <a:latin typeface="Georgia" panose="02040502050405020303" pitchFamily="18" charset="0"/>
              </a:rPr>
              <a:t>by</a:t>
            </a:r>
            <a:r>
              <a:rPr lang="en-US" sz="2000" dirty="0" smtClean="0">
                <a:latin typeface="Georgia" panose="02040502050405020303" pitchFamily="18" charset="0"/>
              </a:rPr>
              <a:t> Langston Hughes</a:t>
            </a:r>
            <a:r>
              <a:rPr lang="en-US" dirty="0" smtClean="0">
                <a:latin typeface="Georgia" panose="02040502050405020303" pitchFamily="18" charset="0"/>
              </a:rPr>
              <a:t> </a:t>
            </a:r>
            <a:r>
              <a:rPr lang="en-US" sz="1200" dirty="0" smtClean="0">
                <a:latin typeface="Georgia" panose="02040502050405020303" pitchFamily="18" charset="0"/>
              </a:rPr>
              <a:t>(1938)</a:t>
            </a:r>
            <a:endParaRPr lang="en-US" sz="1200" dirty="0">
              <a:latin typeface="Georgia" panose="02040502050405020303" pitchFamily="18" charset="0"/>
            </a:endParaRPr>
          </a:p>
        </p:txBody>
      </p:sp>
      <p:sp>
        <p:nvSpPr>
          <p:cNvPr id="3" name="Content Placeholder 2"/>
          <p:cNvSpPr>
            <a:spLocks noGrp="1"/>
          </p:cNvSpPr>
          <p:nvPr>
            <p:ph idx="1"/>
          </p:nvPr>
        </p:nvSpPr>
        <p:spPr>
          <a:xfrm>
            <a:off x="105663" y="745957"/>
            <a:ext cx="11995842" cy="5889130"/>
          </a:xfrm>
        </p:spPr>
        <p:txBody>
          <a:bodyPr numCol="3" anchor="t">
            <a:noAutofit/>
          </a:bodyPr>
          <a:lstStyle/>
          <a:p>
            <a:pPr marL="0" indent="0">
              <a:spcAft>
                <a:spcPts val="0"/>
              </a:spcAft>
              <a:buNone/>
            </a:pPr>
            <a:r>
              <a:rPr lang="en-US" sz="1100" b="1" dirty="0">
                <a:latin typeface="Georgia" panose="02040502050405020303" pitchFamily="18" charset="0"/>
              </a:rPr>
              <a:t>Let America be America again.</a:t>
            </a:r>
          </a:p>
          <a:p>
            <a:pPr marL="0" indent="0">
              <a:spcAft>
                <a:spcPts val="0"/>
              </a:spcAft>
              <a:buNone/>
            </a:pPr>
            <a:r>
              <a:rPr lang="en-US" sz="1100" b="1" dirty="0">
                <a:latin typeface="Georgia" panose="02040502050405020303" pitchFamily="18" charset="0"/>
              </a:rPr>
              <a:t>Let it be the dream it used to be.</a:t>
            </a:r>
          </a:p>
          <a:p>
            <a:pPr marL="0" indent="0">
              <a:spcAft>
                <a:spcPts val="0"/>
              </a:spcAft>
              <a:buNone/>
            </a:pPr>
            <a:r>
              <a:rPr lang="en-US" sz="1100" b="1" dirty="0">
                <a:latin typeface="Georgia" panose="02040502050405020303" pitchFamily="18" charset="0"/>
              </a:rPr>
              <a:t>Let it be the pioneer on the plain</a:t>
            </a:r>
          </a:p>
          <a:p>
            <a:pPr marL="0" indent="0">
              <a:spcAft>
                <a:spcPts val="0"/>
              </a:spcAft>
              <a:buNone/>
            </a:pPr>
            <a:r>
              <a:rPr lang="en-US" sz="1100" b="1" dirty="0">
                <a:latin typeface="Georgia" panose="02040502050405020303" pitchFamily="18" charset="0"/>
              </a:rPr>
              <a:t>Seeking a home where he himself is free.</a:t>
            </a:r>
          </a:p>
          <a:p>
            <a:pPr marL="0" indent="0">
              <a:spcAft>
                <a:spcPts val="0"/>
              </a:spcAft>
              <a:buNone/>
            </a:pPr>
            <a:endParaRPr lang="en-US" sz="1100" b="1" dirty="0" smtClean="0">
              <a:latin typeface="Georgia" panose="02040502050405020303" pitchFamily="18" charset="0"/>
            </a:endParaRPr>
          </a:p>
          <a:p>
            <a:pPr marL="0" indent="0">
              <a:spcAft>
                <a:spcPts val="0"/>
              </a:spcAft>
              <a:buNone/>
            </a:pPr>
            <a:r>
              <a:rPr lang="en-US" sz="1100" b="1" dirty="0" smtClean="0">
                <a:latin typeface="Georgia" panose="02040502050405020303" pitchFamily="18" charset="0"/>
              </a:rPr>
              <a:t>(</a:t>
            </a:r>
            <a:r>
              <a:rPr lang="en-US" sz="1100" b="1" dirty="0">
                <a:latin typeface="Georgia" panose="02040502050405020303" pitchFamily="18" charset="0"/>
              </a:rPr>
              <a:t>America never was America to me.)</a:t>
            </a:r>
          </a:p>
          <a:p>
            <a:pPr marL="0" indent="0">
              <a:spcAft>
                <a:spcPts val="0"/>
              </a:spcAft>
              <a:buNone/>
            </a:pPr>
            <a:endParaRPr lang="en-US" sz="1100" b="1" dirty="0" smtClean="0">
              <a:latin typeface="Georgia" panose="02040502050405020303" pitchFamily="18" charset="0"/>
            </a:endParaRPr>
          </a:p>
          <a:p>
            <a:pPr marL="0" indent="0">
              <a:spcAft>
                <a:spcPts val="0"/>
              </a:spcAft>
              <a:buNone/>
            </a:pPr>
            <a:r>
              <a:rPr lang="en-US" sz="1100" b="1" dirty="0" smtClean="0">
                <a:latin typeface="Georgia" panose="02040502050405020303" pitchFamily="18" charset="0"/>
              </a:rPr>
              <a:t>Let </a:t>
            </a:r>
            <a:r>
              <a:rPr lang="en-US" sz="1100" b="1" dirty="0">
                <a:latin typeface="Georgia" panose="02040502050405020303" pitchFamily="18" charset="0"/>
              </a:rPr>
              <a:t>America be the dream the dreamers dreamed--</a:t>
            </a:r>
          </a:p>
          <a:p>
            <a:pPr marL="0" indent="0">
              <a:spcAft>
                <a:spcPts val="0"/>
              </a:spcAft>
              <a:buNone/>
            </a:pPr>
            <a:r>
              <a:rPr lang="en-US" sz="1100" b="1" dirty="0">
                <a:latin typeface="Georgia" panose="02040502050405020303" pitchFamily="18" charset="0"/>
              </a:rPr>
              <a:t>Let it be that great strong land of love</a:t>
            </a:r>
          </a:p>
          <a:p>
            <a:pPr marL="0" indent="0">
              <a:spcAft>
                <a:spcPts val="0"/>
              </a:spcAft>
              <a:buNone/>
            </a:pPr>
            <a:r>
              <a:rPr lang="en-US" sz="1100" b="1" dirty="0">
                <a:latin typeface="Georgia" panose="02040502050405020303" pitchFamily="18" charset="0"/>
              </a:rPr>
              <a:t>Where never kings connive nor tyrants scheme</a:t>
            </a:r>
          </a:p>
          <a:p>
            <a:pPr marL="0" indent="0">
              <a:spcAft>
                <a:spcPts val="0"/>
              </a:spcAft>
              <a:buNone/>
            </a:pPr>
            <a:r>
              <a:rPr lang="en-US" sz="1100" b="1" dirty="0">
                <a:latin typeface="Georgia" panose="02040502050405020303" pitchFamily="18" charset="0"/>
              </a:rPr>
              <a:t>That any man be crushed by one above.</a:t>
            </a:r>
          </a:p>
          <a:p>
            <a:pPr marL="0" indent="0">
              <a:spcAft>
                <a:spcPts val="0"/>
              </a:spcAft>
              <a:buNone/>
            </a:pPr>
            <a:endParaRPr lang="en-US" sz="1100" b="1" dirty="0" smtClean="0">
              <a:latin typeface="Georgia" panose="02040502050405020303" pitchFamily="18" charset="0"/>
            </a:endParaRPr>
          </a:p>
          <a:p>
            <a:pPr marL="0" indent="0">
              <a:spcAft>
                <a:spcPts val="0"/>
              </a:spcAft>
              <a:buNone/>
            </a:pPr>
            <a:r>
              <a:rPr lang="en-US" sz="1100" b="1" dirty="0" smtClean="0">
                <a:latin typeface="Georgia" panose="02040502050405020303" pitchFamily="18" charset="0"/>
              </a:rPr>
              <a:t>(</a:t>
            </a:r>
            <a:r>
              <a:rPr lang="en-US" sz="1100" b="1" dirty="0">
                <a:latin typeface="Georgia" panose="02040502050405020303" pitchFamily="18" charset="0"/>
              </a:rPr>
              <a:t>It never was America to me.)</a:t>
            </a:r>
          </a:p>
          <a:p>
            <a:pPr marL="0" indent="0">
              <a:spcAft>
                <a:spcPts val="0"/>
              </a:spcAft>
              <a:buNone/>
            </a:pPr>
            <a:endParaRPr lang="en-US" sz="1100" b="1" dirty="0" smtClean="0">
              <a:latin typeface="Georgia" panose="02040502050405020303" pitchFamily="18" charset="0"/>
            </a:endParaRPr>
          </a:p>
          <a:p>
            <a:pPr marL="0" indent="0">
              <a:spcAft>
                <a:spcPts val="0"/>
              </a:spcAft>
              <a:buNone/>
            </a:pPr>
            <a:r>
              <a:rPr lang="en-US" sz="1100" b="1" dirty="0" smtClean="0">
                <a:latin typeface="Georgia" panose="02040502050405020303" pitchFamily="18" charset="0"/>
              </a:rPr>
              <a:t>O</a:t>
            </a:r>
            <a:r>
              <a:rPr lang="en-US" sz="1100" b="1" dirty="0">
                <a:latin typeface="Georgia" panose="02040502050405020303" pitchFamily="18" charset="0"/>
              </a:rPr>
              <a:t>, let my land be a land where Liberty</a:t>
            </a:r>
          </a:p>
          <a:p>
            <a:pPr marL="0" indent="0">
              <a:spcAft>
                <a:spcPts val="0"/>
              </a:spcAft>
              <a:buNone/>
            </a:pPr>
            <a:r>
              <a:rPr lang="en-US" sz="1100" b="1" dirty="0">
                <a:latin typeface="Georgia" panose="02040502050405020303" pitchFamily="18" charset="0"/>
              </a:rPr>
              <a:t>Is crowned with no false patriotic wreath,</a:t>
            </a:r>
          </a:p>
          <a:p>
            <a:pPr marL="0" indent="0">
              <a:spcAft>
                <a:spcPts val="0"/>
              </a:spcAft>
              <a:buNone/>
            </a:pPr>
            <a:r>
              <a:rPr lang="en-US" sz="1100" b="1" dirty="0">
                <a:latin typeface="Georgia" panose="02040502050405020303" pitchFamily="18" charset="0"/>
              </a:rPr>
              <a:t>But opportunity is real, and life is free,</a:t>
            </a:r>
          </a:p>
          <a:p>
            <a:pPr marL="0" indent="0">
              <a:spcAft>
                <a:spcPts val="0"/>
              </a:spcAft>
              <a:buNone/>
            </a:pPr>
            <a:r>
              <a:rPr lang="en-US" sz="1100" b="1" dirty="0">
                <a:latin typeface="Georgia" panose="02040502050405020303" pitchFamily="18" charset="0"/>
              </a:rPr>
              <a:t>Equality is in the air we breathe.</a:t>
            </a:r>
          </a:p>
          <a:p>
            <a:pPr marL="0" indent="0">
              <a:spcAft>
                <a:spcPts val="0"/>
              </a:spcAft>
              <a:buNone/>
            </a:pPr>
            <a:endParaRPr lang="en-US" sz="1100" b="1" dirty="0" smtClean="0">
              <a:latin typeface="Georgia" panose="02040502050405020303" pitchFamily="18" charset="0"/>
            </a:endParaRPr>
          </a:p>
          <a:p>
            <a:pPr marL="0" indent="0">
              <a:spcAft>
                <a:spcPts val="0"/>
              </a:spcAft>
              <a:buNone/>
            </a:pPr>
            <a:r>
              <a:rPr lang="en-US" sz="1100" b="1" dirty="0" smtClean="0">
                <a:latin typeface="Georgia" panose="02040502050405020303" pitchFamily="18" charset="0"/>
              </a:rPr>
              <a:t>(</a:t>
            </a:r>
            <a:r>
              <a:rPr lang="en-US" sz="1100" b="1" dirty="0">
                <a:latin typeface="Georgia" panose="02040502050405020303" pitchFamily="18" charset="0"/>
              </a:rPr>
              <a:t>There's never been equality for me,</a:t>
            </a:r>
          </a:p>
          <a:p>
            <a:pPr marL="0" indent="0">
              <a:spcAft>
                <a:spcPts val="0"/>
              </a:spcAft>
              <a:buNone/>
            </a:pPr>
            <a:r>
              <a:rPr lang="en-US" sz="1100" b="1" dirty="0">
                <a:latin typeface="Georgia" panose="02040502050405020303" pitchFamily="18" charset="0"/>
              </a:rPr>
              <a:t>Nor freedom in this "homeland of the free.")</a:t>
            </a:r>
          </a:p>
          <a:p>
            <a:pPr marL="0" indent="0">
              <a:spcAft>
                <a:spcPts val="0"/>
              </a:spcAft>
              <a:buNone/>
            </a:pPr>
            <a:endParaRPr lang="en-US" sz="1100" b="1" dirty="0" smtClean="0">
              <a:latin typeface="Georgia" panose="02040502050405020303" pitchFamily="18" charset="0"/>
            </a:endParaRPr>
          </a:p>
          <a:p>
            <a:pPr marL="0" indent="0">
              <a:spcAft>
                <a:spcPts val="0"/>
              </a:spcAft>
              <a:buNone/>
            </a:pPr>
            <a:r>
              <a:rPr lang="en-US" sz="1100" b="1" dirty="0" smtClean="0">
                <a:latin typeface="Georgia" panose="02040502050405020303" pitchFamily="18" charset="0"/>
              </a:rPr>
              <a:t>Say</a:t>
            </a:r>
            <a:r>
              <a:rPr lang="en-US" sz="1100" b="1" dirty="0">
                <a:latin typeface="Georgia" panose="02040502050405020303" pitchFamily="18" charset="0"/>
              </a:rPr>
              <a:t>, who are you that mumbles in the dark?</a:t>
            </a:r>
          </a:p>
          <a:p>
            <a:pPr marL="0" indent="0">
              <a:spcAft>
                <a:spcPts val="0"/>
              </a:spcAft>
              <a:buNone/>
            </a:pPr>
            <a:r>
              <a:rPr lang="en-US" sz="1100" b="1" dirty="0">
                <a:latin typeface="Georgia" panose="02040502050405020303" pitchFamily="18" charset="0"/>
              </a:rPr>
              <a:t>And who are you that draws your veil across the stars?</a:t>
            </a:r>
          </a:p>
          <a:p>
            <a:pPr marL="0" indent="0">
              <a:spcAft>
                <a:spcPts val="0"/>
              </a:spcAft>
              <a:buNone/>
            </a:pPr>
            <a:endParaRPr lang="en-US" sz="1100" b="1" dirty="0" smtClean="0">
              <a:latin typeface="Georgia" panose="02040502050405020303" pitchFamily="18" charset="0"/>
            </a:endParaRPr>
          </a:p>
          <a:p>
            <a:pPr marL="0" indent="0">
              <a:spcAft>
                <a:spcPts val="0"/>
              </a:spcAft>
              <a:buNone/>
            </a:pPr>
            <a:r>
              <a:rPr lang="en-US" sz="1100" b="1" dirty="0" smtClean="0">
                <a:latin typeface="Georgia" panose="02040502050405020303" pitchFamily="18" charset="0"/>
              </a:rPr>
              <a:t>I </a:t>
            </a:r>
            <a:r>
              <a:rPr lang="en-US" sz="1100" b="1" dirty="0">
                <a:latin typeface="Georgia" panose="02040502050405020303" pitchFamily="18" charset="0"/>
              </a:rPr>
              <a:t>am the poor white, fooled and pushed apart,</a:t>
            </a:r>
          </a:p>
          <a:p>
            <a:pPr marL="0" indent="0">
              <a:spcAft>
                <a:spcPts val="0"/>
              </a:spcAft>
              <a:buNone/>
            </a:pPr>
            <a:r>
              <a:rPr lang="en-US" sz="1100" b="1" dirty="0">
                <a:latin typeface="Georgia" panose="02040502050405020303" pitchFamily="18" charset="0"/>
              </a:rPr>
              <a:t>I am the Negro bearing slavery's scars.</a:t>
            </a:r>
          </a:p>
          <a:p>
            <a:pPr marL="0" indent="0">
              <a:spcAft>
                <a:spcPts val="0"/>
              </a:spcAft>
              <a:buNone/>
            </a:pPr>
            <a:r>
              <a:rPr lang="en-US" sz="1100" b="1" dirty="0">
                <a:latin typeface="Georgia" panose="02040502050405020303" pitchFamily="18" charset="0"/>
              </a:rPr>
              <a:t>I am the red man driven from the land,</a:t>
            </a:r>
          </a:p>
          <a:p>
            <a:pPr marL="0" indent="0">
              <a:spcAft>
                <a:spcPts val="0"/>
              </a:spcAft>
              <a:buNone/>
            </a:pPr>
            <a:r>
              <a:rPr lang="en-US" sz="1100" b="1" dirty="0">
                <a:latin typeface="Georgia" panose="02040502050405020303" pitchFamily="18" charset="0"/>
              </a:rPr>
              <a:t>I am the immigrant clutching the hope I seek--</a:t>
            </a:r>
          </a:p>
          <a:p>
            <a:pPr marL="0" indent="0">
              <a:spcAft>
                <a:spcPts val="0"/>
              </a:spcAft>
              <a:buNone/>
            </a:pPr>
            <a:r>
              <a:rPr lang="en-US" sz="1100" b="1" dirty="0">
                <a:latin typeface="Georgia" panose="02040502050405020303" pitchFamily="18" charset="0"/>
              </a:rPr>
              <a:t>And finding only the same old stupid plan</a:t>
            </a:r>
          </a:p>
          <a:p>
            <a:pPr marL="0" indent="0">
              <a:spcAft>
                <a:spcPts val="0"/>
              </a:spcAft>
              <a:buNone/>
            </a:pPr>
            <a:r>
              <a:rPr lang="en-US" sz="1100" b="1" dirty="0">
                <a:latin typeface="Georgia" panose="02040502050405020303" pitchFamily="18" charset="0"/>
              </a:rPr>
              <a:t>Of dog eat dog, of mighty crush the weak.</a:t>
            </a:r>
          </a:p>
          <a:p>
            <a:pPr marL="0" indent="0">
              <a:spcAft>
                <a:spcPts val="0"/>
              </a:spcAft>
              <a:buNone/>
            </a:pPr>
            <a:endParaRPr lang="en-US" sz="1100" b="1" dirty="0" smtClean="0">
              <a:latin typeface="Georgia" panose="02040502050405020303" pitchFamily="18" charset="0"/>
            </a:endParaRPr>
          </a:p>
          <a:p>
            <a:pPr marL="0" indent="0">
              <a:spcAft>
                <a:spcPts val="0"/>
              </a:spcAft>
              <a:buNone/>
            </a:pPr>
            <a:r>
              <a:rPr lang="en-US" sz="1100" b="1" dirty="0" smtClean="0">
                <a:latin typeface="Georgia" panose="02040502050405020303" pitchFamily="18" charset="0"/>
              </a:rPr>
              <a:t>I </a:t>
            </a:r>
            <a:r>
              <a:rPr lang="en-US" sz="1100" b="1" dirty="0">
                <a:latin typeface="Georgia" panose="02040502050405020303" pitchFamily="18" charset="0"/>
              </a:rPr>
              <a:t>am the young man, full of strength and hope,</a:t>
            </a:r>
          </a:p>
          <a:p>
            <a:pPr marL="0" indent="0">
              <a:spcAft>
                <a:spcPts val="0"/>
              </a:spcAft>
              <a:buNone/>
            </a:pPr>
            <a:r>
              <a:rPr lang="en-US" sz="1100" b="1" dirty="0">
                <a:latin typeface="Georgia" panose="02040502050405020303" pitchFamily="18" charset="0"/>
              </a:rPr>
              <a:t>Tangled in that ancient endless chain</a:t>
            </a:r>
          </a:p>
          <a:p>
            <a:pPr marL="0" indent="0">
              <a:spcAft>
                <a:spcPts val="0"/>
              </a:spcAft>
              <a:buNone/>
            </a:pPr>
            <a:r>
              <a:rPr lang="en-US" sz="1100" b="1" dirty="0">
                <a:latin typeface="Georgia" panose="02040502050405020303" pitchFamily="18" charset="0"/>
              </a:rPr>
              <a:t>Of profit, power, gain, of grab the land!</a:t>
            </a:r>
          </a:p>
          <a:p>
            <a:pPr marL="0" indent="0">
              <a:spcAft>
                <a:spcPts val="0"/>
              </a:spcAft>
              <a:buNone/>
            </a:pPr>
            <a:r>
              <a:rPr lang="en-US" sz="1100" b="1" dirty="0">
                <a:latin typeface="Georgia" panose="02040502050405020303" pitchFamily="18" charset="0"/>
              </a:rPr>
              <a:t>Of grab the gold! Of grab the ways of satisfying need!</a:t>
            </a:r>
          </a:p>
          <a:p>
            <a:pPr marL="0" indent="0">
              <a:spcAft>
                <a:spcPts val="0"/>
              </a:spcAft>
              <a:buNone/>
            </a:pPr>
            <a:r>
              <a:rPr lang="en-US" sz="1100" b="1" dirty="0">
                <a:latin typeface="Georgia" panose="02040502050405020303" pitchFamily="18" charset="0"/>
              </a:rPr>
              <a:t>Of work the men! Of take the pay!</a:t>
            </a:r>
          </a:p>
          <a:p>
            <a:pPr marL="0" indent="0">
              <a:spcAft>
                <a:spcPts val="0"/>
              </a:spcAft>
              <a:buNone/>
            </a:pPr>
            <a:r>
              <a:rPr lang="en-US" sz="1100" b="1" dirty="0">
                <a:latin typeface="Georgia" panose="02040502050405020303" pitchFamily="18" charset="0"/>
              </a:rPr>
              <a:t>Of owning everything for one's own greed!</a:t>
            </a:r>
          </a:p>
          <a:p>
            <a:pPr marL="0" indent="0">
              <a:spcAft>
                <a:spcPts val="0"/>
              </a:spcAft>
              <a:buNone/>
            </a:pPr>
            <a:endParaRPr lang="en-US" sz="1100" b="1" dirty="0" smtClean="0">
              <a:latin typeface="Georgia" panose="02040502050405020303" pitchFamily="18" charset="0"/>
            </a:endParaRPr>
          </a:p>
          <a:p>
            <a:pPr marL="0" indent="0">
              <a:spcAft>
                <a:spcPts val="0"/>
              </a:spcAft>
              <a:buNone/>
            </a:pPr>
            <a:r>
              <a:rPr lang="en-US" sz="1100" b="1" dirty="0" smtClean="0">
                <a:latin typeface="Georgia" panose="02040502050405020303" pitchFamily="18" charset="0"/>
              </a:rPr>
              <a:t>I </a:t>
            </a:r>
            <a:r>
              <a:rPr lang="en-US" sz="1100" b="1" dirty="0">
                <a:latin typeface="Georgia" panose="02040502050405020303" pitchFamily="18" charset="0"/>
              </a:rPr>
              <a:t>am the farmer, bondsman to the soil.</a:t>
            </a:r>
          </a:p>
          <a:p>
            <a:pPr marL="0" indent="0">
              <a:spcAft>
                <a:spcPts val="0"/>
              </a:spcAft>
              <a:buNone/>
            </a:pPr>
            <a:r>
              <a:rPr lang="en-US" sz="1100" b="1" dirty="0">
                <a:latin typeface="Georgia" panose="02040502050405020303" pitchFamily="18" charset="0"/>
              </a:rPr>
              <a:t>I am the worker sold to the machine.</a:t>
            </a:r>
          </a:p>
          <a:p>
            <a:pPr marL="0" indent="0">
              <a:spcAft>
                <a:spcPts val="0"/>
              </a:spcAft>
              <a:buNone/>
            </a:pPr>
            <a:r>
              <a:rPr lang="en-US" sz="1100" b="1" dirty="0">
                <a:latin typeface="Georgia" panose="02040502050405020303" pitchFamily="18" charset="0"/>
              </a:rPr>
              <a:t>I am the Negro, servant to you all.</a:t>
            </a:r>
          </a:p>
          <a:p>
            <a:pPr marL="0" indent="0">
              <a:spcAft>
                <a:spcPts val="0"/>
              </a:spcAft>
              <a:buNone/>
            </a:pPr>
            <a:r>
              <a:rPr lang="en-US" sz="1100" b="1" dirty="0">
                <a:latin typeface="Georgia" panose="02040502050405020303" pitchFamily="18" charset="0"/>
              </a:rPr>
              <a:t>I am the people, humble, hungry, </a:t>
            </a:r>
            <a:r>
              <a:rPr lang="en-US" sz="1100" b="1" dirty="0" smtClean="0">
                <a:latin typeface="Georgia" panose="02040502050405020303" pitchFamily="18" charset="0"/>
              </a:rPr>
              <a:t>mean--</a:t>
            </a:r>
            <a:endParaRPr lang="en-US" sz="1100" b="1" dirty="0">
              <a:latin typeface="Georgia" panose="02040502050405020303" pitchFamily="18" charset="0"/>
            </a:endParaRPr>
          </a:p>
          <a:p>
            <a:pPr marL="0" indent="0">
              <a:spcAft>
                <a:spcPts val="0"/>
              </a:spcAft>
              <a:buNone/>
            </a:pPr>
            <a:r>
              <a:rPr lang="en-US" sz="1100" b="1" dirty="0">
                <a:latin typeface="Georgia" panose="02040502050405020303" pitchFamily="18" charset="0"/>
              </a:rPr>
              <a:t>Hungry yet today despite the dream.</a:t>
            </a:r>
          </a:p>
          <a:p>
            <a:pPr marL="0" indent="0">
              <a:spcAft>
                <a:spcPts val="0"/>
              </a:spcAft>
              <a:buNone/>
            </a:pPr>
            <a:r>
              <a:rPr lang="en-US" sz="1100" b="1" dirty="0">
                <a:latin typeface="Georgia" panose="02040502050405020303" pitchFamily="18" charset="0"/>
              </a:rPr>
              <a:t>Beaten yet today--O, Pioneers!</a:t>
            </a:r>
          </a:p>
          <a:p>
            <a:pPr marL="0" indent="0">
              <a:spcAft>
                <a:spcPts val="0"/>
              </a:spcAft>
              <a:buNone/>
            </a:pPr>
            <a:r>
              <a:rPr lang="en-US" sz="1100" b="1" dirty="0">
                <a:latin typeface="Georgia" panose="02040502050405020303" pitchFamily="18" charset="0"/>
              </a:rPr>
              <a:t>I am the man who never got ahead,</a:t>
            </a:r>
          </a:p>
          <a:p>
            <a:pPr marL="0" indent="0">
              <a:spcAft>
                <a:spcPts val="0"/>
              </a:spcAft>
              <a:buNone/>
            </a:pPr>
            <a:r>
              <a:rPr lang="en-US" sz="1100" b="1" dirty="0">
                <a:latin typeface="Georgia" panose="02040502050405020303" pitchFamily="18" charset="0"/>
              </a:rPr>
              <a:t>The poorest worker bartered through the years.</a:t>
            </a:r>
          </a:p>
          <a:p>
            <a:pPr marL="0" indent="0">
              <a:spcAft>
                <a:spcPts val="0"/>
              </a:spcAft>
              <a:buNone/>
            </a:pPr>
            <a:endParaRPr lang="en-US" sz="1100" b="1" dirty="0" smtClean="0">
              <a:latin typeface="Georgia" panose="02040502050405020303" pitchFamily="18" charset="0"/>
            </a:endParaRPr>
          </a:p>
          <a:p>
            <a:pPr marL="0" indent="0">
              <a:spcAft>
                <a:spcPts val="0"/>
              </a:spcAft>
              <a:buNone/>
            </a:pPr>
            <a:r>
              <a:rPr lang="en-US" sz="1100" b="1" dirty="0" smtClean="0">
                <a:latin typeface="Georgia" panose="02040502050405020303" pitchFamily="18" charset="0"/>
              </a:rPr>
              <a:t>Yet </a:t>
            </a:r>
            <a:r>
              <a:rPr lang="en-US" sz="1100" b="1" dirty="0">
                <a:latin typeface="Georgia" panose="02040502050405020303" pitchFamily="18" charset="0"/>
              </a:rPr>
              <a:t>I'm the one who dreamt our basic dream</a:t>
            </a:r>
          </a:p>
          <a:p>
            <a:pPr marL="0" indent="0">
              <a:spcAft>
                <a:spcPts val="0"/>
              </a:spcAft>
              <a:buNone/>
            </a:pPr>
            <a:r>
              <a:rPr lang="en-US" sz="1100" b="1" dirty="0">
                <a:latin typeface="Georgia" panose="02040502050405020303" pitchFamily="18" charset="0"/>
              </a:rPr>
              <a:t>In the Old World while still a serf of kings,</a:t>
            </a:r>
          </a:p>
          <a:p>
            <a:pPr marL="0" indent="0">
              <a:spcAft>
                <a:spcPts val="0"/>
              </a:spcAft>
              <a:buNone/>
            </a:pPr>
            <a:r>
              <a:rPr lang="en-US" sz="1100" b="1" dirty="0">
                <a:latin typeface="Georgia" panose="02040502050405020303" pitchFamily="18" charset="0"/>
              </a:rPr>
              <a:t>Who dreamt a dream so strong, so brave, so true,</a:t>
            </a:r>
          </a:p>
          <a:p>
            <a:pPr marL="0" indent="0">
              <a:spcAft>
                <a:spcPts val="0"/>
              </a:spcAft>
              <a:buNone/>
            </a:pPr>
            <a:r>
              <a:rPr lang="en-US" sz="1100" b="1" dirty="0">
                <a:latin typeface="Georgia" panose="02040502050405020303" pitchFamily="18" charset="0"/>
              </a:rPr>
              <a:t>That even yet its mighty daring sings</a:t>
            </a:r>
          </a:p>
          <a:p>
            <a:pPr marL="0" indent="0">
              <a:spcAft>
                <a:spcPts val="0"/>
              </a:spcAft>
              <a:buNone/>
            </a:pPr>
            <a:r>
              <a:rPr lang="en-US" sz="1100" b="1" dirty="0">
                <a:latin typeface="Georgia" panose="02040502050405020303" pitchFamily="18" charset="0"/>
              </a:rPr>
              <a:t>In every brick and stone, in every furrow turned</a:t>
            </a:r>
          </a:p>
          <a:p>
            <a:pPr marL="0" indent="0">
              <a:spcAft>
                <a:spcPts val="0"/>
              </a:spcAft>
              <a:buNone/>
            </a:pPr>
            <a:r>
              <a:rPr lang="en-US" sz="1100" b="1" dirty="0">
                <a:latin typeface="Georgia" panose="02040502050405020303" pitchFamily="18" charset="0"/>
              </a:rPr>
              <a:t>That's made America the land it has become.</a:t>
            </a:r>
          </a:p>
          <a:p>
            <a:pPr marL="0" indent="0">
              <a:spcAft>
                <a:spcPts val="0"/>
              </a:spcAft>
              <a:buNone/>
            </a:pPr>
            <a:r>
              <a:rPr lang="en-US" sz="1100" b="1" dirty="0">
                <a:latin typeface="Georgia" panose="02040502050405020303" pitchFamily="18" charset="0"/>
              </a:rPr>
              <a:t>O, I'm the man who sailed those early seas</a:t>
            </a:r>
          </a:p>
          <a:p>
            <a:pPr marL="0" indent="0">
              <a:spcAft>
                <a:spcPts val="0"/>
              </a:spcAft>
              <a:buNone/>
            </a:pPr>
            <a:r>
              <a:rPr lang="en-US" sz="1100" b="1" dirty="0">
                <a:latin typeface="Georgia" panose="02040502050405020303" pitchFamily="18" charset="0"/>
              </a:rPr>
              <a:t>In search of what I meant to be my home--</a:t>
            </a:r>
          </a:p>
          <a:p>
            <a:pPr marL="0" indent="0">
              <a:spcAft>
                <a:spcPts val="0"/>
              </a:spcAft>
              <a:buNone/>
            </a:pPr>
            <a:r>
              <a:rPr lang="en-US" sz="1100" b="1" dirty="0">
                <a:latin typeface="Georgia" panose="02040502050405020303" pitchFamily="18" charset="0"/>
              </a:rPr>
              <a:t>For I'm the one who left dark Ireland's shore,</a:t>
            </a:r>
          </a:p>
          <a:p>
            <a:pPr marL="0" indent="0">
              <a:spcAft>
                <a:spcPts val="0"/>
              </a:spcAft>
              <a:buNone/>
            </a:pPr>
            <a:r>
              <a:rPr lang="en-US" sz="1100" b="1" dirty="0">
                <a:latin typeface="Georgia" panose="02040502050405020303" pitchFamily="18" charset="0"/>
              </a:rPr>
              <a:t>And Poland's plain, and England's grassy lea,</a:t>
            </a:r>
          </a:p>
          <a:p>
            <a:pPr marL="0" indent="0">
              <a:spcAft>
                <a:spcPts val="0"/>
              </a:spcAft>
              <a:buNone/>
            </a:pPr>
            <a:r>
              <a:rPr lang="en-US" sz="1100" b="1" dirty="0">
                <a:latin typeface="Georgia" panose="02040502050405020303" pitchFamily="18" charset="0"/>
              </a:rPr>
              <a:t>And torn from Black Africa's strand I came</a:t>
            </a:r>
          </a:p>
          <a:p>
            <a:pPr marL="0" indent="0">
              <a:spcAft>
                <a:spcPts val="0"/>
              </a:spcAft>
              <a:buNone/>
            </a:pPr>
            <a:r>
              <a:rPr lang="en-US" sz="1100" b="1" dirty="0">
                <a:latin typeface="Georgia" panose="02040502050405020303" pitchFamily="18" charset="0"/>
              </a:rPr>
              <a:t>To build a "homeland of the free."</a:t>
            </a:r>
          </a:p>
          <a:p>
            <a:pPr marL="0" indent="0">
              <a:spcAft>
                <a:spcPts val="0"/>
              </a:spcAft>
              <a:buNone/>
            </a:pPr>
            <a:endParaRPr lang="en-US" sz="1100" b="1" dirty="0" smtClean="0">
              <a:latin typeface="Georgia" panose="02040502050405020303" pitchFamily="18" charset="0"/>
            </a:endParaRPr>
          </a:p>
          <a:p>
            <a:pPr marL="0" indent="0">
              <a:spcAft>
                <a:spcPts val="0"/>
              </a:spcAft>
              <a:buNone/>
            </a:pPr>
            <a:r>
              <a:rPr lang="en-US" sz="1100" b="1" dirty="0" smtClean="0">
                <a:latin typeface="Georgia" panose="02040502050405020303" pitchFamily="18" charset="0"/>
              </a:rPr>
              <a:t>The </a:t>
            </a:r>
            <a:r>
              <a:rPr lang="en-US" sz="1100" b="1" dirty="0">
                <a:latin typeface="Georgia" panose="02040502050405020303" pitchFamily="18" charset="0"/>
              </a:rPr>
              <a:t>free?</a:t>
            </a:r>
          </a:p>
          <a:p>
            <a:pPr marL="0" indent="0">
              <a:spcAft>
                <a:spcPts val="0"/>
              </a:spcAft>
              <a:buNone/>
            </a:pPr>
            <a:endParaRPr lang="en-US" sz="1100" b="1" dirty="0" smtClean="0">
              <a:latin typeface="Georgia" panose="02040502050405020303" pitchFamily="18" charset="0"/>
            </a:endParaRPr>
          </a:p>
          <a:p>
            <a:pPr marL="0" indent="0">
              <a:spcAft>
                <a:spcPts val="0"/>
              </a:spcAft>
              <a:buNone/>
            </a:pPr>
            <a:r>
              <a:rPr lang="en-US" sz="1100" b="1" dirty="0" smtClean="0">
                <a:latin typeface="Georgia" panose="02040502050405020303" pitchFamily="18" charset="0"/>
              </a:rPr>
              <a:t>Who </a:t>
            </a:r>
            <a:r>
              <a:rPr lang="en-US" sz="1100" b="1" dirty="0">
                <a:latin typeface="Georgia" panose="02040502050405020303" pitchFamily="18" charset="0"/>
              </a:rPr>
              <a:t>said the free? Not me?</a:t>
            </a:r>
          </a:p>
          <a:p>
            <a:pPr marL="0" indent="0">
              <a:spcAft>
                <a:spcPts val="0"/>
              </a:spcAft>
              <a:buNone/>
            </a:pPr>
            <a:r>
              <a:rPr lang="en-US" sz="1100" b="1" dirty="0">
                <a:latin typeface="Georgia" panose="02040502050405020303" pitchFamily="18" charset="0"/>
              </a:rPr>
              <a:t>Surely not me? The millions on relief today?</a:t>
            </a:r>
          </a:p>
          <a:p>
            <a:pPr marL="0" indent="0">
              <a:spcAft>
                <a:spcPts val="0"/>
              </a:spcAft>
              <a:buNone/>
            </a:pPr>
            <a:r>
              <a:rPr lang="en-US" sz="1100" b="1" dirty="0">
                <a:latin typeface="Georgia" panose="02040502050405020303" pitchFamily="18" charset="0"/>
              </a:rPr>
              <a:t>The millions shot down when we strike?</a:t>
            </a:r>
          </a:p>
          <a:p>
            <a:pPr marL="0" indent="0">
              <a:spcAft>
                <a:spcPts val="0"/>
              </a:spcAft>
              <a:buNone/>
            </a:pPr>
            <a:r>
              <a:rPr lang="en-US" sz="1100" b="1" dirty="0">
                <a:latin typeface="Georgia" panose="02040502050405020303" pitchFamily="18" charset="0"/>
              </a:rPr>
              <a:t>The millions who have nothing for our pay?</a:t>
            </a:r>
          </a:p>
          <a:p>
            <a:pPr marL="0" indent="0">
              <a:spcAft>
                <a:spcPts val="0"/>
              </a:spcAft>
              <a:buNone/>
            </a:pPr>
            <a:r>
              <a:rPr lang="en-US" sz="1100" b="1" dirty="0">
                <a:latin typeface="Georgia" panose="02040502050405020303" pitchFamily="18" charset="0"/>
              </a:rPr>
              <a:t>For all the dreams we've dreamed</a:t>
            </a:r>
          </a:p>
          <a:p>
            <a:pPr marL="0" indent="0">
              <a:spcAft>
                <a:spcPts val="0"/>
              </a:spcAft>
              <a:buNone/>
            </a:pPr>
            <a:r>
              <a:rPr lang="en-US" sz="1100" b="1" dirty="0">
                <a:latin typeface="Georgia" panose="02040502050405020303" pitchFamily="18" charset="0"/>
              </a:rPr>
              <a:t>And all the songs we've sung</a:t>
            </a:r>
          </a:p>
          <a:p>
            <a:pPr marL="0" indent="0">
              <a:spcAft>
                <a:spcPts val="0"/>
              </a:spcAft>
              <a:buNone/>
            </a:pPr>
            <a:r>
              <a:rPr lang="en-US" sz="1100" b="1" dirty="0">
                <a:latin typeface="Georgia" panose="02040502050405020303" pitchFamily="18" charset="0"/>
              </a:rPr>
              <a:t>And all the hopes we've held</a:t>
            </a:r>
          </a:p>
          <a:p>
            <a:pPr marL="0" indent="0">
              <a:spcAft>
                <a:spcPts val="0"/>
              </a:spcAft>
              <a:buNone/>
            </a:pPr>
            <a:r>
              <a:rPr lang="en-US" sz="1100" b="1" dirty="0">
                <a:latin typeface="Georgia" panose="02040502050405020303" pitchFamily="18" charset="0"/>
              </a:rPr>
              <a:t>And all the flags we've hung,</a:t>
            </a:r>
          </a:p>
          <a:p>
            <a:pPr marL="0" indent="0">
              <a:spcAft>
                <a:spcPts val="0"/>
              </a:spcAft>
              <a:buNone/>
            </a:pPr>
            <a:r>
              <a:rPr lang="en-US" sz="1100" b="1" dirty="0">
                <a:latin typeface="Georgia" panose="02040502050405020303" pitchFamily="18" charset="0"/>
              </a:rPr>
              <a:t>The millions who have nothing for our pay--</a:t>
            </a:r>
          </a:p>
          <a:p>
            <a:pPr marL="0" indent="0">
              <a:spcAft>
                <a:spcPts val="0"/>
              </a:spcAft>
              <a:buNone/>
            </a:pPr>
            <a:r>
              <a:rPr lang="en-US" sz="1100" b="1" dirty="0">
                <a:latin typeface="Georgia" panose="02040502050405020303" pitchFamily="18" charset="0"/>
              </a:rPr>
              <a:t>Except the dream that's almost dead today.</a:t>
            </a:r>
          </a:p>
          <a:p>
            <a:pPr marL="0" indent="0">
              <a:spcAft>
                <a:spcPts val="0"/>
              </a:spcAft>
              <a:buNone/>
            </a:pPr>
            <a:endParaRPr lang="en-US" sz="1100" b="1" dirty="0" smtClean="0">
              <a:latin typeface="Georgia" panose="02040502050405020303" pitchFamily="18" charset="0"/>
            </a:endParaRPr>
          </a:p>
          <a:p>
            <a:pPr marL="0" indent="0">
              <a:spcAft>
                <a:spcPts val="0"/>
              </a:spcAft>
              <a:buNone/>
            </a:pPr>
            <a:r>
              <a:rPr lang="en-US" sz="1100" b="1" dirty="0" smtClean="0">
                <a:latin typeface="Georgia" panose="02040502050405020303" pitchFamily="18" charset="0"/>
              </a:rPr>
              <a:t>O</a:t>
            </a:r>
            <a:r>
              <a:rPr lang="en-US" sz="1100" b="1" dirty="0">
                <a:latin typeface="Georgia" panose="02040502050405020303" pitchFamily="18" charset="0"/>
              </a:rPr>
              <a:t>, let America be America again--</a:t>
            </a:r>
          </a:p>
          <a:p>
            <a:pPr marL="0" indent="0">
              <a:spcAft>
                <a:spcPts val="0"/>
              </a:spcAft>
              <a:buNone/>
            </a:pPr>
            <a:r>
              <a:rPr lang="en-US" sz="1100" b="1" dirty="0">
                <a:latin typeface="Georgia" panose="02040502050405020303" pitchFamily="18" charset="0"/>
              </a:rPr>
              <a:t>The land that never has been yet--</a:t>
            </a:r>
          </a:p>
          <a:p>
            <a:pPr marL="0" indent="0">
              <a:spcAft>
                <a:spcPts val="0"/>
              </a:spcAft>
              <a:buNone/>
            </a:pPr>
            <a:r>
              <a:rPr lang="en-US" sz="1100" b="1" dirty="0">
                <a:latin typeface="Georgia" panose="02040502050405020303" pitchFamily="18" charset="0"/>
              </a:rPr>
              <a:t>And yet must be--the land where every man is free.</a:t>
            </a:r>
          </a:p>
          <a:p>
            <a:pPr marL="0" indent="0">
              <a:spcAft>
                <a:spcPts val="0"/>
              </a:spcAft>
              <a:buNone/>
            </a:pPr>
            <a:r>
              <a:rPr lang="en-US" sz="1100" b="1" dirty="0">
                <a:latin typeface="Georgia" panose="02040502050405020303" pitchFamily="18" charset="0"/>
              </a:rPr>
              <a:t>The land that's mine--the poor man's, Indian's, Negro's,</a:t>
            </a:r>
          </a:p>
          <a:p>
            <a:pPr marL="0" indent="0">
              <a:spcAft>
                <a:spcPts val="0"/>
              </a:spcAft>
              <a:buNone/>
            </a:pPr>
            <a:r>
              <a:rPr lang="en-US" sz="1100" b="1" dirty="0">
                <a:latin typeface="Georgia" panose="02040502050405020303" pitchFamily="18" charset="0"/>
              </a:rPr>
              <a:t>ME--</a:t>
            </a:r>
          </a:p>
          <a:p>
            <a:pPr marL="0" indent="0">
              <a:spcAft>
                <a:spcPts val="0"/>
              </a:spcAft>
              <a:buNone/>
            </a:pPr>
            <a:r>
              <a:rPr lang="en-US" sz="1100" b="1" dirty="0">
                <a:latin typeface="Georgia" panose="02040502050405020303" pitchFamily="18" charset="0"/>
              </a:rPr>
              <a:t>Who made America,</a:t>
            </a:r>
          </a:p>
          <a:p>
            <a:pPr marL="0" indent="0">
              <a:spcAft>
                <a:spcPts val="0"/>
              </a:spcAft>
              <a:buNone/>
            </a:pPr>
            <a:r>
              <a:rPr lang="en-US" sz="1100" b="1" dirty="0">
                <a:latin typeface="Georgia" panose="02040502050405020303" pitchFamily="18" charset="0"/>
              </a:rPr>
              <a:t>Whose sweat and blood, whose faith and pain,</a:t>
            </a:r>
          </a:p>
          <a:p>
            <a:pPr marL="0" indent="0">
              <a:spcAft>
                <a:spcPts val="0"/>
              </a:spcAft>
              <a:buNone/>
            </a:pPr>
            <a:r>
              <a:rPr lang="en-US" sz="1100" b="1" dirty="0">
                <a:latin typeface="Georgia" panose="02040502050405020303" pitchFamily="18" charset="0"/>
              </a:rPr>
              <a:t>Whose hand at the foundry, whose plow in the rain,</a:t>
            </a:r>
          </a:p>
          <a:p>
            <a:pPr marL="0" indent="0">
              <a:spcAft>
                <a:spcPts val="0"/>
              </a:spcAft>
              <a:buNone/>
            </a:pPr>
            <a:r>
              <a:rPr lang="en-US" sz="1100" b="1" dirty="0">
                <a:latin typeface="Georgia" panose="02040502050405020303" pitchFamily="18" charset="0"/>
              </a:rPr>
              <a:t>Must bring back our mighty dream again.</a:t>
            </a:r>
          </a:p>
          <a:p>
            <a:pPr marL="0" indent="0">
              <a:spcAft>
                <a:spcPts val="0"/>
              </a:spcAft>
              <a:buNone/>
            </a:pPr>
            <a:endParaRPr lang="en-US" sz="1100" b="1" dirty="0" smtClean="0">
              <a:latin typeface="Georgia" panose="02040502050405020303" pitchFamily="18" charset="0"/>
            </a:endParaRPr>
          </a:p>
          <a:p>
            <a:pPr marL="0" indent="0">
              <a:spcAft>
                <a:spcPts val="0"/>
              </a:spcAft>
              <a:buNone/>
            </a:pPr>
            <a:r>
              <a:rPr lang="en-US" sz="1100" b="1" dirty="0" smtClean="0">
                <a:latin typeface="Georgia" panose="02040502050405020303" pitchFamily="18" charset="0"/>
              </a:rPr>
              <a:t>Sure</a:t>
            </a:r>
            <a:r>
              <a:rPr lang="en-US" sz="1100" b="1" dirty="0">
                <a:latin typeface="Georgia" panose="02040502050405020303" pitchFamily="18" charset="0"/>
              </a:rPr>
              <a:t>, call me any ugly name you choose--</a:t>
            </a:r>
          </a:p>
          <a:p>
            <a:pPr marL="0" indent="0">
              <a:spcAft>
                <a:spcPts val="0"/>
              </a:spcAft>
              <a:buNone/>
            </a:pPr>
            <a:r>
              <a:rPr lang="en-US" sz="1100" b="1" dirty="0">
                <a:latin typeface="Georgia" panose="02040502050405020303" pitchFamily="18" charset="0"/>
              </a:rPr>
              <a:t>The steel of freedom does not stain.</a:t>
            </a:r>
          </a:p>
          <a:p>
            <a:pPr marL="0" indent="0">
              <a:spcAft>
                <a:spcPts val="0"/>
              </a:spcAft>
              <a:buNone/>
            </a:pPr>
            <a:r>
              <a:rPr lang="en-US" sz="1100" b="1" dirty="0">
                <a:latin typeface="Georgia" panose="02040502050405020303" pitchFamily="18" charset="0"/>
              </a:rPr>
              <a:t>From those who live like leeches on the people's lives,</a:t>
            </a:r>
          </a:p>
          <a:p>
            <a:pPr marL="0" indent="0">
              <a:spcAft>
                <a:spcPts val="0"/>
              </a:spcAft>
              <a:buNone/>
            </a:pPr>
            <a:r>
              <a:rPr lang="en-US" sz="1100" b="1" dirty="0">
                <a:latin typeface="Georgia" panose="02040502050405020303" pitchFamily="18" charset="0"/>
              </a:rPr>
              <a:t>We must take back our land again,</a:t>
            </a:r>
          </a:p>
          <a:p>
            <a:pPr marL="0" indent="0">
              <a:spcAft>
                <a:spcPts val="0"/>
              </a:spcAft>
              <a:buNone/>
            </a:pPr>
            <a:r>
              <a:rPr lang="en-US" sz="1100" b="1" dirty="0">
                <a:latin typeface="Georgia" panose="02040502050405020303" pitchFamily="18" charset="0"/>
              </a:rPr>
              <a:t>America!</a:t>
            </a:r>
          </a:p>
          <a:p>
            <a:pPr marL="0" indent="0">
              <a:spcAft>
                <a:spcPts val="0"/>
              </a:spcAft>
              <a:buNone/>
            </a:pPr>
            <a:endParaRPr lang="en-US" sz="1100" b="1" dirty="0" smtClean="0">
              <a:latin typeface="Georgia" panose="02040502050405020303" pitchFamily="18" charset="0"/>
            </a:endParaRPr>
          </a:p>
          <a:p>
            <a:pPr marL="0" indent="0">
              <a:spcAft>
                <a:spcPts val="0"/>
              </a:spcAft>
              <a:buNone/>
            </a:pPr>
            <a:r>
              <a:rPr lang="en-US" sz="1100" b="1" dirty="0" smtClean="0">
                <a:latin typeface="Georgia" panose="02040502050405020303" pitchFamily="18" charset="0"/>
              </a:rPr>
              <a:t>O</a:t>
            </a:r>
            <a:r>
              <a:rPr lang="en-US" sz="1100" b="1" dirty="0">
                <a:latin typeface="Georgia" panose="02040502050405020303" pitchFamily="18" charset="0"/>
              </a:rPr>
              <a:t>, yes,</a:t>
            </a:r>
          </a:p>
          <a:p>
            <a:pPr marL="0" indent="0">
              <a:spcAft>
                <a:spcPts val="0"/>
              </a:spcAft>
              <a:buNone/>
            </a:pPr>
            <a:r>
              <a:rPr lang="en-US" sz="1100" b="1" dirty="0">
                <a:latin typeface="Georgia" panose="02040502050405020303" pitchFamily="18" charset="0"/>
              </a:rPr>
              <a:t>I say it plain,</a:t>
            </a:r>
          </a:p>
          <a:p>
            <a:pPr marL="0" indent="0">
              <a:spcAft>
                <a:spcPts val="0"/>
              </a:spcAft>
              <a:buNone/>
            </a:pPr>
            <a:r>
              <a:rPr lang="en-US" sz="1100" b="1" dirty="0">
                <a:latin typeface="Georgia" panose="02040502050405020303" pitchFamily="18" charset="0"/>
              </a:rPr>
              <a:t>America never was America to me,</a:t>
            </a:r>
          </a:p>
          <a:p>
            <a:pPr marL="0" indent="0">
              <a:spcAft>
                <a:spcPts val="0"/>
              </a:spcAft>
              <a:buNone/>
            </a:pPr>
            <a:r>
              <a:rPr lang="en-US" sz="1100" b="1" dirty="0">
                <a:latin typeface="Georgia" panose="02040502050405020303" pitchFamily="18" charset="0"/>
              </a:rPr>
              <a:t>And yet I swear this oath--</a:t>
            </a:r>
          </a:p>
          <a:p>
            <a:pPr marL="0" indent="0">
              <a:spcAft>
                <a:spcPts val="0"/>
              </a:spcAft>
              <a:buNone/>
            </a:pPr>
            <a:r>
              <a:rPr lang="en-US" sz="1100" b="1" dirty="0">
                <a:latin typeface="Georgia" panose="02040502050405020303" pitchFamily="18" charset="0"/>
              </a:rPr>
              <a:t>America will be!</a:t>
            </a:r>
          </a:p>
          <a:p>
            <a:pPr marL="0" indent="0">
              <a:spcAft>
                <a:spcPts val="0"/>
              </a:spcAft>
              <a:buNone/>
            </a:pPr>
            <a:endParaRPr lang="en-US" sz="1100" b="1" dirty="0" smtClean="0">
              <a:latin typeface="Georgia" panose="02040502050405020303" pitchFamily="18" charset="0"/>
            </a:endParaRPr>
          </a:p>
          <a:p>
            <a:pPr marL="0" indent="0">
              <a:spcAft>
                <a:spcPts val="0"/>
              </a:spcAft>
              <a:buNone/>
            </a:pPr>
            <a:r>
              <a:rPr lang="en-US" sz="1100" b="1" dirty="0" smtClean="0">
                <a:latin typeface="Georgia" panose="02040502050405020303" pitchFamily="18" charset="0"/>
              </a:rPr>
              <a:t>Out </a:t>
            </a:r>
            <a:r>
              <a:rPr lang="en-US" sz="1100" b="1" dirty="0">
                <a:latin typeface="Georgia" panose="02040502050405020303" pitchFamily="18" charset="0"/>
              </a:rPr>
              <a:t>of the rack and ruin of our gangster death,</a:t>
            </a:r>
          </a:p>
          <a:p>
            <a:pPr marL="0" indent="0">
              <a:spcAft>
                <a:spcPts val="0"/>
              </a:spcAft>
              <a:buNone/>
            </a:pPr>
            <a:r>
              <a:rPr lang="en-US" sz="1100" b="1" dirty="0">
                <a:latin typeface="Georgia" panose="02040502050405020303" pitchFamily="18" charset="0"/>
              </a:rPr>
              <a:t>The rape and rot of graft, and stealth, and lies,</a:t>
            </a:r>
          </a:p>
          <a:p>
            <a:pPr marL="0" indent="0">
              <a:spcAft>
                <a:spcPts val="0"/>
              </a:spcAft>
              <a:buNone/>
            </a:pPr>
            <a:r>
              <a:rPr lang="en-US" sz="1100" b="1" dirty="0">
                <a:latin typeface="Georgia" panose="02040502050405020303" pitchFamily="18" charset="0"/>
              </a:rPr>
              <a:t>We, the people, must redeem</a:t>
            </a:r>
          </a:p>
          <a:p>
            <a:pPr marL="0" indent="0">
              <a:spcAft>
                <a:spcPts val="0"/>
              </a:spcAft>
              <a:buNone/>
            </a:pPr>
            <a:r>
              <a:rPr lang="en-US" sz="1100" b="1" dirty="0">
                <a:latin typeface="Georgia" panose="02040502050405020303" pitchFamily="18" charset="0"/>
              </a:rPr>
              <a:t>The land, the mines, the plants, the rivers.</a:t>
            </a:r>
          </a:p>
          <a:p>
            <a:pPr marL="0" indent="0">
              <a:spcAft>
                <a:spcPts val="0"/>
              </a:spcAft>
              <a:buNone/>
            </a:pPr>
            <a:r>
              <a:rPr lang="en-US" sz="1100" b="1" dirty="0">
                <a:latin typeface="Georgia" panose="02040502050405020303" pitchFamily="18" charset="0"/>
              </a:rPr>
              <a:t>The mountains and the endless plain--</a:t>
            </a:r>
          </a:p>
          <a:p>
            <a:pPr marL="0" indent="0">
              <a:spcAft>
                <a:spcPts val="0"/>
              </a:spcAft>
              <a:buNone/>
            </a:pPr>
            <a:r>
              <a:rPr lang="en-US" sz="1100" b="1" dirty="0">
                <a:latin typeface="Georgia" panose="02040502050405020303" pitchFamily="18" charset="0"/>
              </a:rPr>
              <a:t>All, all the stretch of these great green states--</a:t>
            </a:r>
          </a:p>
          <a:p>
            <a:pPr marL="0" indent="0">
              <a:spcAft>
                <a:spcPts val="0"/>
              </a:spcAft>
              <a:buNone/>
            </a:pPr>
            <a:r>
              <a:rPr lang="en-US" sz="1100" b="1" dirty="0">
                <a:latin typeface="Georgia" panose="02040502050405020303" pitchFamily="18" charset="0"/>
              </a:rPr>
              <a:t>And make America again! </a:t>
            </a:r>
            <a:endParaRPr lang="en-US" sz="1100" b="1" dirty="0" smtClean="0">
              <a:latin typeface="Georgia" panose="02040502050405020303" pitchFamily="18" charset="0"/>
            </a:endParaRPr>
          </a:p>
          <a:p>
            <a:pPr marL="0" indent="0">
              <a:spcAft>
                <a:spcPts val="0"/>
              </a:spcAft>
              <a:buNone/>
            </a:pPr>
            <a:r>
              <a:rPr lang="en-US" sz="1100" b="1" dirty="0">
                <a:latin typeface="Georgia" panose="02040502050405020303" pitchFamily="18" charset="0"/>
              </a:rPr>
              <a:t>	</a:t>
            </a:r>
            <a:r>
              <a:rPr lang="en-US" sz="1100" b="1" dirty="0">
                <a:latin typeface="Georgia" panose="02040502050405020303" pitchFamily="18" charset="0"/>
                <a:hlinkClick r:id="rId2"/>
              </a:rPr>
              <a:t>https://</a:t>
            </a:r>
            <a:r>
              <a:rPr lang="en-US" sz="1100" b="1" dirty="0" smtClean="0">
                <a:latin typeface="Georgia" panose="02040502050405020303" pitchFamily="18" charset="0"/>
                <a:hlinkClick r:id="rId2"/>
              </a:rPr>
              <a:t>www.youtube.com/watch?v=b6Im4b3kdfc</a:t>
            </a:r>
            <a:r>
              <a:rPr lang="en-US" sz="1100" b="1" dirty="0" smtClean="0">
                <a:latin typeface="Georgia" panose="02040502050405020303" pitchFamily="18" charset="0"/>
              </a:rPr>
              <a:t> </a:t>
            </a:r>
            <a:endParaRPr lang="en-US" sz="1100" b="1" dirty="0">
              <a:latin typeface="Georgia" panose="02040502050405020303" pitchFamily="18" charset="0"/>
            </a:endParaRPr>
          </a:p>
        </p:txBody>
      </p:sp>
    </p:spTree>
    <p:extLst>
      <p:ext uri="{BB962C8B-B14F-4D97-AF65-F5344CB8AC3E}">
        <p14:creationId xmlns:p14="http://schemas.microsoft.com/office/powerpoint/2010/main" val="232393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93736"/>
            <a:ext cx="11205411" cy="1325563"/>
          </a:xfrm>
        </p:spPr>
        <p:txBody>
          <a:bodyPr/>
          <a:lstStyle/>
          <a:p>
            <a:r>
              <a:rPr lang="en-US" sz="2000" dirty="0" smtClean="0">
                <a:latin typeface="Georgia" panose="02040502050405020303" pitchFamily="18" charset="0"/>
              </a:rPr>
              <a:t>Movie:</a:t>
            </a:r>
            <a:r>
              <a:rPr lang="en-US" dirty="0" smtClean="0">
                <a:latin typeface="Georgia" panose="02040502050405020303" pitchFamily="18" charset="0"/>
              </a:rPr>
              <a:t> </a:t>
            </a:r>
            <a:r>
              <a:rPr lang="en-US" i="1" dirty="0" smtClean="0">
                <a:latin typeface="Georgia" panose="02040502050405020303" pitchFamily="18" charset="0"/>
              </a:rPr>
              <a:t>Lord of the Rings: </a:t>
            </a:r>
            <a:r>
              <a:rPr lang="en-US" sz="2800" i="1" dirty="0" smtClean="0">
                <a:latin typeface="Georgia" panose="02040502050405020303" pitchFamily="18" charset="0"/>
              </a:rPr>
              <a:t>The two Towers</a:t>
            </a:r>
            <a:endParaRPr lang="en-US" sz="2800" i="1" dirty="0">
              <a:latin typeface="Georgia" panose="02040502050405020303" pitchFamily="18" charset="0"/>
            </a:endParaRPr>
          </a:p>
        </p:txBody>
      </p:sp>
      <p:sp>
        <p:nvSpPr>
          <p:cNvPr id="3" name="Content Placeholder 2"/>
          <p:cNvSpPr>
            <a:spLocks noGrp="1"/>
          </p:cNvSpPr>
          <p:nvPr>
            <p:ph idx="1"/>
          </p:nvPr>
        </p:nvSpPr>
        <p:spPr>
          <a:xfrm>
            <a:off x="685801" y="2142068"/>
            <a:ext cx="10131425" cy="757544"/>
          </a:xfrm>
        </p:spPr>
        <p:txBody>
          <a:bodyPr anchor="t">
            <a:normAutofit lnSpcReduction="10000"/>
          </a:bodyPr>
          <a:lstStyle/>
          <a:p>
            <a:pPr marL="0" indent="0">
              <a:buNone/>
            </a:pPr>
            <a:r>
              <a:rPr lang="en-US" dirty="0">
                <a:hlinkClick r:id="rId2"/>
              </a:rPr>
              <a:t>https://</a:t>
            </a:r>
            <a:r>
              <a:rPr lang="en-US" dirty="0" smtClean="0">
                <a:hlinkClick r:id="rId2"/>
              </a:rPr>
              <a:t>www.youtube.com/watch?v=NB2CNr692RE</a:t>
            </a:r>
            <a:r>
              <a:rPr lang="en-US" dirty="0" smtClean="0"/>
              <a:t> </a:t>
            </a:r>
          </a:p>
          <a:p>
            <a:pPr marL="0" indent="0">
              <a:buNone/>
            </a:pPr>
            <a:r>
              <a:rPr lang="en-US" dirty="0" smtClean="0"/>
              <a:t>2:31</a:t>
            </a:r>
            <a:endParaRPr lang="en-US" dirty="0"/>
          </a:p>
        </p:txBody>
      </p:sp>
      <p:pic>
        <p:nvPicPr>
          <p:cNvPr id="4" name="Picture 3"/>
          <p:cNvPicPr>
            <a:picLocks noChangeAspect="1"/>
          </p:cNvPicPr>
          <p:nvPr/>
        </p:nvPicPr>
        <p:blipFill>
          <a:blip r:embed="rId3"/>
          <a:stretch>
            <a:fillRect/>
          </a:stretch>
        </p:blipFill>
        <p:spPr>
          <a:xfrm>
            <a:off x="7902967" y="3458008"/>
            <a:ext cx="3450833" cy="3399992"/>
          </a:xfrm>
          <a:prstGeom prst="rect">
            <a:avLst/>
          </a:prstGeom>
        </p:spPr>
      </p:pic>
      <p:pic>
        <p:nvPicPr>
          <p:cNvPr id="5" name="Picture 4"/>
          <p:cNvPicPr>
            <a:picLocks noChangeAspect="1"/>
          </p:cNvPicPr>
          <p:nvPr/>
        </p:nvPicPr>
        <p:blipFill>
          <a:blip r:embed="rId4"/>
          <a:stretch>
            <a:fillRect/>
          </a:stretch>
        </p:blipFill>
        <p:spPr>
          <a:xfrm>
            <a:off x="685801" y="3458008"/>
            <a:ext cx="3531970" cy="3399992"/>
          </a:xfrm>
          <a:prstGeom prst="rect">
            <a:avLst/>
          </a:prstGeom>
        </p:spPr>
      </p:pic>
    </p:spTree>
    <p:extLst>
      <p:ext uri="{BB962C8B-B14F-4D97-AF65-F5344CB8AC3E}">
        <p14:creationId xmlns:p14="http://schemas.microsoft.com/office/powerpoint/2010/main" val="1993527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2000" dirty="0" smtClean="0">
                <a:latin typeface="Georgia" panose="02040502050405020303" pitchFamily="18" charset="0"/>
              </a:rPr>
              <a:t>Novel:</a:t>
            </a:r>
            <a:r>
              <a:rPr lang="en-US" dirty="0" smtClean="0">
                <a:latin typeface="Georgia" panose="02040502050405020303" pitchFamily="18" charset="0"/>
              </a:rPr>
              <a:t> </a:t>
            </a:r>
            <a:r>
              <a:rPr lang="en-US" i="1" dirty="0" smtClean="0">
                <a:latin typeface="Georgia" panose="02040502050405020303" pitchFamily="18" charset="0"/>
              </a:rPr>
              <a:t>A Tale of Two Cities</a:t>
            </a:r>
            <a:r>
              <a:rPr lang="en-US" dirty="0" smtClean="0">
                <a:latin typeface="Georgia" panose="02040502050405020303" pitchFamily="18" charset="0"/>
              </a:rPr>
              <a:t> </a:t>
            </a:r>
            <a:r>
              <a:rPr lang="en-US" sz="2400" dirty="0" smtClean="0">
                <a:latin typeface="Georgia" panose="02040502050405020303" pitchFamily="18" charset="0"/>
              </a:rPr>
              <a:t>by Charles Dickens</a:t>
            </a:r>
            <a:endParaRPr lang="en-US" i="1" dirty="0">
              <a:latin typeface="Georgia" panose="02040502050405020303" pitchFamily="18" charset="0"/>
            </a:endParaRPr>
          </a:p>
        </p:txBody>
      </p:sp>
      <p:sp>
        <p:nvSpPr>
          <p:cNvPr id="3" name="Content Placeholder 2"/>
          <p:cNvSpPr>
            <a:spLocks noGrp="1"/>
          </p:cNvSpPr>
          <p:nvPr>
            <p:ph idx="1"/>
          </p:nvPr>
        </p:nvSpPr>
        <p:spPr>
          <a:xfrm>
            <a:off x="838200" y="1325563"/>
            <a:ext cx="10515600" cy="4851400"/>
          </a:xfrm>
        </p:spPr>
        <p:txBody>
          <a:bodyPr>
            <a:normAutofit lnSpcReduction="10000"/>
          </a:bodyPr>
          <a:lstStyle/>
          <a:p>
            <a:pPr marL="0" indent="0">
              <a:buNone/>
            </a:pPr>
            <a:r>
              <a:rPr lang="en-US" sz="3600" dirty="0" smtClean="0">
                <a:latin typeface="Georgia" panose="02040502050405020303" pitchFamily="18" charset="0"/>
              </a:rPr>
              <a:t>“It was the best of times, it was the worst of times, it was the age of wisdom, it was the age of foolishness, it was the epoch of belief, it was the epoch of incredulity, it was the season of Light, it was the season of Darkness, it was the spring of hope, it was the winter of despair, we had everything before us, we had nothing before us, we were all going direct to Heaven, we were all going direct the other way…”</a:t>
            </a:r>
            <a:endParaRPr lang="en-US" sz="3600" dirty="0">
              <a:latin typeface="Georgia" panose="02040502050405020303" pitchFamily="18" charset="0"/>
            </a:endParaRPr>
          </a:p>
        </p:txBody>
      </p:sp>
    </p:spTree>
    <p:extLst>
      <p:ext uri="{BB962C8B-B14F-4D97-AF65-F5344CB8AC3E}">
        <p14:creationId xmlns:p14="http://schemas.microsoft.com/office/powerpoint/2010/main" val="3123807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3736"/>
            <a:ext cx="10515600" cy="1325563"/>
          </a:xfrm>
        </p:spPr>
        <p:txBody>
          <a:bodyPr/>
          <a:lstStyle/>
          <a:p>
            <a:r>
              <a:rPr lang="en-US" sz="2000" dirty="0" smtClean="0">
                <a:latin typeface="Georgia" panose="02040502050405020303" pitchFamily="18" charset="0"/>
              </a:rPr>
              <a:t>Fan edits Movie:</a:t>
            </a:r>
            <a:r>
              <a:rPr lang="en-US" dirty="0" smtClean="0">
                <a:latin typeface="Georgia" panose="02040502050405020303" pitchFamily="18" charset="0"/>
              </a:rPr>
              <a:t> </a:t>
            </a:r>
            <a:r>
              <a:rPr lang="en-US" i="1" dirty="0" smtClean="0">
                <a:latin typeface="Georgia" panose="02040502050405020303" pitchFamily="18" charset="0"/>
              </a:rPr>
              <a:t>Star wars: a new Hope + prequel content</a:t>
            </a:r>
            <a:endParaRPr lang="en-US" i="1" dirty="0">
              <a:latin typeface="Georgia" panose="02040502050405020303" pitchFamily="18" charset="0"/>
            </a:endParaRPr>
          </a:p>
        </p:txBody>
      </p:sp>
      <p:sp>
        <p:nvSpPr>
          <p:cNvPr id="3" name="Content Placeholder 2"/>
          <p:cNvSpPr>
            <a:spLocks noGrp="1"/>
          </p:cNvSpPr>
          <p:nvPr>
            <p:ph idx="1"/>
          </p:nvPr>
        </p:nvSpPr>
        <p:spPr>
          <a:xfrm>
            <a:off x="685801" y="2142068"/>
            <a:ext cx="10131425" cy="805670"/>
          </a:xfrm>
        </p:spPr>
        <p:txBody>
          <a:bodyPr anchor="t"/>
          <a:lstStyle/>
          <a:p>
            <a:pPr marL="0" indent="0">
              <a:buNone/>
            </a:pPr>
            <a:r>
              <a:rPr lang="en-US" dirty="0">
                <a:hlinkClick r:id="rId2"/>
              </a:rPr>
              <a:t>https://www.youtube.com/watch?v=T9j7kLG7VK8</a:t>
            </a:r>
            <a:r>
              <a:rPr lang="en-US" dirty="0"/>
              <a:t> </a:t>
            </a:r>
          </a:p>
          <a:p>
            <a:pPr marL="0" indent="0">
              <a:buNone/>
            </a:pPr>
            <a:r>
              <a:rPr lang="en-US" dirty="0" smtClean="0"/>
              <a:t>5:05</a:t>
            </a:r>
            <a:endParaRPr lang="en-US" dirty="0"/>
          </a:p>
        </p:txBody>
      </p:sp>
      <p:pic>
        <p:nvPicPr>
          <p:cNvPr id="4" name="Picture 3"/>
          <p:cNvPicPr>
            <a:picLocks noChangeAspect="1"/>
          </p:cNvPicPr>
          <p:nvPr/>
        </p:nvPicPr>
        <p:blipFill>
          <a:blip r:embed="rId3"/>
          <a:stretch>
            <a:fillRect/>
          </a:stretch>
        </p:blipFill>
        <p:spPr>
          <a:xfrm>
            <a:off x="0" y="3520440"/>
            <a:ext cx="2797145" cy="3337560"/>
          </a:xfrm>
          <a:prstGeom prst="rect">
            <a:avLst/>
          </a:prstGeom>
        </p:spPr>
      </p:pic>
      <p:pic>
        <p:nvPicPr>
          <p:cNvPr id="5" name="Picture 4"/>
          <p:cNvPicPr>
            <a:picLocks noChangeAspect="1"/>
          </p:cNvPicPr>
          <p:nvPr/>
        </p:nvPicPr>
        <p:blipFill>
          <a:blip r:embed="rId4"/>
          <a:stretch>
            <a:fillRect/>
          </a:stretch>
        </p:blipFill>
        <p:spPr>
          <a:xfrm>
            <a:off x="2840097" y="3520440"/>
            <a:ext cx="4320948" cy="3337560"/>
          </a:xfrm>
          <a:prstGeom prst="rect">
            <a:avLst/>
          </a:prstGeom>
        </p:spPr>
      </p:pic>
      <p:pic>
        <p:nvPicPr>
          <p:cNvPr id="6" name="Picture 5"/>
          <p:cNvPicPr>
            <a:picLocks noChangeAspect="1"/>
          </p:cNvPicPr>
          <p:nvPr/>
        </p:nvPicPr>
        <p:blipFill>
          <a:blip r:embed="rId5"/>
          <a:stretch>
            <a:fillRect/>
          </a:stretch>
        </p:blipFill>
        <p:spPr>
          <a:xfrm>
            <a:off x="7203998" y="3520440"/>
            <a:ext cx="4988002" cy="3337560"/>
          </a:xfrm>
          <a:prstGeom prst="rect">
            <a:avLst/>
          </a:prstGeom>
        </p:spPr>
      </p:pic>
    </p:spTree>
    <p:extLst>
      <p:ext uri="{BB962C8B-B14F-4D97-AF65-F5344CB8AC3E}">
        <p14:creationId xmlns:p14="http://schemas.microsoft.com/office/powerpoint/2010/main" val="457035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3717"/>
            <a:ext cx="10131425" cy="1456267"/>
          </a:xfrm>
        </p:spPr>
        <p:txBody>
          <a:bodyPr/>
          <a:lstStyle/>
          <a:p>
            <a:r>
              <a:rPr lang="en-US" b="1" u="sng" dirty="0" smtClean="0">
                <a:latin typeface="Georgia" panose="02040502050405020303" pitchFamily="18" charset="0"/>
              </a:rPr>
              <a:t>Checkpoint three</a:t>
            </a:r>
            <a:r>
              <a:rPr lang="en-US" b="1" dirty="0" smtClean="0">
                <a:latin typeface="Georgia" panose="02040502050405020303" pitchFamily="18" charset="0"/>
              </a:rPr>
              <a:t>: </a:t>
            </a:r>
            <a:br>
              <a:rPr lang="en-US" b="1" dirty="0" smtClean="0">
                <a:latin typeface="Georgia" panose="02040502050405020303" pitchFamily="18" charset="0"/>
              </a:rPr>
            </a:br>
            <a:r>
              <a:rPr lang="en-US" sz="2000" b="1" cap="none" dirty="0" smtClean="0">
                <a:latin typeface="Georgia" panose="02040502050405020303" pitchFamily="18" charset="0"/>
              </a:rPr>
              <a:t>Write something even if you don’t know for sure.</a:t>
            </a:r>
            <a:endParaRPr lang="en-US" sz="2000" b="1" dirty="0">
              <a:latin typeface="Georgia" panose="02040502050405020303" pitchFamily="18" charset="0"/>
            </a:endParaRPr>
          </a:p>
        </p:txBody>
      </p:sp>
      <p:sp>
        <p:nvSpPr>
          <p:cNvPr id="3" name="Content Placeholder 2"/>
          <p:cNvSpPr>
            <a:spLocks noGrp="1"/>
          </p:cNvSpPr>
          <p:nvPr>
            <p:ph idx="1"/>
          </p:nvPr>
        </p:nvSpPr>
        <p:spPr>
          <a:xfrm>
            <a:off x="685801" y="2219497"/>
            <a:ext cx="10131425" cy="1604357"/>
          </a:xfrm>
        </p:spPr>
        <p:txBody>
          <a:bodyPr anchor="t">
            <a:normAutofit lnSpcReduction="10000"/>
          </a:bodyPr>
          <a:lstStyle/>
          <a:p>
            <a:r>
              <a:rPr lang="en-US" sz="2800" dirty="0">
                <a:latin typeface="Georgia" panose="02040502050405020303" pitchFamily="18" charset="0"/>
              </a:rPr>
              <a:t>Based on the examples, I think </a:t>
            </a:r>
            <a:r>
              <a:rPr lang="en-US" sz="2800" b="1" u="sng" dirty="0">
                <a:solidFill>
                  <a:srgbClr val="FFFF00"/>
                </a:solidFill>
                <a:latin typeface="Georgia" panose="02040502050405020303" pitchFamily="18" charset="0"/>
              </a:rPr>
              <a:t>juxtaposition</a:t>
            </a:r>
            <a:r>
              <a:rPr lang="en-US" sz="2800" dirty="0">
                <a:latin typeface="Georgia" panose="02040502050405020303" pitchFamily="18" charset="0"/>
              </a:rPr>
              <a:t> means</a:t>
            </a:r>
            <a:r>
              <a:rPr lang="en-US" sz="2800" dirty="0" smtClean="0">
                <a:latin typeface="Georgia" panose="02040502050405020303" pitchFamily="18" charset="0"/>
              </a:rPr>
              <a:t>…</a:t>
            </a:r>
          </a:p>
          <a:p>
            <a:pPr lvl="1"/>
            <a:r>
              <a:rPr lang="en-US" sz="2600" dirty="0" smtClean="0">
                <a:latin typeface="Georgia" panose="02040502050405020303" pitchFamily="18" charset="0"/>
              </a:rPr>
              <a:t>Since Checkpoint Two I think I learned…</a:t>
            </a:r>
          </a:p>
          <a:p>
            <a:pPr lvl="1"/>
            <a:r>
              <a:rPr lang="en-US" sz="2600" dirty="0" smtClean="0">
                <a:latin typeface="Georgia" panose="02040502050405020303" pitchFamily="18" charset="0"/>
              </a:rPr>
              <a:t>Since Checkpoint Two I was confused by…</a:t>
            </a:r>
            <a:endParaRPr lang="en-US" sz="2600" dirty="0">
              <a:latin typeface="Georgia" panose="02040502050405020303" pitchFamily="18" charset="0"/>
            </a:endParaRPr>
          </a:p>
          <a:p>
            <a:endParaRPr lang="en-US" sz="2800" dirty="0">
              <a:latin typeface="Georgia" panose="02040502050405020303" pitchFamily="18" charset="0"/>
            </a:endParaRPr>
          </a:p>
        </p:txBody>
      </p:sp>
      <p:sp>
        <p:nvSpPr>
          <p:cNvPr id="4" name="Content Placeholder 2"/>
          <p:cNvSpPr txBox="1">
            <a:spLocks/>
          </p:cNvSpPr>
          <p:nvPr/>
        </p:nvSpPr>
        <p:spPr>
          <a:xfrm>
            <a:off x="685799" y="3823854"/>
            <a:ext cx="10131425" cy="2840182"/>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800" dirty="0" smtClean="0">
                <a:latin typeface="Georgia" panose="02040502050405020303" pitchFamily="18" charset="0"/>
              </a:rPr>
              <a:t>Now talk to the people around you and come up with (construct) a definition together.</a:t>
            </a:r>
            <a:r>
              <a:rPr lang="en-US" sz="2800" dirty="0">
                <a:latin typeface="Georgia" panose="02040502050405020303" pitchFamily="18" charset="0"/>
              </a:rPr>
              <a:t> </a:t>
            </a:r>
            <a:r>
              <a:rPr lang="en-US" sz="2800" dirty="0" smtClean="0">
                <a:latin typeface="Georgia" panose="02040502050405020303" pitchFamily="18" charset="0"/>
              </a:rPr>
              <a:t> Based on the examples, we think </a:t>
            </a:r>
            <a:r>
              <a:rPr lang="en-US" sz="2800" b="1" u="sng" dirty="0" smtClean="0">
                <a:solidFill>
                  <a:srgbClr val="FFFF00"/>
                </a:solidFill>
                <a:latin typeface="Georgia" panose="02040502050405020303" pitchFamily="18" charset="0"/>
              </a:rPr>
              <a:t>juxtaposition</a:t>
            </a:r>
            <a:r>
              <a:rPr lang="en-US" sz="2800" dirty="0" smtClean="0">
                <a:solidFill>
                  <a:srgbClr val="FFFF00"/>
                </a:solidFill>
                <a:latin typeface="Georgia" panose="02040502050405020303" pitchFamily="18" charset="0"/>
              </a:rPr>
              <a:t> </a:t>
            </a:r>
            <a:r>
              <a:rPr lang="en-US" sz="2800" dirty="0" smtClean="0">
                <a:latin typeface="Georgia" panose="02040502050405020303" pitchFamily="18" charset="0"/>
              </a:rPr>
              <a:t>means…</a:t>
            </a:r>
          </a:p>
        </p:txBody>
      </p:sp>
    </p:spTree>
    <p:extLst>
      <p:ext uri="{BB962C8B-B14F-4D97-AF65-F5344CB8AC3E}">
        <p14:creationId xmlns:p14="http://schemas.microsoft.com/office/powerpoint/2010/main" val="342469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29354"/>
            <a:ext cx="10131425" cy="1456267"/>
          </a:xfrm>
        </p:spPr>
        <p:txBody>
          <a:bodyPr>
            <a:normAutofit fontScale="90000"/>
          </a:bodyPr>
          <a:lstStyle/>
          <a:p>
            <a:r>
              <a:rPr lang="en-US" sz="5400" dirty="0" smtClean="0">
                <a:latin typeface="Georgia" panose="02040502050405020303" pitchFamily="18" charset="0"/>
              </a:rPr>
              <a:t>Journal #12: </a:t>
            </a:r>
            <a:r>
              <a:rPr lang="en-US" sz="5400" dirty="0" smtClean="0">
                <a:solidFill>
                  <a:srgbClr val="FFFF00"/>
                </a:solidFill>
                <a:latin typeface="Georgia" panose="02040502050405020303" pitchFamily="18" charset="0"/>
              </a:rPr>
              <a:t>Juxtaposition</a:t>
            </a:r>
            <a:endParaRPr lang="en-US" sz="5400" dirty="0">
              <a:solidFill>
                <a:srgbClr val="FFFF00"/>
              </a:solidFill>
              <a:latin typeface="Georgia" panose="02040502050405020303" pitchFamily="18" charset="0"/>
            </a:endParaRPr>
          </a:p>
        </p:txBody>
      </p:sp>
      <p:sp>
        <p:nvSpPr>
          <p:cNvPr id="3" name="Content Placeholder 2"/>
          <p:cNvSpPr>
            <a:spLocks noGrp="1"/>
          </p:cNvSpPr>
          <p:nvPr>
            <p:ph idx="1"/>
          </p:nvPr>
        </p:nvSpPr>
        <p:spPr>
          <a:xfrm>
            <a:off x="806116" y="1685621"/>
            <a:ext cx="10131425" cy="4667053"/>
          </a:xfrm>
        </p:spPr>
        <p:txBody>
          <a:bodyPr anchor="t">
            <a:normAutofit/>
          </a:bodyPr>
          <a:lstStyle/>
          <a:p>
            <a:pPr marL="514350" indent="-514350">
              <a:buFont typeface="+mj-lt"/>
              <a:buAutoNum type="arabicPeriod"/>
            </a:pPr>
            <a:r>
              <a:rPr lang="en-US" sz="3600" dirty="0" smtClean="0">
                <a:latin typeface="Georgia" panose="02040502050405020303" pitchFamily="18" charset="0"/>
              </a:rPr>
              <a:t>Students will be able to construct a definition of </a:t>
            </a:r>
            <a:r>
              <a:rPr lang="en-US" sz="3600" dirty="0" smtClean="0">
                <a:solidFill>
                  <a:srgbClr val="FFFF00"/>
                </a:solidFill>
                <a:latin typeface="Georgia" panose="02040502050405020303" pitchFamily="18" charset="0"/>
              </a:rPr>
              <a:t>juxtaposition</a:t>
            </a:r>
            <a:r>
              <a:rPr lang="en-US" sz="3600" dirty="0" smtClean="0">
                <a:latin typeface="Georgia" panose="02040502050405020303" pitchFamily="18" charset="0"/>
              </a:rPr>
              <a:t> from examples.</a:t>
            </a:r>
          </a:p>
          <a:p>
            <a:pPr marL="514350" indent="-514350">
              <a:buFont typeface="+mj-lt"/>
              <a:buAutoNum type="arabicPeriod"/>
            </a:pPr>
            <a:r>
              <a:rPr lang="en-US" sz="3600" dirty="0" smtClean="0">
                <a:latin typeface="Georgia" panose="02040502050405020303" pitchFamily="18" charset="0"/>
              </a:rPr>
              <a:t>Students will be able to identify </a:t>
            </a:r>
            <a:r>
              <a:rPr lang="en-US" sz="3600" dirty="0" smtClean="0">
                <a:solidFill>
                  <a:srgbClr val="FFFF00"/>
                </a:solidFill>
                <a:latin typeface="Georgia" panose="02040502050405020303" pitchFamily="18" charset="0"/>
              </a:rPr>
              <a:t>juxtaposition</a:t>
            </a:r>
            <a:r>
              <a:rPr lang="en-US" sz="3600" dirty="0" smtClean="0">
                <a:latin typeface="Georgia" panose="02040502050405020303" pitchFamily="18" charset="0"/>
              </a:rPr>
              <a:t> in a text, and explain the effects.</a:t>
            </a:r>
          </a:p>
          <a:p>
            <a:pPr marL="514350" indent="-514350">
              <a:buFont typeface="+mj-lt"/>
              <a:buAutoNum type="arabicPeriod"/>
            </a:pPr>
            <a:r>
              <a:rPr lang="en-US" sz="3600" dirty="0" smtClean="0">
                <a:latin typeface="Georgia" panose="02040502050405020303" pitchFamily="18" charset="0"/>
              </a:rPr>
              <a:t>Students will be able to apply their knowledge of </a:t>
            </a:r>
            <a:r>
              <a:rPr lang="en-US" sz="3600" dirty="0" smtClean="0">
                <a:solidFill>
                  <a:srgbClr val="FFFF00"/>
                </a:solidFill>
                <a:latin typeface="Georgia" panose="02040502050405020303" pitchFamily="18" charset="0"/>
              </a:rPr>
              <a:t>juxtaposition</a:t>
            </a:r>
            <a:r>
              <a:rPr lang="en-US" sz="3600" dirty="0" smtClean="0">
                <a:latin typeface="Georgia" panose="02040502050405020303" pitchFamily="18" charset="0"/>
              </a:rPr>
              <a:t> to graphic novels and </a:t>
            </a:r>
            <a:br>
              <a:rPr lang="en-US" sz="3600" dirty="0" smtClean="0">
                <a:latin typeface="Georgia" panose="02040502050405020303" pitchFamily="18" charset="0"/>
              </a:rPr>
            </a:br>
            <a:r>
              <a:rPr lang="en-US" sz="3600" dirty="0" smtClean="0">
                <a:latin typeface="Georgia" panose="02040502050405020303" pitchFamily="18" charset="0"/>
              </a:rPr>
              <a:t>comics.</a:t>
            </a:r>
            <a:endParaRPr lang="en-US" sz="3600" dirty="0">
              <a:latin typeface="Georgia" panose="02040502050405020303" pitchFamily="18" charset="0"/>
            </a:endParaRPr>
          </a:p>
        </p:txBody>
      </p:sp>
      <p:pic>
        <p:nvPicPr>
          <p:cNvPr id="4" name="Picture 2" descr="C:\Users\Jessica\AppData\Local\Microsoft\Windows\INetCache\IE\6TC7FB7R\5-Star-rating-system-PCAR-01[1].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334907" y="4807581"/>
            <a:ext cx="1722949" cy="183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249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5400" dirty="0" smtClean="0">
                <a:solidFill>
                  <a:srgbClr val="FFFF00"/>
                </a:solidFill>
                <a:latin typeface="Georgia" panose="02040502050405020303" pitchFamily="18" charset="0"/>
              </a:rPr>
              <a:t>Juxtaposition</a:t>
            </a:r>
            <a:r>
              <a:rPr lang="en-US" sz="6000" dirty="0" smtClean="0">
                <a:latin typeface="Georgia" panose="02040502050405020303" pitchFamily="18" charset="0"/>
              </a:rPr>
              <a:t> </a:t>
            </a:r>
            <a:r>
              <a:rPr lang="en-US" sz="4000" dirty="0" smtClean="0">
                <a:latin typeface="Georgia" panose="02040502050405020303" pitchFamily="18" charset="0"/>
              </a:rPr>
              <a:t>definition</a:t>
            </a:r>
            <a:r>
              <a:rPr lang="en-US" sz="6000" dirty="0" smtClean="0">
                <a:latin typeface="Georgia" panose="02040502050405020303" pitchFamily="18" charset="0"/>
              </a:rPr>
              <a:t>:</a:t>
            </a:r>
            <a:endParaRPr lang="en-US" sz="6000" dirty="0">
              <a:latin typeface="Georgia" panose="02040502050405020303" pitchFamily="18" charset="0"/>
            </a:endParaRPr>
          </a:p>
        </p:txBody>
      </p:sp>
      <p:sp>
        <p:nvSpPr>
          <p:cNvPr id="3" name="Content Placeholder 2"/>
          <p:cNvSpPr>
            <a:spLocks noGrp="1"/>
          </p:cNvSpPr>
          <p:nvPr>
            <p:ph idx="1"/>
          </p:nvPr>
        </p:nvSpPr>
        <p:spPr>
          <a:xfrm>
            <a:off x="588723" y="1325562"/>
            <a:ext cx="11248373" cy="5532437"/>
          </a:xfrm>
        </p:spPr>
        <p:txBody>
          <a:bodyPr anchor="t">
            <a:normAutofit/>
          </a:bodyPr>
          <a:lstStyle/>
          <a:p>
            <a:pPr marL="0" indent="0">
              <a:buNone/>
            </a:pPr>
            <a:r>
              <a:rPr lang="en-US" sz="3200" b="1" dirty="0" smtClean="0">
                <a:solidFill>
                  <a:srgbClr val="FFFF00"/>
                </a:solidFill>
                <a:latin typeface="Georgia" panose="02040502050405020303" pitchFamily="18" charset="0"/>
              </a:rPr>
              <a:t>Two </a:t>
            </a:r>
            <a:r>
              <a:rPr lang="en-US" sz="3200" dirty="0" smtClean="0">
                <a:latin typeface="Georgia" panose="02040502050405020303" pitchFamily="18" charset="0"/>
              </a:rPr>
              <a:t>(or more)</a:t>
            </a:r>
            <a:r>
              <a:rPr lang="en-US" sz="3200" b="1" dirty="0" smtClean="0">
                <a:solidFill>
                  <a:srgbClr val="FFFF00"/>
                </a:solidFill>
                <a:latin typeface="Georgia" panose="02040502050405020303" pitchFamily="18" charset="0"/>
              </a:rPr>
              <a:t> items side-by-side</a:t>
            </a:r>
            <a:r>
              <a:rPr lang="en-US" sz="3200" b="1" dirty="0" smtClean="0">
                <a:latin typeface="Georgia" panose="02040502050405020303" pitchFamily="18" charset="0"/>
              </a:rPr>
              <a:t> (</a:t>
            </a:r>
            <a:r>
              <a:rPr lang="en-US" sz="3200" dirty="0" smtClean="0">
                <a:latin typeface="Georgia" panose="02040502050405020303" pitchFamily="18" charset="0"/>
              </a:rPr>
              <a:t>or near each other</a:t>
            </a:r>
            <a:r>
              <a:rPr lang="en-US" sz="3200" b="1" dirty="0" smtClean="0">
                <a:latin typeface="Georgia" panose="02040502050405020303" pitchFamily="18" charset="0"/>
              </a:rPr>
              <a:t>) to </a:t>
            </a:r>
            <a:r>
              <a:rPr lang="en-US" sz="3200" b="1" dirty="0" smtClean="0">
                <a:solidFill>
                  <a:srgbClr val="FFFF00"/>
                </a:solidFill>
                <a:latin typeface="Georgia" panose="02040502050405020303" pitchFamily="18" charset="0"/>
              </a:rPr>
              <a:t>emphasize and contrast the differences between the two to create an effect </a:t>
            </a:r>
            <a:r>
              <a:rPr lang="en-US" sz="3200" dirty="0" smtClean="0">
                <a:latin typeface="Georgia" panose="02040502050405020303" pitchFamily="18" charset="0"/>
              </a:rPr>
              <a:t>(often more knowledge about one of the things). This can be done with:</a:t>
            </a:r>
          </a:p>
          <a:p>
            <a:pPr lvl="1"/>
            <a:r>
              <a:rPr lang="en-US" sz="2200" b="1" dirty="0" smtClean="0">
                <a:latin typeface="Georgia" panose="02040502050405020303" pitchFamily="18" charset="0"/>
              </a:rPr>
              <a:t>Characters;</a:t>
            </a:r>
          </a:p>
          <a:p>
            <a:pPr lvl="1"/>
            <a:r>
              <a:rPr lang="en-US" sz="2200" b="1" dirty="0" smtClean="0">
                <a:latin typeface="Georgia" panose="02040502050405020303" pitchFamily="18" charset="0"/>
              </a:rPr>
              <a:t>Events or Scenes;</a:t>
            </a:r>
            <a:endParaRPr lang="en-US" sz="2200" b="1" dirty="0">
              <a:latin typeface="Georgia" panose="02040502050405020303" pitchFamily="18" charset="0"/>
            </a:endParaRPr>
          </a:p>
          <a:p>
            <a:pPr lvl="1"/>
            <a:r>
              <a:rPr lang="en-US" sz="2200" b="1" dirty="0" smtClean="0">
                <a:latin typeface="Georgia" panose="02040502050405020303" pitchFamily="18" charset="0"/>
              </a:rPr>
              <a:t>Words/phrases;</a:t>
            </a:r>
          </a:p>
          <a:p>
            <a:pPr lvl="1"/>
            <a:r>
              <a:rPr lang="en-US" sz="2200" b="1" dirty="0" smtClean="0">
                <a:latin typeface="Georgia" panose="02040502050405020303" pitchFamily="18" charset="0"/>
              </a:rPr>
              <a:t>Ideas;</a:t>
            </a:r>
          </a:p>
          <a:p>
            <a:pPr lvl="1"/>
            <a:r>
              <a:rPr lang="en-US" sz="2200" b="1" dirty="0" smtClean="0">
                <a:latin typeface="Georgia" panose="02040502050405020303" pitchFamily="18" charset="0"/>
              </a:rPr>
              <a:t>Symbols;</a:t>
            </a:r>
          </a:p>
          <a:p>
            <a:pPr lvl="1"/>
            <a:r>
              <a:rPr lang="en-US" sz="2200" b="1" dirty="0" smtClean="0">
                <a:latin typeface="Georgia" panose="02040502050405020303" pitchFamily="18" charset="0"/>
              </a:rPr>
              <a:t>Settings;</a:t>
            </a:r>
          </a:p>
          <a:p>
            <a:pPr lvl="1"/>
            <a:r>
              <a:rPr lang="en-US" sz="2200" b="1" dirty="0" smtClean="0">
                <a:latin typeface="Georgia" panose="02040502050405020303" pitchFamily="18" charset="0"/>
              </a:rPr>
              <a:t>Etc.</a:t>
            </a:r>
          </a:p>
        </p:txBody>
      </p:sp>
      <p:pic>
        <p:nvPicPr>
          <p:cNvPr id="4" name="Content Placeholder 6" descr="Screen Shot 2017-02-07 at 7.57.03 AM.png"/>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579701" y="3724102"/>
            <a:ext cx="4458922" cy="2551841"/>
          </a:xfrm>
          <a:prstGeom prst="rect">
            <a:avLst/>
          </a:prstGeom>
          <a:ln>
            <a:solidFill>
              <a:schemeClr val="tx1"/>
            </a:solidFill>
          </a:ln>
        </p:spPr>
      </p:pic>
    </p:spTree>
    <p:extLst>
      <p:ext uri="{BB962C8B-B14F-4D97-AF65-F5344CB8AC3E}">
        <p14:creationId xmlns:p14="http://schemas.microsoft.com/office/powerpoint/2010/main" val="3903614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cdn.moviepilot.com/images/c_fill,h_864,w_1280/t_mp_quality/umlzpz6ljc3l7hmesops/star-wars-7-deleted-scenes-reveal-how-snoke-poisoned-kylo-ren-against-darth-vader-kylo-r-78527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34553" y="1511883"/>
            <a:ext cx="6657447" cy="44937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1900" y="645356"/>
            <a:ext cx="7161116" cy="687715"/>
          </a:xfrm>
        </p:spPr>
        <p:txBody>
          <a:bodyPr anchor="b"/>
          <a:lstStyle/>
          <a:p>
            <a:r>
              <a:rPr lang="en-US" dirty="0" smtClean="0">
                <a:latin typeface="Georgia" panose="02040502050405020303" pitchFamily="18" charset="0"/>
              </a:rPr>
              <a:t>Reflection:</a:t>
            </a:r>
            <a:endParaRPr lang="en-US" dirty="0">
              <a:latin typeface="Georgia" panose="02040502050405020303" pitchFamily="18" charset="0"/>
            </a:endParaRPr>
          </a:p>
        </p:txBody>
      </p:sp>
      <p:sp>
        <p:nvSpPr>
          <p:cNvPr id="3" name="Content Placeholder 2"/>
          <p:cNvSpPr>
            <a:spLocks noGrp="1"/>
          </p:cNvSpPr>
          <p:nvPr>
            <p:ph idx="1"/>
          </p:nvPr>
        </p:nvSpPr>
        <p:spPr>
          <a:xfrm>
            <a:off x="291900" y="1333071"/>
            <a:ext cx="5711858" cy="4851400"/>
          </a:xfrm>
        </p:spPr>
        <p:txBody>
          <a:bodyPr>
            <a:normAutofit fontScale="77500" lnSpcReduction="20000"/>
          </a:bodyPr>
          <a:lstStyle/>
          <a:p>
            <a:pPr marL="514350" indent="-514350">
              <a:buFont typeface="+mj-lt"/>
              <a:buAutoNum type="arabicPeriod"/>
            </a:pPr>
            <a:r>
              <a:rPr lang="en-US" sz="3200" b="1" dirty="0" smtClean="0">
                <a:latin typeface="Georgia" panose="02040502050405020303" pitchFamily="18" charset="0"/>
              </a:rPr>
              <a:t>Did you figure out what </a:t>
            </a:r>
            <a:r>
              <a:rPr lang="en-US" sz="3200" b="1" dirty="0" smtClean="0">
                <a:solidFill>
                  <a:srgbClr val="FFFF00"/>
                </a:solidFill>
                <a:latin typeface="Georgia" panose="02040502050405020303" pitchFamily="18" charset="0"/>
              </a:rPr>
              <a:t>juxtaposition</a:t>
            </a:r>
            <a:r>
              <a:rPr lang="en-US" sz="3200" b="1" dirty="0" smtClean="0">
                <a:latin typeface="Georgia" panose="02040502050405020303" pitchFamily="18" charset="0"/>
              </a:rPr>
              <a:t> was? Did your group?</a:t>
            </a:r>
          </a:p>
          <a:p>
            <a:pPr marL="514350" indent="-514350">
              <a:buFont typeface="+mj-lt"/>
              <a:buAutoNum type="arabicPeriod"/>
            </a:pPr>
            <a:r>
              <a:rPr lang="en-US" sz="3200" b="1" dirty="0" smtClean="0">
                <a:latin typeface="Georgia" panose="02040502050405020303" pitchFamily="18" charset="0"/>
              </a:rPr>
              <a:t>How helpful was the constructivist approach?</a:t>
            </a:r>
          </a:p>
          <a:p>
            <a:pPr marL="514350" indent="-514350">
              <a:buFont typeface="+mj-lt"/>
              <a:buAutoNum type="arabicPeriod"/>
            </a:pPr>
            <a:r>
              <a:rPr lang="en-US" sz="3200" b="1" dirty="0" smtClean="0">
                <a:latin typeface="Georgia" panose="02040502050405020303" pitchFamily="18" charset="0"/>
              </a:rPr>
              <a:t>What example was the most helpful towards figuring it out? </a:t>
            </a:r>
          </a:p>
          <a:p>
            <a:pPr marL="514350" indent="-514350">
              <a:buFont typeface="+mj-lt"/>
              <a:buAutoNum type="arabicPeriod"/>
            </a:pPr>
            <a:r>
              <a:rPr lang="en-US" sz="3200" b="1" dirty="0" smtClean="0">
                <a:latin typeface="Georgia" panose="02040502050405020303" pitchFamily="18" charset="0"/>
              </a:rPr>
              <a:t>What example was the least helpful?</a:t>
            </a:r>
          </a:p>
          <a:p>
            <a:pPr marL="514350" indent="-514350">
              <a:buFont typeface="+mj-lt"/>
              <a:buAutoNum type="arabicPeriod"/>
            </a:pPr>
            <a:r>
              <a:rPr lang="en-US" sz="3200" b="1" dirty="0" smtClean="0">
                <a:latin typeface="Georgia" panose="02040502050405020303" pitchFamily="18" charset="0"/>
              </a:rPr>
              <a:t>What do you think the purpose of </a:t>
            </a:r>
            <a:r>
              <a:rPr lang="en-US" sz="3200" b="1" dirty="0">
                <a:solidFill>
                  <a:srgbClr val="FFFF00"/>
                </a:solidFill>
                <a:latin typeface="Georgia" panose="02040502050405020303" pitchFamily="18" charset="0"/>
              </a:rPr>
              <a:t>juxtaposition </a:t>
            </a:r>
            <a:r>
              <a:rPr lang="en-US" sz="3200" b="1" dirty="0" smtClean="0">
                <a:latin typeface="Georgia" panose="02040502050405020303" pitchFamily="18" charset="0"/>
              </a:rPr>
              <a:t>is? Who creates </a:t>
            </a:r>
            <a:r>
              <a:rPr lang="en-US" sz="3200" b="1" dirty="0" smtClean="0">
                <a:solidFill>
                  <a:srgbClr val="FFFF00"/>
                </a:solidFill>
                <a:latin typeface="Georgia" panose="02040502050405020303" pitchFamily="18" charset="0"/>
              </a:rPr>
              <a:t>juxtaposition</a:t>
            </a:r>
            <a:r>
              <a:rPr lang="en-US" sz="3200" b="1" dirty="0" smtClean="0">
                <a:latin typeface="Georgia" panose="02040502050405020303" pitchFamily="18" charset="0"/>
              </a:rPr>
              <a:t>?</a:t>
            </a:r>
            <a:endParaRPr lang="en-US" sz="3200" b="1" dirty="0">
              <a:latin typeface="Georgia" panose="02040502050405020303" pitchFamily="18" charset="0"/>
            </a:endParaRPr>
          </a:p>
        </p:txBody>
      </p:sp>
    </p:spTree>
    <p:extLst>
      <p:ext uri="{BB962C8B-B14F-4D97-AF65-F5344CB8AC3E}">
        <p14:creationId xmlns:p14="http://schemas.microsoft.com/office/powerpoint/2010/main" val="3289637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lstStyle/>
          <a:p>
            <a:r>
              <a:rPr lang="en-US" dirty="0" smtClean="0">
                <a:solidFill>
                  <a:srgbClr val="FFFF00"/>
                </a:solidFill>
                <a:latin typeface="Georgia" panose="02040502050405020303" pitchFamily="18" charset="0"/>
              </a:rPr>
              <a:t>Juxtaposition</a:t>
            </a:r>
            <a:r>
              <a:rPr lang="en-US" dirty="0" smtClean="0">
                <a:latin typeface="Georgia" panose="02040502050405020303" pitchFamily="18" charset="0"/>
              </a:rPr>
              <a:t> + Graphic Novels</a:t>
            </a:r>
            <a:endParaRPr lang="en-US" dirty="0">
              <a:latin typeface="Georgia" panose="02040502050405020303" pitchFamily="18" charset="0"/>
            </a:endParaRPr>
          </a:p>
        </p:txBody>
      </p:sp>
      <p:sp>
        <p:nvSpPr>
          <p:cNvPr id="3" name="Content Placeholder 2"/>
          <p:cNvSpPr>
            <a:spLocks noGrp="1"/>
          </p:cNvSpPr>
          <p:nvPr>
            <p:ph idx="1"/>
          </p:nvPr>
        </p:nvSpPr>
        <p:spPr>
          <a:xfrm>
            <a:off x="685801" y="1456267"/>
            <a:ext cx="10563725" cy="4679838"/>
          </a:xfrm>
        </p:spPr>
        <p:txBody>
          <a:bodyPr anchor="t">
            <a:normAutofit lnSpcReduction="10000"/>
          </a:bodyPr>
          <a:lstStyle/>
          <a:p>
            <a:r>
              <a:rPr lang="en-US" sz="2800" b="1" dirty="0">
                <a:latin typeface="Georgia" panose="02040502050405020303" pitchFamily="18" charset="0"/>
              </a:rPr>
              <a:t>Graphic novels pair sequential visual art with minimal text to tell a story.</a:t>
            </a:r>
          </a:p>
          <a:p>
            <a:pPr lvl="1"/>
            <a:r>
              <a:rPr lang="en-US" sz="2400" b="1" dirty="0">
                <a:latin typeface="Georgia" panose="02040502050405020303" pitchFamily="18" charset="0"/>
              </a:rPr>
              <a:t>Taken individually, the pictures in a cartoon are merely that– pictures. </a:t>
            </a:r>
          </a:p>
          <a:p>
            <a:pPr lvl="1"/>
            <a:r>
              <a:rPr lang="en-US" sz="2400" b="1" dirty="0">
                <a:latin typeface="Georgia" panose="02040502050405020303" pitchFamily="18" charset="0"/>
              </a:rPr>
              <a:t>However when pictures are part of a sequence, the ‘art of the picture’ is transformed into the art of </a:t>
            </a:r>
            <a:r>
              <a:rPr lang="en-US" sz="2400" b="1" dirty="0" smtClean="0">
                <a:latin typeface="Georgia" panose="02040502050405020303" pitchFamily="18" charset="0"/>
              </a:rPr>
              <a:t>comics</a:t>
            </a:r>
            <a:r>
              <a:rPr lang="en-US" sz="2400" b="1" dirty="0">
                <a:latin typeface="Georgia" panose="02040502050405020303" pitchFamily="18" charset="0"/>
              </a:rPr>
              <a:t> </a:t>
            </a:r>
            <a:r>
              <a:rPr lang="en-US" sz="2400" b="1" dirty="0" smtClean="0">
                <a:latin typeface="Georgia" panose="02040502050405020303" pitchFamily="18" charset="0"/>
              </a:rPr>
              <a:t>and narrative can develop.</a:t>
            </a:r>
            <a:endParaRPr lang="en-US" sz="2400" b="1" dirty="0">
              <a:latin typeface="Georgia" panose="02040502050405020303" pitchFamily="18" charset="0"/>
            </a:endParaRPr>
          </a:p>
          <a:p>
            <a:r>
              <a:rPr lang="en-US" sz="2800" b="1" dirty="0">
                <a:latin typeface="Georgia" panose="02040502050405020303" pitchFamily="18" charset="0"/>
              </a:rPr>
              <a:t>Definition of comics: </a:t>
            </a:r>
            <a:r>
              <a:rPr lang="en-US" sz="2800" b="1" i="1" dirty="0">
                <a:solidFill>
                  <a:srgbClr val="FFFF00"/>
                </a:solidFill>
                <a:latin typeface="Georgia" panose="02040502050405020303" pitchFamily="18" charset="0"/>
              </a:rPr>
              <a:t>juxtaposed</a:t>
            </a:r>
            <a:r>
              <a:rPr lang="en-US" sz="2800" b="1" i="1" dirty="0">
                <a:latin typeface="Georgia" panose="02040502050405020303" pitchFamily="18" charset="0"/>
              </a:rPr>
              <a:t> </a:t>
            </a:r>
            <a:r>
              <a:rPr lang="en-US" sz="2800" b="1" i="1" dirty="0" smtClean="0">
                <a:latin typeface="Georgia" panose="02040502050405020303" pitchFamily="18" charset="0"/>
              </a:rPr>
              <a:t>pictorial </a:t>
            </a:r>
            <a:r>
              <a:rPr lang="en-US" sz="2800" b="1" i="1" dirty="0">
                <a:latin typeface="Georgia" panose="02040502050405020303" pitchFamily="18" charset="0"/>
              </a:rPr>
              <a:t>and other images in deliberate sequence, intended to convey information and/or produce aesthetic response in the viewer.</a:t>
            </a:r>
          </a:p>
          <a:p>
            <a:endParaRPr lang="en-US" dirty="0">
              <a:latin typeface="Georgia" panose="02040502050405020303" pitchFamily="18" charset="0"/>
            </a:endParaRPr>
          </a:p>
        </p:txBody>
      </p:sp>
      <p:pic>
        <p:nvPicPr>
          <p:cNvPr id="4" name="Picture 3" descr="Bang by dominiquechappard"/>
          <p:cNvPicPr>
            <a:picLocks noChangeAspect="1"/>
          </p:cNvPicPr>
          <p:nvPr/>
        </p:nvPicPr>
        <p:blipFill>
          <a:blip r:embed="rId2"/>
          <a:stretch>
            <a:fillRect/>
          </a:stretch>
        </p:blipFill>
        <p:spPr>
          <a:xfrm rot="933348">
            <a:off x="9612932" y="44848"/>
            <a:ext cx="2408590" cy="1652895"/>
          </a:xfrm>
          <a:prstGeom prst="rect">
            <a:avLst/>
          </a:prstGeom>
        </p:spPr>
      </p:pic>
    </p:spTree>
    <p:extLst>
      <p:ext uri="{BB962C8B-B14F-4D97-AF65-F5344CB8AC3E}">
        <p14:creationId xmlns:p14="http://schemas.microsoft.com/office/powerpoint/2010/main" val="2373410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131425" cy="565484"/>
          </a:xfrm>
        </p:spPr>
        <p:txBody>
          <a:bodyPr>
            <a:normAutofit fontScale="90000"/>
          </a:bodyPr>
          <a:lstStyle/>
          <a:p>
            <a:r>
              <a:rPr lang="en-US" dirty="0" smtClean="0">
                <a:solidFill>
                  <a:srgbClr val="FFFF00"/>
                </a:solidFill>
                <a:latin typeface="Georgia" panose="02040502050405020303" pitchFamily="18" charset="0"/>
              </a:rPr>
              <a:t>Juxtaposition</a:t>
            </a:r>
            <a:r>
              <a:rPr lang="en-US" dirty="0" smtClean="0">
                <a:latin typeface="Georgia" panose="02040502050405020303" pitchFamily="18" charset="0"/>
              </a:rPr>
              <a:t> + Graphic Novels</a:t>
            </a:r>
            <a:endParaRPr lang="en-US" dirty="0">
              <a:latin typeface="Georgia" panose="02040502050405020303" pitchFamily="18" charset="0"/>
            </a:endParaRP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5400000">
            <a:off x="1730245" y="-743652"/>
            <a:ext cx="2940316" cy="5558590"/>
          </a:xfrm>
          <a:prstGeom prst="rect">
            <a:avLst/>
          </a:prstGeom>
          <a:ln>
            <a:solidFill>
              <a:schemeClr val="tx1"/>
            </a:solidFill>
          </a:ln>
        </p:spPr>
      </p:pic>
      <p:pic>
        <p:nvPicPr>
          <p:cNvPr id="6" name="Picture 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5400000">
            <a:off x="1692260" y="2309412"/>
            <a:ext cx="3016287" cy="5558591"/>
          </a:xfrm>
          <a:prstGeom prst="rect">
            <a:avLst/>
          </a:prstGeom>
          <a:ln>
            <a:solidFill>
              <a:schemeClr val="tx1"/>
            </a:solidFill>
          </a:ln>
        </p:spPr>
      </p:pic>
      <p:pic>
        <p:nvPicPr>
          <p:cNvPr id="7" name="Picture 6"/>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5400000">
            <a:off x="7667238" y="2072091"/>
            <a:ext cx="3016288" cy="6033235"/>
          </a:xfrm>
          <a:prstGeom prst="rect">
            <a:avLst/>
          </a:prstGeom>
          <a:ln>
            <a:solidFill>
              <a:schemeClr val="tx1"/>
            </a:solidFill>
          </a:ln>
        </p:spPr>
      </p:pic>
      <p:sp>
        <p:nvSpPr>
          <p:cNvPr id="8" name="TextBox 7"/>
          <p:cNvSpPr txBox="1"/>
          <p:nvPr/>
        </p:nvSpPr>
        <p:spPr>
          <a:xfrm>
            <a:off x="6521116" y="974558"/>
            <a:ext cx="5077326" cy="2308324"/>
          </a:xfrm>
          <a:prstGeom prst="rect">
            <a:avLst/>
          </a:prstGeom>
          <a:noFill/>
        </p:spPr>
        <p:txBody>
          <a:bodyPr wrap="square" rtlCol="0">
            <a:spAutoFit/>
          </a:bodyPr>
          <a:lstStyle/>
          <a:p>
            <a:r>
              <a:rPr lang="en-US" sz="2400" b="1" dirty="0" smtClean="0">
                <a:latin typeface="Georgia" panose="02040502050405020303" pitchFamily="18" charset="0"/>
              </a:rPr>
              <a:t>Notice how the panel to the left is just art, but once the next three panels are added in sequential order they can be </a:t>
            </a:r>
            <a:r>
              <a:rPr lang="en-US" sz="2400" b="1" dirty="0" smtClean="0">
                <a:solidFill>
                  <a:srgbClr val="FFFF00"/>
                </a:solidFill>
                <a:latin typeface="Georgia" panose="02040502050405020303" pitchFamily="18" charset="0"/>
              </a:rPr>
              <a:t>juxtaposed</a:t>
            </a:r>
            <a:r>
              <a:rPr lang="en-US" sz="2400" b="1" dirty="0" smtClean="0">
                <a:latin typeface="Georgia" panose="02040502050405020303" pitchFamily="18" charset="0"/>
              </a:rPr>
              <a:t> and meaning can interpreted.</a:t>
            </a:r>
            <a:endParaRPr lang="en-US" sz="2400" b="1" dirty="0">
              <a:latin typeface="Georgia" panose="02040502050405020303" pitchFamily="18" charset="0"/>
            </a:endParaRPr>
          </a:p>
        </p:txBody>
      </p:sp>
    </p:spTree>
    <p:extLst>
      <p:ext uri="{BB962C8B-B14F-4D97-AF65-F5344CB8AC3E}">
        <p14:creationId xmlns:p14="http://schemas.microsoft.com/office/powerpoint/2010/main" val="360353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panose="02040502050405020303" pitchFamily="18" charset="0"/>
              </a:rPr>
              <a:t>Answer the prompt:</a:t>
            </a:r>
            <a:endParaRPr lang="en-US" b="1" dirty="0">
              <a:latin typeface="Georgia" panose="02040502050405020303" pitchFamily="18" charset="0"/>
            </a:endParaRPr>
          </a:p>
        </p:txBody>
      </p:sp>
      <p:sp>
        <p:nvSpPr>
          <p:cNvPr id="3" name="Content Placeholder 2"/>
          <p:cNvSpPr>
            <a:spLocks noGrp="1"/>
          </p:cNvSpPr>
          <p:nvPr>
            <p:ph idx="1"/>
          </p:nvPr>
        </p:nvSpPr>
        <p:spPr/>
        <p:txBody>
          <a:bodyPr anchor="t">
            <a:normAutofit/>
          </a:bodyPr>
          <a:lstStyle/>
          <a:p>
            <a:pPr>
              <a:buNone/>
            </a:pPr>
            <a:r>
              <a:rPr lang="en-US" sz="2800" b="1" dirty="0" smtClean="0">
                <a:latin typeface="Georgia" panose="02040502050405020303" pitchFamily="18" charset="0"/>
              </a:rPr>
              <a:t>One example of </a:t>
            </a:r>
            <a:r>
              <a:rPr lang="en-US" sz="2800" b="1" dirty="0" smtClean="0">
                <a:solidFill>
                  <a:srgbClr val="FFFF00"/>
                </a:solidFill>
                <a:latin typeface="Georgia" panose="02040502050405020303" pitchFamily="18" charset="0"/>
              </a:rPr>
              <a:t>juxtaposition</a:t>
            </a:r>
            <a:r>
              <a:rPr lang="en-US" sz="2800" b="1" dirty="0" smtClean="0">
                <a:latin typeface="Georgia" panose="02040502050405020303" pitchFamily="18" charset="0"/>
              </a:rPr>
              <a:t> in </a:t>
            </a:r>
            <a:r>
              <a:rPr lang="en-US" sz="2800" b="1" i="1" dirty="0" smtClean="0">
                <a:latin typeface="Georgia" panose="02040502050405020303" pitchFamily="18" charset="0"/>
              </a:rPr>
              <a:t>Bless Me, </a:t>
            </a:r>
            <a:r>
              <a:rPr lang="en-US" sz="2800" b="1" i="1" dirty="0" err="1" smtClean="0">
                <a:latin typeface="Georgia" panose="02040502050405020303" pitchFamily="18" charset="0"/>
              </a:rPr>
              <a:t>Ultima</a:t>
            </a:r>
            <a:r>
              <a:rPr lang="en-US" sz="2800" b="1" dirty="0" smtClean="0">
                <a:latin typeface="Georgia" panose="02040502050405020303" pitchFamily="18" charset="0"/>
              </a:rPr>
              <a:t> I can think of is….</a:t>
            </a:r>
            <a:endParaRPr lang="en-US" sz="2800" b="1" dirty="0">
              <a:latin typeface="Georgia" panose="02040502050405020303" pitchFamily="18" charset="0"/>
            </a:endParaRPr>
          </a:p>
        </p:txBody>
      </p:sp>
    </p:spTree>
    <p:extLst>
      <p:ext uri="{BB962C8B-B14F-4D97-AF65-F5344CB8AC3E}">
        <p14:creationId xmlns:p14="http://schemas.microsoft.com/office/powerpoint/2010/main" val="1210255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46436" y="204060"/>
            <a:ext cx="10515600" cy="1047255"/>
          </a:xfrm>
        </p:spPr>
        <p:txBody>
          <a:bodyPr>
            <a:normAutofit fontScale="90000"/>
          </a:bodyPr>
          <a:lstStyle/>
          <a:p>
            <a:r>
              <a:rPr lang="en-US" dirty="0" smtClean="0">
                <a:latin typeface="Georgia" panose="02040502050405020303" pitchFamily="18" charset="0"/>
              </a:rPr>
              <a:t>Some</a:t>
            </a:r>
            <a:r>
              <a:rPr lang="en-US" dirty="0" smtClean="0">
                <a:solidFill>
                  <a:srgbClr val="FFFF00"/>
                </a:solidFill>
                <a:latin typeface="Georgia" panose="02040502050405020303" pitchFamily="18" charset="0"/>
              </a:rPr>
              <a:t> Juxtaposition</a:t>
            </a:r>
            <a:r>
              <a:rPr lang="en-US" dirty="0" smtClean="0">
                <a:latin typeface="Georgia" panose="02040502050405020303" pitchFamily="18" charset="0"/>
              </a:rPr>
              <a:t> in </a:t>
            </a:r>
            <a:r>
              <a:rPr lang="en-US" i="1" dirty="0" smtClean="0">
                <a:latin typeface="Georgia" panose="02040502050405020303" pitchFamily="18" charset="0"/>
              </a:rPr>
              <a:t>Bless Me, </a:t>
            </a:r>
            <a:r>
              <a:rPr lang="en-US" i="1" dirty="0" err="1" smtClean="0">
                <a:latin typeface="Georgia" panose="02040502050405020303" pitchFamily="18" charset="0"/>
              </a:rPr>
              <a:t>Ultima</a:t>
            </a:r>
            <a:r>
              <a:rPr lang="en-US" i="1" dirty="0">
                <a:latin typeface="Georgia" panose="02040502050405020303" pitchFamily="18" charset="0"/>
              </a:rPr>
              <a:t> </a:t>
            </a:r>
            <a:r>
              <a:rPr lang="en-US" dirty="0" smtClean="0">
                <a:latin typeface="Georgia" panose="02040502050405020303" pitchFamily="18" charset="0"/>
              </a:rPr>
              <a:t>(so far)….</a:t>
            </a:r>
            <a:endParaRPr lang="en-US" dirty="0">
              <a:latin typeface="Georgia" panose="02040502050405020303" pitchFamily="18" charset="0"/>
            </a:endParaRPr>
          </a:p>
        </p:txBody>
      </p:sp>
      <p:sp>
        <p:nvSpPr>
          <p:cNvPr id="3" name="Content Placeholder 2"/>
          <p:cNvSpPr>
            <a:spLocks noGrp="1"/>
          </p:cNvSpPr>
          <p:nvPr>
            <p:ph idx="1"/>
          </p:nvPr>
        </p:nvSpPr>
        <p:spPr>
          <a:xfrm>
            <a:off x="846436" y="1388392"/>
            <a:ext cx="6780669" cy="4945906"/>
          </a:xfrm>
        </p:spPr>
        <p:txBody>
          <a:bodyPr anchor="t">
            <a:noAutofit/>
          </a:bodyPr>
          <a:lstStyle/>
          <a:p>
            <a:r>
              <a:rPr lang="en-US" b="1" dirty="0" smtClean="0">
                <a:latin typeface="Georgia" panose="02040502050405020303" pitchFamily="18" charset="0"/>
              </a:rPr>
              <a:t>The Luna and </a:t>
            </a:r>
            <a:r>
              <a:rPr lang="en-US" b="1" dirty="0" err="1" smtClean="0">
                <a:latin typeface="Georgia" panose="02040502050405020303" pitchFamily="18" charset="0"/>
              </a:rPr>
              <a:t>Márez</a:t>
            </a:r>
            <a:r>
              <a:rPr lang="en-US" b="1" dirty="0" smtClean="0">
                <a:latin typeface="Georgia" panose="02040502050405020303" pitchFamily="18" charset="0"/>
              </a:rPr>
              <a:t> families</a:t>
            </a:r>
          </a:p>
          <a:p>
            <a:r>
              <a:rPr lang="en-US" b="1" dirty="0">
                <a:latin typeface="Georgia" panose="02040502050405020303" pitchFamily="18" charset="0"/>
              </a:rPr>
              <a:t>Antonio’s parents</a:t>
            </a:r>
          </a:p>
          <a:p>
            <a:r>
              <a:rPr lang="en-US" b="1" dirty="0" smtClean="0">
                <a:latin typeface="Georgia" panose="02040502050405020303" pitchFamily="18" charset="0"/>
              </a:rPr>
              <a:t>God vs. the Virgin of Guadalupe</a:t>
            </a:r>
          </a:p>
          <a:p>
            <a:pPr lvl="1"/>
            <a:r>
              <a:rPr lang="en-US" b="1" dirty="0" smtClean="0">
                <a:latin typeface="Georgia" panose="02040502050405020303" pitchFamily="18" charset="0"/>
              </a:rPr>
              <a:t>Page 44</a:t>
            </a:r>
          </a:p>
          <a:p>
            <a:r>
              <a:rPr lang="en-US" b="1" dirty="0" smtClean="0">
                <a:latin typeface="Georgia" panose="02040502050405020303" pitchFamily="18" charset="0"/>
              </a:rPr>
              <a:t>Antonio’s dreams</a:t>
            </a:r>
            <a:endParaRPr lang="en-US" b="1" dirty="0">
              <a:latin typeface="Georgia" panose="02040502050405020303" pitchFamily="18" charset="0"/>
            </a:endParaRPr>
          </a:p>
          <a:p>
            <a:pPr marL="0" indent="0">
              <a:buNone/>
            </a:pPr>
            <a:r>
              <a:rPr lang="en-US" b="1" dirty="0" smtClean="0">
                <a:latin typeface="Georgia" panose="02040502050405020303" pitchFamily="18" charset="0"/>
              </a:rPr>
              <a:t/>
            </a:r>
            <a:br>
              <a:rPr lang="en-US" b="1" dirty="0" smtClean="0">
                <a:latin typeface="Georgia" panose="02040502050405020303" pitchFamily="18" charset="0"/>
              </a:rPr>
            </a:br>
            <a:r>
              <a:rPr lang="en-US" b="1" dirty="0" smtClean="0">
                <a:latin typeface="Georgia" panose="02040502050405020303" pitchFamily="18" charset="0"/>
              </a:rPr>
              <a:t>Labeling </a:t>
            </a:r>
            <a:r>
              <a:rPr lang="en-US" b="1" dirty="0" smtClean="0">
                <a:solidFill>
                  <a:srgbClr val="FFFF00"/>
                </a:solidFill>
                <a:latin typeface="Georgia" panose="02040502050405020303" pitchFamily="18" charset="0"/>
              </a:rPr>
              <a:t>juxtaposition</a:t>
            </a:r>
            <a:r>
              <a:rPr lang="en-US" b="1" dirty="0" smtClean="0">
                <a:latin typeface="Georgia" panose="02040502050405020303" pitchFamily="18" charset="0"/>
              </a:rPr>
              <a:t> is a claim </a:t>
            </a:r>
            <a:r>
              <a:rPr lang="en-US" sz="2400" b="1" i="1" dirty="0" smtClean="0">
                <a:effectLst>
                  <a:outerShdw blurRad="38100" dist="38100" dir="2700000" algn="tl">
                    <a:srgbClr val="000000">
                      <a:alpha val="43137"/>
                    </a:srgbClr>
                  </a:outerShdw>
                </a:effectLst>
                <a:latin typeface="Georgia" panose="02040502050405020303" pitchFamily="18" charset="0"/>
              </a:rPr>
              <a:t>you</a:t>
            </a:r>
            <a:r>
              <a:rPr lang="en-US" b="1" dirty="0" smtClean="0">
                <a:latin typeface="Georgia" panose="02040502050405020303" pitchFamily="18" charset="0"/>
              </a:rPr>
              <a:t> make, so as long as </a:t>
            </a:r>
            <a:r>
              <a:rPr lang="en-US" sz="2400" b="1" i="1" dirty="0" smtClean="0">
                <a:latin typeface="Georgia" panose="02040502050405020303" pitchFamily="18" charset="0"/>
              </a:rPr>
              <a:t>you can defend it </a:t>
            </a:r>
            <a:r>
              <a:rPr lang="en-US" b="1" dirty="0" smtClean="0">
                <a:latin typeface="Georgia" panose="02040502050405020303" pitchFamily="18" charset="0"/>
              </a:rPr>
              <a:t>(</a:t>
            </a:r>
            <a:r>
              <a:rPr lang="en-US" b="1" dirty="0" smtClean="0">
                <a:solidFill>
                  <a:srgbClr val="FFFF00"/>
                </a:solidFill>
                <a:latin typeface="Georgia" panose="02040502050405020303" pitchFamily="18" charset="0"/>
              </a:rPr>
              <a:t>by saying it creates an effect, emphasizes a point, serves an author’s purpose, or develops a theme</a:t>
            </a:r>
            <a:r>
              <a:rPr lang="en-US" b="1" dirty="0" smtClean="0">
                <a:latin typeface="Georgia" panose="02040502050405020303" pitchFamily="18" charset="0"/>
              </a:rPr>
              <a:t>) and the two elements are near each other, </a:t>
            </a:r>
            <a:r>
              <a:rPr lang="en-US" sz="2000" b="1" dirty="0" smtClean="0">
                <a:latin typeface="Georgia" panose="02040502050405020303" pitchFamily="18" charset="0"/>
              </a:rPr>
              <a:t>go for it</a:t>
            </a:r>
            <a:r>
              <a:rPr lang="en-US" b="1" dirty="0" smtClean="0">
                <a:latin typeface="Georgia" panose="02040502050405020303" pitchFamily="18" charset="0"/>
              </a:rPr>
              <a:t>.  Look for further examples as you read.</a:t>
            </a:r>
            <a:endParaRPr lang="en-US" b="1" dirty="0">
              <a:latin typeface="Georgia" panose="02040502050405020303" pitchFamily="18" charset="0"/>
            </a:endParaRPr>
          </a:p>
          <a:p>
            <a:r>
              <a:rPr lang="en-US" sz="2000" b="1" dirty="0" smtClean="0">
                <a:latin typeface="Georgia" panose="02040502050405020303" pitchFamily="18" charset="0"/>
              </a:rPr>
              <a:t>Pick one of the above examples and try explaining how Anaya uses it to </a:t>
            </a:r>
            <a:r>
              <a:rPr lang="en-US" sz="2000" b="1" dirty="0">
                <a:solidFill>
                  <a:srgbClr val="FFFF00"/>
                </a:solidFill>
                <a:latin typeface="Georgia" panose="02040502050405020303" pitchFamily="18" charset="0"/>
              </a:rPr>
              <a:t>creates an effect, emphasizes a point, </a:t>
            </a:r>
            <a:r>
              <a:rPr lang="en-US" sz="2000" b="1" dirty="0" smtClean="0">
                <a:solidFill>
                  <a:srgbClr val="FFFF00"/>
                </a:solidFill>
                <a:latin typeface="Georgia" panose="02040502050405020303" pitchFamily="18" charset="0"/>
              </a:rPr>
              <a:t>serves Anaya’s </a:t>
            </a:r>
            <a:r>
              <a:rPr lang="en-US" sz="2000" b="1" dirty="0">
                <a:solidFill>
                  <a:srgbClr val="FFFF00"/>
                </a:solidFill>
                <a:latin typeface="Georgia" panose="02040502050405020303" pitchFamily="18" charset="0"/>
              </a:rPr>
              <a:t>purpose, or develops a </a:t>
            </a:r>
            <a:r>
              <a:rPr lang="en-US" sz="2000" b="1" dirty="0" smtClean="0">
                <a:solidFill>
                  <a:srgbClr val="FFFF00"/>
                </a:solidFill>
                <a:latin typeface="Georgia" panose="02040502050405020303" pitchFamily="18" charset="0"/>
              </a:rPr>
              <a:t>theme</a:t>
            </a:r>
            <a:r>
              <a:rPr lang="en-US" sz="2000" b="1" dirty="0" smtClean="0">
                <a:latin typeface="Georgia" panose="02040502050405020303" pitchFamily="18" charset="0"/>
              </a:rPr>
              <a:t>.</a:t>
            </a:r>
          </a:p>
          <a:p>
            <a:pPr marL="0" indent="0">
              <a:buNone/>
            </a:pPr>
            <a:endParaRPr lang="en-US" b="1" dirty="0">
              <a:latin typeface="Georgia" panose="02040502050405020303" pitchFamily="18" charset="0"/>
            </a:endParaRPr>
          </a:p>
        </p:txBody>
      </p:sp>
      <p:pic>
        <p:nvPicPr>
          <p:cNvPr id="4" name="Content Placeholder 6" descr="Screen Shot 2017-02-07 at 7.57.03 AM.png"/>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627105" y="3861345"/>
            <a:ext cx="4458922" cy="2551841"/>
          </a:xfrm>
          <a:prstGeom prst="rect">
            <a:avLst/>
          </a:prstGeom>
          <a:ln>
            <a:solidFill>
              <a:schemeClr val="tx1"/>
            </a:solidFill>
          </a:ln>
        </p:spPr>
      </p:pic>
      <p:sp>
        <p:nvSpPr>
          <p:cNvPr id="5" name="AutoShape 4" descr="Image result for clipart s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640261" y="1568673"/>
            <a:ext cx="2967645" cy="1774632"/>
          </a:xfrm>
          <a:prstGeom prst="rect">
            <a:avLst/>
          </a:prstGeom>
        </p:spPr>
      </p:pic>
      <p:pic>
        <p:nvPicPr>
          <p:cNvPr id="2050" name="Picture 2" descr="Image result for clipart mo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94271" y="727687"/>
            <a:ext cx="2097578" cy="209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150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46437" y="1"/>
            <a:ext cx="10515600" cy="930876"/>
          </a:xfrm>
        </p:spPr>
        <p:txBody>
          <a:bodyPr/>
          <a:lstStyle/>
          <a:p>
            <a:r>
              <a:rPr lang="en-US" dirty="0" smtClean="0">
                <a:solidFill>
                  <a:srgbClr val="FFFF00"/>
                </a:solidFill>
                <a:latin typeface="Georgia" panose="02040502050405020303" pitchFamily="18" charset="0"/>
              </a:rPr>
              <a:t>Juxtaposition</a:t>
            </a:r>
            <a:r>
              <a:rPr lang="en-US" dirty="0" smtClean="0">
                <a:latin typeface="Georgia" panose="02040502050405020303" pitchFamily="18" charset="0"/>
              </a:rPr>
              <a:t> in BMU</a:t>
            </a:r>
            <a:endParaRPr lang="en-US" dirty="0">
              <a:latin typeface="Georgia" panose="02040502050405020303" pitchFamily="18" charset="0"/>
            </a:endParaRPr>
          </a:p>
        </p:txBody>
      </p:sp>
      <p:sp>
        <p:nvSpPr>
          <p:cNvPr id="3" name="Content Placeholder 2"/>
          <p:cNvSpPr>
            <a:spLocks noGrp="1"/>
          </p:cNvSpPr>
          <p:nvPr>
            <p:ph idx="1"/>
          </p:nvPr>
        </p:nvSpPr>
        <p:spPr>
          <a:xfrm>
            <a:off x="846437" y="930876"/>
            <a:ext cx="10515600" cy="5602927"/>
          </a:xfrm>
        </p:spPr>
        <p:txBody>
          <a:bodyPr>
            <a:noAutofit/>
          </a:bodyPr>
          <a:lstStyle/>
          <a:p>
            <a:r>
              <a:rPr lang="en-US" dirty="0" smtClean="0">
                <a:latin typeface="Georgia" panose="02040502050405020303" pitchFamily="18" charset="0"/>
              </a:rPr>
              <a:t>The Luna and </a:t>
            </a:r>
            <a:r>
              <a:rPr lang="en-US" dirty="0" err="1" smtClean="0">
                <a:latin typeface="Georgia" panose="02040502050405020303" pitchFamily="18" charset="0"/>
              </a:rPr>
              <a:t>Marez</a:t>
            </a:r>
            <a:r>
              <a:rPr lang="en-US" dirty="0" smtClean="0">
                <a:latin typeface="Georgia" panose="02040502050405020303" pitchFamily="18" charset="0"/>
              </a:rPr>
              <a:t> families</a:t>
            </a:r>
          </a:p>
          <a:p>
            <a:pPr lvl="1"/>
            <a:r>
              <a:rPr lang="en-US" dirty="0" smtClean="0">
                <a:latin typeface="Georgia" panose="02040502050405020303" pitchFamily="18" charset="0"/>
              </a:rPr>
              <a:t>Antonio’s dreams </a:t>
            </a:r>
          </a:p>
          <a:p>
            <a:pPr lvl="2"/>
            <a:r>
              <a:rPr lang="en-US" b="1" dirty="0" smtClean="0">
                <a:latin typeface="Georgia" panose="02040502050405020303" pitchFamily="18" charset="0"/>
              </a:rPr>
              <a:t>Especially page 119-121</a:t>
            </a:r>
          </a:p>
          <a:p>
            <a:pPr lvl="1"/>
            <a:r>
              <a:rPr lang="en-US" dirty="0" smtClean="0">
                <a:latin typeface="Georgia" panose="02040502050405020303" pitchFamily="18" charset="0"/>
              </a:rPr>
              <a:t>Antonio’s parents</a:t>
            </a:r>
          </a:p>
          <a:p>
            <a:r>
              <a:rPr lang="en-US" dirty="0" smtClean="0">
                <a:latin typeface="Georgia" panose="02040502050405020303" pitchFamily="18" charset="0"/>
              </a:rPr>
              <a:t>God vs. the golden carp</a:t>
            </a:r>
          </a:p>
          <a:p>
            <a:r>
              <a:rPr lang="en-US" dirty="0" smtClean="0">
                <a:latin typeface="Georgia" panose="02040502050405020303" pitchFamily="18" charset="0"/>
              </a:rPr>
              <a:t>The Black Bass vs. the golden carp</a:t>
            </a:r>
          </a:p>
          <a:p>
            <a:r>
              <a:rPr lang="en-US" dirty="0" err="1" smtClean="0">
                <a:latin typeface="Georgia" panose="02040502050405020303" pitchFamily="18" charset="0"/>
              </a:rPr>
              <a:t>Ultima’s</a:t>
            </a:r>
            <a:r>
              <a:rPr lang="en-US" dirty="0" smtClean="0">
                <a:latin typeface="Georgia" panose="02040502050405020303" pitchFamily="18" charset="0"/>
              </a:rPr>
              <a:t> Magic vs Catholicism </a:t>
            </a:r>
          </a:p>
          <a:p>
            <a:r>
              <a:rPr lang="en-US" dirty="0" smtClean="0">
                <a:latin typeface="Georgia" panose="02040502050405020303" pitchFamily="18" charset="0"/>
              </a:rPr>
              <a:t>The llano vs. the river valley</a:t>
            </a:r>
          </a:p>
          <a:p>
            <a:r>
              <a:rPr lang="en-US" dirty="0" smtClean="0">
                <a:latin typeface="Georgia" panose="02040502050405020303" pitchFamily="18" charset="0"/>
              </a:rPr>
              <a:t>God vs. the Virgin of Guadalupe</a:t>
            </a:r>
          </a:p>
          <a:p>
            <a:pPr lvl="1"/>
            <a:r>
              <a:rPr lang="en-US" dirty="0" smtClean="0">
                <a:latin typeface="Georgia" panose="02040502050405020303" pitchFamily="18" charset="0"/>
              </a:rPr>
              <a:t>Page 44</a:t>
            </a:r>
          </a:p>
          <a:p>
            <a:r>
              <a:rPr lang="en-US" dirty="0" err="1" smtClean="0">
                <a:latin typeface="Georgia" panose="02040502050405020303" pitchFamily="18" charset="0"/>
              </a:rPr>
              <a:t>Ultima</a:t>
            </a:r>
            <a:r>
              <a:rPr lang="en-US" dirty="0" smtClean="0">
                <a:latin typeface="Georgia" panose="02040502050405020303" pitchFamily="18" charset="0"/>
              </a:rPr>
              <a:t> vs. </a:t>
            </a:r>
            <a:r>
              <a:rPr lang="en-US" dirty="0" err="1" smtClean="0">
                <a:latin typeface="Georgia" panose="02040502050405020303" pitchFamily="18" charset="0"/>
              </a:rPr>
              <a:t>Tenorio</a:t>
            </a:r>
            <a:r>
              <a:rPr lang="en-US" dirty="0" smtClean="0">
                <a:latin typeface="Georgia" panose="02040502050405020303" pitchFamily="18" charset="0"/>
              </a:rPr>
              <a:t> and his daughters</a:t>
            </a:r>
          </a:p>
          <a:p>
            <a:pPr lvl="1"/>
            <a:r>
              <a:rPr lang="en-US" dirty="0" smtClean="0">
                <a:latin typeface="Georgia" panose="02040502050405020303" pitchFamily="18" charset="0"/>
              </a:rPr>
              <a:t>“</a:t>
            </a:r>
            <a:r>
              <a:rPr lang="en-US" sz="2000" dirty="0" smtClean="0">
                <a:latin typeface="Georgia" panose="02040502050405020303" pitchFamily="18" charset="0"/>
              </a:rPr>
              <a:t>’But I was not to interfere with the destiny of any man.  Those who wallow in evil and </a:t>
            </a:r>
            <a:r>
              <a:rPr lang="en-US" sz="2000" dirty="0" err="1" smtClean="0">
                <a:latin typeface="Georgia" panose="02040502050405020303" pitchFamily="18" charset="0"/>
              </a:rPr>
              <a:t>brujeria</a:t>
            </a:r>
            <a:r>
              <a:rPr lang="en-US" sz="2000" dirty="0" smtClean="0">
                <a:latin typeface="Georgia" panose="02040502050405020303" pitchFamily="18" charset="0"/>
              </a:rPr>
              <a:t> cannot understand this.  They create a disharmony that in the end reaches out and destroys life–’” (Anaya, 260).  </a:t>
            </a:r>
            <a:endParaRPr lang="en-US" dirty="0" smtClean="0">
              <a:latin typeface="Georgia" panose="02040502050405020303" pitchFamily="18" charset="0"/>
            </a:endParaRPr>
          </a:p>
        </p:txBody>
      </p:sp>
    </p:spTree>
    <p:extLst>
      <p:ext uri="{BB962C8B-B14F-4D97-AF65-F5344CB8AC3E}">
        <p14:creationId xmlns:p14="http://schemas.microsoft.com/office/powerpoint/2010/main" val="4112224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998"/>
            <a:ext cx="4948989" cy="1031413"/>
          </a:xfrm>
        </p:spPr>
        <p:txBody>
          <a:bodyPr anchor="ctr">
            <a:normAutofit fontScale="90000"/>
          </a:bodyPr>
          <a:lstStyle/>
          <a:p>
            <a:r>
              <a:rPr lang="en-US" sz="4800" b="1" cap="none" dirty="0" smtClean="0">
                <a:latin typeface="Georgia" panose="02040502050405020303" pitchFamily="18" charset="0"/>
              </a:rPr>
              <a:t> entrance ticket:</a:t>
            </a:r>
            <a:endParaRPr lang="en-US" sz="4800" b="1" cap="none" dirty="0">
              <a:latin typeface="Georgia" panose="02040502050405020303" pitchFamily="18" charset="0"/>
            </a:endParaRPr>
          </a:p>
        </p:txBody>
      </p:sp>
      <p:sp>
        <p:nvSpPr>
          <p:cNvPr id="3" name="Content Placeholder 2"/>
          <p:cNvSpPr>
            <a:spLocks noGrp="1"/>
          </p:cNvSpPr>
          <p:nvPr>
            <p:ph idx="1"/>
          </p:nvPr>
        </p:nvSpPr>
        <p:spPr>
          <a:xfrm>
            <a:off x="381000" y="1644223"/>
            <a:ext cx="4046621" cy="4785367"/>
          </a:xfrm>
        </p:spPr>
        <p:txBody>
          <a:bodyPr anchor="t">
            <a:normAutofit/>
          </a:bodyPr>
          <a:lstStyle/>
          <a:p>
            <a:pPr marL="514350" indent="-514350">
              <a:buFont typeface="+mj-lt"/>
              <a:buAutoNum type="arabicPeriod"/>
            </a:pPr>
            <a:r>
              <a:rPr lang="en-US" sz="2800" b="1" dirty="0">
                <a:latin typeface="Georgia" panose="02040502050405020303" pitchFamily="18" charset="0"/>
              </a:rPr>
              <a:t>What is </a:t>
            </a:r>
            <a:r>
              <a:rPr lang="en-US" sz="2800" b="1" dirty="0">
                <a:solidFill>
                  <a:srgbClr val="FFFF00"/>
                </a:solidFill>
                <a:latin typeface="Georgia" panose="02040502050405020303" pitchFamily="18" charset="0"/>
              </a:rPr>
              <a:t>juxtaposition</a:t>
            </a:r>
            <a:r>
              <a:rPr lang="en-US" sz="2800" b="1" dirty="0">
                <a:latin typeface="Georgia" panose="02040502050405020303" pitchFamily="18" charset="0"/>
              </a:rPr>
              <a:t>?</a:t>
            </a:r>
          </a:p>
          <a:p>
            <a:pPr marL="514350" indent="-514350">
              <a:buFont typeface="+mj-lt"/>
              <a:buAutoNum type="arabicPeriod"/>
            </a:pPr>
            <a:r>
              <a:rPr lang="en-US" sz="2800" b="1" dirty="0" smtClean="0">
                <a:latin typeface="Georgia" panose="02040502050405020303" pitchFamily="18" charset="0"/>
              </a:rPr>
              <a:t>Write a thesis statement about the image.</a:t>
            </a:r>
            <a:endParaRPr lang="en-US" sz="2800" b="1" dirty="0">
              <a:latin typeface="Georgia" panose="02040502050405020303" pitchFamily="18" charset="0"/>
            </a:endParaRPr>
          </a:p>
        </p:txBody>
      </p:sp>
      <p:pic>
        <p:nvPicPr>
          <p:cNvPr id="5" name="Picture 2" descr="https://musingsfromtheprworld.files.wordpress.com/2013/04/moms-demand-action-for-gun-sense-in-america2.jpg"/>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4209258" y="1704632"/>
            <a:ext cx="6687342" cy="49717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634697" y="56306"/>
            <a:ext cx="4292092" cy="1587917"/>
          </a:xfrm>
          <a:prstGeom prst="rect">
            <a:avLst/>
          </a:prstGeom>
        </p:spPr>
      </p:pic>
      <p:pic>
        <p:nvPicPr>
          <p:cNvPr id="6" name="Picture 5"/>
          <p:cNvPicPr>
            <a:picLocks noChangeAspect="1"/>
          </p:cNvPicPr>
          <p:nvPr/>
        </p:nvPicPr>
        <p:blipFill>
          <a:blip r:embed="rId4"/>
          <a:stretch>
            <a:fillRect/>
          </a:stretch>
        </p:blipFill>
        <p:spPr>
          <a:xfrm>
            <a:off x="9630512" y="3105437"/>
            <a:ext cx="2296277" cy="1657313"/>
          </a:xfrm>
          <a:prstGeom prst="rect">
            <a:avLst/>
          </a:prstGeom>
        </p:spPr>
      </p:pic>
      <p:sp>
        <p:nvSpPr>
          <p:cNvPr id="7" name="Right Arrow 6"/>
          <p:cNvSpPr/>
          <p:nvPr/>
        </p:nvSpPr>
        <p:spPr>
          <a:xfrm rot="19022983">
            <a:off x="7406942" y="1526448"/>
            <a:ext cx="1086048" cy="3563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200000">
            <a:off x="9891114" y="5062978"/>
            <a:ext cx="1140181" cy="3563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11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2" descr="https://musingsfromtheprworld.files.wordpress.com/2013/04/moms-demand-action-for-gun-sense-in-america2.jpg"/>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4209258" y="1704632"/>
            <a:ext cx="6687342" cy="49717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634697" y="56306"/>
            <a:ext cx="4292092" cy="1587917"/>
          </a:xfrm>
          <a:prstGeom prst="rect">
            <a:avLst/>
          </a:prstGeom>
        </p:spPr>
      </p:pic>
      <p:pic>
        <p:nvPicPr>
          <p:cNvPr id="6" name="Picture 5"/>
          <p:cNvPicPr>
            <a:picLocks noChangeAspect="1"/>
          </p:cNvPicPr>
          <p:nvPr/>
        </p:nvPicPr>
        <p:blipFill>
          <a:blip r:embed="rId4"/>
          <a:stretch>
            <a:fillRect/>
          </a:stretch>
        </p:blipFill>
        <p:spPr>
          <a:xfrm>
            <a:off x="9630512" y="3105437"/>
            <a:ext cx="2296277" cy="1657313"/>
          </a:xfrm>
          <a:prstGeom prst="rect">
            <a:avLst/>
          </a:prstGeom>
        </p:spPr>
      </p:pic>
      <p:sp>
        <p:nvSpPr>
          <p:cNvPr id="7" name="Right Arrow 6"/>
          <p:cNvSpPr/>
          <p:nvPr/>
        </p:nvSpPr>
        <p:spPr>
          <a:xfrm rot="19022983">
            <a:off x="7406942" y="1526448"/>
            <a:ext cx="1086048" cy="3563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200000">
            <a:off x="9891114" y="5062978"/>
            <a:ext cx="1140181" cy="3563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23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err="1">
                <a:latin typeface="Georgia" panose="02040502050405020303" pitchFamily="18" charset="0"/>
              </a:rPr>
              <a:t>Ultima’s</a:t>
            </a:r>
            <a:r>
              <a:rPr lang="en-US" dirty="0">
                <a:latin typeface="Georgia" panose="02040502050405020303" pitchFamily="18" charset="0"/>
              </a:rPr>
              <a:t> Magic vs Catholicism </a:t>
            </a:r>
            <a:endParaRPr lang="en-US" dirty="0"/>
          </a:p>
        </p:txBody>
      </p:sp>
      <p:sp>
        <p:nvSpPr>
          <p:cNvPr id="3" name="Content Placeholder 2"/>
          <p:cNvSpPr>
            <a:spLocks noGrp="1"/>
          </p:cNvSpPr>
          <p:nvPr>
            <p:ph idx="1"/>
          </p:nvPr>
        </p:nvSpPr>
        <p:spPr>
          <a:xfrm>
            <a:off x="411891" y="1325562"/>
            <a:ext cx="11401167" cy="5297659"/>
          </a:xfrm>
        </p:spPr>
        <p:txBody>
          <a:bodyPr>
            <a:normAutofit/>
          </a:bodyPr>
          <a:lstStyle/>
          <a:p>
            <a:pPr marL="0" indent="0">
              <a:buNone/>
            </a:pPr>
            <a:r>
              <a:rPr lang="en-US" dirty="0" smtClean="0">
                <a:latin typeface="Georgia" panose="02040502050405020303" pitchFamily="18" charset="0"/>
              </a:rPr>
              <a:t>“’The </a:t>
            </a:r>
            <a:r>
              <a:rPr lang="en-US" dirty="0">
                <a:latin typeface="Georgia" panose="02040502050405020303" pitchFamily="18" charset="0"/>
              </a:rPr>
              <a:t>church would not allow your grandfather to let me use my powers. The church was afraid </a:t>
            </a:r>
            <a:r>
              <a:rPr lang="en-US" dirty="0" smtClean="0">
                <a:latin typeface="Georgia" panose="02040502050405020303" pitchFamily="18" charset="0"/>
              </a:rPr>
              <a:t>that-’ </a:t>
            </a:r>
            <a:r>
              <a:rPr lang="en-US" dirty="0">
                <a:latin typeface="Georgia" panose="02040502050405020303" pitchFamily="18" charset="0"/>
              </a:rPr>
              <a:t>She did not finish, but I knew what she would have said. The priest at El Puerto did not want the people to place much faith in the powers of </a:t>
            </a:r>
            <a:r>
              <a:rPr lang="en-US" i="1" dirty="0" smtClean="0">
                <a:latin typeface="Georgia" panose="02040502050405020303" pitchFamily="18" charset="0"/>
              </a:rPr>
              <a:t>la </a:t>
            </a:r>
            <a:r>
              <a:rPr lang="en-US" i="1" dirty="0" err="1">
                <a:latin typeface="Georgia" panose="02040502050405020303" pitchFamily="18" charset="0"/>
              </a:rPr>
              <a:t>curandera</a:t>
            </a:r>
            <a:r>
              <a:rPr lang="en-US" dirty="0">
                <a:latin typeface="Georgia" panose="02040502050405020303" pitchFamily="18" charset="0"/>
              </a:rPr>
              <a:t>. He wanted the mercy and faith of the church to be the villagers' only guiding light. </a:t>
            </a:r>
            <a:r>
              <a:rPr lang="en-US" dirty="0" smtClean="0">
                <a:latin typeface="Georgia" panose="02040502050405020303" pitchFamily="18" charset="0"/>
              </a:rPr>
              <a:t>Would </a:t>
            </a:r>
            <a:r>
              <a:rPr lang="en-US" dirty="0">
                <a:latin typeface="Georgia" panose="02040502050405020303" pitchFamily="18" charset="0"/>
              </a:rPr>
              <a:t>the magic of </a:t>
            </a:r>
            <a:r>
              <a:rPr lang="en-US" dirty="0" err="1">
                <a:latin typeface="Georgia" panose="02040502050405020303" pitchFamily="18" charset="0"/>
              </a:rPr>
              <a:t>Ultima</a:t>
            </a:r>
            <a:r>
              <a:rPr lang="en-US" dirty="0">
                <a:latin typeface="Georgia" panose="02040502050405020303" pitchFamily="18" charset="0"/>
              </a:rPr>
              <a:t> be stronger than all the powers of the saints and the Holy Mother Church? I wondered</a:t>
            </a:r>
            <a:r>
              <a:rPr lang="en-US" dirty="0" smtClean="0">
                <a:latin typeface="Georgia" panose="02040502050405020303" pitchFamily="18" charset="0"/>
              </a:rPr>
              <a:t>.” (Anaya 97</a:t>
            </a:r>
            <a:r>
              <a:rPr lang="en-US" dirty="0">
                <a:latin typeface="Georgia" panose="02040502050405020303" pitchFamily="18" charset="0"/>
              </a:rPr>
              <a:t>)</a:t>
            </a:r>
          </a:p>
          <a:p>
            <a:pPr marL="0" indent="0">
              <a:buNone/>
            </a:pPr>
            <a:endParaRPr lang="en-US" dirty="0">
              <a:latin typeface="Georgia" panose="02040502050405020303" pitchFamily="18" charset="0"/>
            </a:endParaRPr>
          </a:p>
          <a:p>
            <a:pPr marL="0" indent="0">
              <a:buNone/>
            </a:pPr>
            <a:r>
              <a:rPr lang="en-US" dirty="0" smtClean="0">
                <a:latin typeface="Georgia" panose="02040502050405020303" pitchFamily="18" charset="0"/>
              </a:rPr>
              <a:t>“The </a:t>
            </a:r>
            <a:r>
              <a:rPr lang="en-US" dirty="0">
                <a:latin typeface="Georgia" panose="02040502050405020303" pitchFamily="18" charset="0"/>
              </a:rPr>
              <a:t>power of the doctors and the power of the church had failed to cure my uncle. Now everyone depended on </a:t>
            </a:r>
            <a:r>
              <a:rPr lang="en-US" dirty="0" err="1">
                <a:latin typeface="Georgia" panose="02040502050405020303" pitchFamily="18" charset="0"/>
              </a:rPr>
              <a:t>Ultima's</a:t>
            </a:r>
            <a:r>
              <a:rPr lang="en-US" dirty="0">
                <a:latin typeface="Georgia" panose="02040502050405020303" pitchFamily="18" charset="0"/>
              </a:rPr>
              <a:t> magic. Was it possible that there was more power in </a:t>
            </a:r>
            <a:r>
              <a:rPr lang="en-US" dirty="0" err="1">
                <a:latin typeface="Georgia" panose="02040502050405020303" pitchFamily="18" charset="0"/>
              </a:rPr>
              <a:t>Ultima's</a:t>
            </a:r>
            <a:r>
              <a:rPr lang="en-US" dirty="0">
                <a:latin typeface="Georgia" panose="02040502050405020303" pitchFamily="18" charset="0"/>
              </a:rPr>
              <a:t> magic than in the priest</a:t>
            </a:r>
            <a:r>
              <a:rPr lang="en-US" dirty="0" smtClean="0">
                <a:latin typeface="Georgia" panose="02040502050405020303" pitchFamily="18" charset="0"/>
              </a:rPr>
              <a:t>?” (Anaya 99</a:t>
            </a:r>
            <a:r>
              <a:rPr lang="en-US" dirty="0">
                <a:latin typeface="Georgia" panose="02040502050405020303" pitchFamily="18" charset="0"/>
              </a:rPr>
              <a:t>)</a:t>
            </a:r>
          </a:p>
          <a:p>
            <a:pPr marL="0" indent="0">
              <a:buNone/>
            </a:pPr>
            <a:r>
              <a:rPr lang="en-US" b="1" u="sng" dirty="0" smtClean="0">
                <a:solidFill>
                  <a:srgbClr val="00B050"/>
                </a:solidFill>
                <a:latin typeface="Georgia" panose="02040502050405020303" pitchFamily="18" charset="0"/>
              </a:rPr>
              <a:t>What effect does this juxtaposition, and the rest of </a:t>
            </a:r>
            <a:r>
              <a:rPr lang="en-US" b="1" i="1" u="sng" dirty="0" err="1" smtClean="0">
                <a:solidFill>
                  <a:srgbClr val="00B050"/>
                </a:solidFill>
                <a:latin typeface="Georgia" panose="02040502050405020303" pitchFamily="18" charset="0"/>
              </a:rPr>
              <a:t>diez</a:t>
            </a:r>
            <a:r>
              <a:rPr lang="en-US" b="1" u="sng" dirty="0" smtClean="0">
                <a:solidFill>
                  <a:srgbClr val="00B050"/>
                </a:solidFill>
                <a:latin typeface="Georgia" panose="02040502050405020303" pitchFamily="18" charset="0"/>
              </a:rPr>
              <a:t> create for readers?</a:t>
            </a:r>
            <a:endParaRPr lang="en-US" b="1" u="sng" dirty="0">
              <a:solidFill>
                <a:srgbClr val="00B050"/>
              </a:solidFill>
              <a:latin typeface="Georgia" panose="02040502050405020303" pitchFamily="18" charset="0"/>
            </a:endParaRPr>
          </a:p>
        </p:txBody>
      </p:sp>
    </p:spTree>
    <p:extLst>
      <p:ext uri="{BB962C8B-B14F-4D97-AF65-F5344CB8AC3E}">
        <p14:creationId xmlns:p14="http://schemas.microsoft.com/office/powerpoint/2010/main" val="3520606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55032"/>
          </a:xfrm>
        </p:spPr>
        <p:txBody>
          <a:bodyPr/>
          <a:lstStyle/>
          <a:p>
            <a:pPr algn="ctr"/>
            <a:r>
              <a:rPr lang="en-US" dirty="0" smtClean="0">
                <a:latin typeface="Georgia" panose="02040502050405020303" pitchFamily="18" charset="0"/>
              </a:rPr>
              <a:t>What is </a:t>
            </a:r>
            <a:r>
              <a:rPr lang="en-US" sz="6000" dirty="0" smtClean="0">
                <a:solidFill>
                  <a:srgbClr val="FFFF00"/>
                </a:solidFill>
                <a:latin typeface="Georgia" panose="02040502050405020303" pitchFamily="18" charset="0"/>
              </a:rPr>
              <a:t>Juxtaposition</a:t>
            </a:r>
            <a:r>
              <a:rPr lang="en-US" dirty="0" smtClean="0">
                <a:latin typeface="Georgia" panose="02040502050405020303" pitchFamily="18" charset="0"/>
              </a:rPr>
              <a:t>?</a:t>
            </a:r>
            <a:endParaRPr lang="en-US" dirty="0">
              <a:latin typeface="Georgia" panose="02040502050405020303" pitchFamily="18" charset="0"/>
            </a:endParaRPr>
          </a:p>
        </p:txBody>
      </p:sp>
      <p:sp>
        <p:nvSpPr>
          <p:cNvPr id="3" name="Content Placeholder 2"/>
          <p:cNvSpPr>
            <a:spLocks noGrp="1"/>
          </p:cNvSpPr>
          <p:nvPr>
            <p:ph idx="1"/>
          </p:nvPr>
        </p:nvSpPr>
        <p:spPr>
          <a:xfrm>
            <a:off x="838200" y="974558"/>
            <a:ext cx="10515600" cy="5883442"/>
          </a:xfrm>
        </p:spPr>
        <p:txBody>
          <a:bodyPr anchor="t">
            <a:normAutofit fontScale="85000" lnSpcReduction="20000"/>
          </a:bodyPr>
          <a:lstStyle/>
          <a:p>
            <a:pPr marL="0" indent="0">
              <a:buNone/>
            </a:pPr>
            <a:r>
              <a:rPr lang="en-US" sz="2400" b="1" dirty="0" smtClean="0">
                <a:latin typeface="Georgia" panose="02040502050405020303" pitchFamily="18" charset="0"/>
              </a:rPr>
              <a:t>You probably don’t know! That’s okay.  However, we’ve encountered it in out literature so far. Additionally, it will be essential to analyzing graphic novels.</a:t>
            </a:r>
          </a:p>
          <a:p>
            <a:pPr marL="0" indent="0">
              <a:buNone/>
            </a:pPr>
            <a:endParaRPr lang="en-US" sz="2400" b="1" dirty="0" smtClean="0">
              <a:latin typeface="Georgia" panose="02040502050405020303" pitchFamily="18" charset="0"/>
            </a:endParaRPr>
          </a:p>
          <a:p>
            <a:pPr marL="0" indent="0">
              <a:buNone/>
            </a:pPr>
            <a:r>
              <a:rPr lang="en-US" sz="2400" b="1" dirty="0">
                <a:latin typeface="Georgia" panose="02040502050405020303" pitchFamily="18" charset="0"/>
              </a:rPr>
              <a:t>We’re applying </a:t>
            </a:r>
            <a:r>
              <a:rPr lang="en-US" sz="2400" b="1" dirty="0" smtClean="0">
                <a:latin typeface="Georgia" panose="02040502050405020303" pitchFamily="18" charset="0"/>
              </a:rPr>
              <a:t>a special technique related to the </a:t>
            </a:r>
            <a:r>
              <a:rPr lang="en-US" sz="2400" b="1" dirty="0">
                <a:latin typeface="Georgia" panose="02040502050405020303" pitchFamily="18" charset="0"/>
              </a:rPr>
              <a:t>theory of learning.</a:t>
            </a:r>
          </a:p>
          <a:p>
            <a:pPr marL="0" indent="0">
              <a:buNone/>
            </a:pPr>
            <a:r>
              <a:rPr lang="en-US" sz="2400" b="1" u="sng" dirty="0" smtClean="0">
                <a:solidFill>
                  <a:schemeClr val="accent3">
                    <a:lumMod val="60000"/>
                    <a:lumOff val="40000"/>
                  </a:schemeClr>
                </a:solidFill>
                <a:latin typeface="Georgia" panose="02040502050405020303" pitchFamily="18" charset="0"/>
              </a:rPr>
              <a:t>Constructivist</a:t>
            </a:r>
            <a:r>
              <a:rPr lang="en-US" sz="2400" b="1" u="sng" dirty="0" smtClean="0">
                <a:latin typeface="Georgia" panose="02040502050405020303" pitchFamily="18" charset="0"/>
              </a:rPr>
              <a:t> theory of learning believes</a:t>
            </a:r>
            <a:r>
              <a:rPr lang="en-US" sz="2400" b="1" dirty="0" smtClean="0">
                <a:latin typeface="Georgia" panose="02040502050405020303" pitchFamily="18" charset="0"/>
              </a:rPr>
              <a:t>: </a:t>
            </a:r>
          </a:p>
          <a:p>
            <a:r>
              <a:rPr lang="en-US" sz="2400" b="1" dirty="0" smtClean="0">
                <a:latin typeface="Georgia" panose="02040502050405020303" pitchFamily="18" charset="0"/>
              </a:rPr>
              <a:t>People learn best when experiences and real world situations lead to development of knowledge on their own, i.e. without being explicitly told. </a:t>
            </a:r>
          </a:p>
          <a:p>
            <a:r>
              <a:rPr lang="en-US" sz="2400" b="1" dirty="0" smtClean="0">
                <a:solidFill>
                  <a:schemeClr val="accent3">
                    <a:lumMod val="60000"/>
                    <a:lumOff val="40000"/>
                  </a:schemeClr>
                </a:solidFill>
                <a:latin typeface="Georgia" panose="02040502050405020303" pitchFamily="18" charset="0"/>
              </a:rPr>
              <a:t>Constructivism</a:t>
            </a:r>
            <a:r>
              <a:rPr lang="en-US" sz="2400" b="1" dirty="0" smtClean="0">
                <a:latin typeface="Georgia" panose="02040502050405020303" pitchFamily="18" charset="0"/>
              </a:rPr>
              <a:t> </a:t>
            </a:r>
            <a:r>
              <a:rPr lang="en-US" sz="2400" b="1" dirty="0">
                <a:latin typeface="Georgia" panose="02040502050405020303" pitchFamily="18" charset="0"/>
              </a:rPr>
              <a:t>is a learning theory found in psychology which explains how people might acquire knowledge and learn. It therefore has direct application to education. The theory suggests that humans construct knowledge and meaning from their experiences. </a:t>
            </a:r>
            <a:endParaRPr lang="en-US" sz="2400" b="1" dirty="0" smtClean="0">
              <a:latin typeface="Georgia" panose="02040502050405020303" pitchFamily="18" charset="0"/>
            </a:endParaRPr>
          </a:p>
          <a:p>
            <a:pPr marL="0" indent="0">
              <a:buNone/>
            </a:pPr>
            <a:endParaRPr lang="en-US" sz="2400" b="1" dirty="0">
              <a:latin typeface="Georgia" panose="02040502050405020303" pitchFamily="18" charset="0"/>
            </a:endParaRPr>
          </a:p>
          <a:p>
            <a:pPr marL="0" indent="0">
              <a:buNone/>
            </a:pPr>
            <a:r>
              <a:rPr lang="en-US" sz="2400" b="1" dirty="0" smtClean="0">
                <a:latin typeface="Georgia" panose="02040502050405020303" pitchFamily="18" charset="0"/>
              </a:rPr>
              <a:t>In this journal there will be many different examples of </a:t>
            </a:r>
            <a:r>
              <a:rPr lang="en-US" sz="2400" b="1" dirty="0">
                <a:solidFill>
                  <a:srgbClr val="FFFF00"/>
                </a:solidFill>
                <a:latin typeface="Georgia" panose="02040502050405020303" pitchFamily="18" charset="0"/>
              </a:rPr>
              <a:t>j</a:t>
            </a:r>
            <a:r>
              <a:rPr lang="en-US" sz="2400" b="1" dirty="0" smtClean="0">
                <a:solidFill>
                  <a:srgbClr val="FFFF00"/>
                </a:solidFill>
                <a:latin typeface="Georgia" panose="02040502050405020303" pitchFamily="18" charset="0"/>
              </a:rPr>
              <a:t>uxtaposition</a:t>
            </a:r>
            <a:r>
              <a:rPr lang="en-US" sz="2400" b="1" dirty="0" smtClean="0">
                <a:latin typeface="Georgia" panose="02040502050405020303" pitchFamily="18" charset="0"/>
              </a:rPr>
              <a:t> (print, video, text, etc.) that will hopefully lead to the </a:t>
            </a:r>
            <a:r>
              <a:rPr lang="en-US" sz="2400" b="1" dirty="0" smtClean="0">
                <a:solidFill>
                  <a:schemeClr val="accent3">
                    <a:lumMod val="60000"/>
                    <a:lumOff val="40000"/>
                  </a:schemeClr>
                </a:solidFill>
                <a:latin typeface="Georgia" panose="02040502050405020303" pitchFamily="18" charset="0"/>
              </a:rPr>
              <a:t>construction</a:t>
            </a:r>
            <a:r>
              <a:rPr lang="en-US" sz="2400" b="1" dirty="0" smtClean="0">
                <a:latin typeface="Georgia" panose="02040502050405020303" pitchFamily="18" charset="0"/>
              </a:rPr>
              <a:t> of a definition of </a:t>
            </a:r>
            <a:r>
              <a:rPr lang="en-US" sz="2400" b="1" dirty="0" smtClean="0">
                <a:solidFill>
                  <a:srgbClr val="FFFF00"/>
                </a:solidFill>
                <a:latin typeface="Georgia" panose="02040502050405020303" pitchFamily="18" charset="0"/>
              </a:rPr>
              <a:t>juxtaposition</a:t>
            </a:r>
            <a:r>
              <a:rPr lang="en-US" sz="2400" b="1" dirty="0">
                <a:latin typeface="Georgia" panose="02040502050405020303" pitchFamily="18" charset="0"/>
              </a:rPr>
              <a:t> </a:t>
            </a:r>
            <a:r>
              <a:rPr lang="en-US" sz="2400" b="1" dirty="0" smtClean="0">
                <a:latin typeface="Georgia" panose="02040502050405020303" pitchFamily="18" charset="0"/>
              </a:rPr>
              <a:t>for you. </a:t>
            </a:r>
          </a:p>
          <a:p>
            <a:r>
              <a:rPr lang="en-US" sz="2400" b="1" dirty="0" smtClean="0">
                <a:latin typeface="Georgia" panose="02040502050405020303" pitchFamily="18" charset="0"/>
              </a:rPr>
              <a:t>What times can you remember learning in a constructivist way?</a:t>
            </a:r>
          </a:p>
          <a:p>
            <a:r>
              <a:rPr lang="en-US" sz="2400" b="1" dirty="0" smtClean="0">
                <a:latin typeface="Georgia" panose="02040502050405020303" pitchFamily="18" charset="0"/>
              </a:rPr>
              <a:t>What challenges might exist in learning this way?</a:t>
            </a:r>
          </a:p>
          <a:p>
            <a:r>
              <a:rPr lang="en-US" sz="2400" b="1" dirty="0" smtClean="0">
                <a:latin typeface="Georgia" panose="02040502050405020303" pitchFamily="18" charset="0"/>
              </a:rPr>
              <a:t>How many of you already think you know what </a:t>
            </a:r>
            <a:r>
              <a:rPr lang="en-US" sz="2400" b="1" dirty="0" smtClean="0">
                <a:solidFill>
                  <a:srgbClr val="FFFF00"/>
                </a:solidFill>
                <a:latin typeface="Georgia" panose="02040502050405020303" pitchFamily="18" charset="0"/>
              </a:rPr>
              <a:t>juxtaposition</a:t>
            </a:r>
            <a:r>
              <a:rPr lang="en-US" sz="2400" b="1" dirty="0" smtClean="0">
                <a:latin typeface="Georgia" panose="02040502050405020303" pitchFamily="18" charset="0"/>
              </a:rPr>
              <a:t> mean?</a:t>
            </a:r>
            <a:endParaRPr lang="en-US" sz="2400" dirty="0">
              <a:latin typeface="Georgia" panose="02040502050405020303" pitchFamily="18" charset="0"/>
            </a:endParaRPr>
          </a:p>
        </p:txBody>
      </p:sp>
    </p:spTree>
    <p:extLst>
      <p:ext uri="{BB962C8B-B14F-4D97-AF65-F5344CB8AC3E}">
        <p14:creationId xmlns:p14="http://schemas.microsoft.com/office/powerpoint/2010/main" val="3168423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latin typeface="Georgia" panose="02040502050405020303" pitchFamily="18" charset="0"/>
              </a:rPr>
              <a:t>Antonio’s dream (119-121)</a:t>
            </a:r>
            <a:endParaRPr lang="en-US" dirty="0">
              <a:latin typeface="Georgia" panose="02040502050405020303" pitchFamily="18" charset="0"/>
            </a:endParaRPr>
          </a:p>
        </p:txBody>
      </p:sp>
      <p:sp>
        <p:nvSpPr>
          <p:cNvPr id="3" name="Content Placeholder 2"/>
          <p:cNvSpPr>
            <a:spLocks noGrp="1"/>
          </p:cNvSpPr>
          <p:nvPr>
            <p:ph idx="1"/>
          </p:nvPr>
        </p:nvSpPr>
        <p:spPr>
          <a:xfrm>
            <a:off x="293913" y="1325563"/>
            <a:ext cx="11446329" cy="5336494"/>
          </a:xfrm>
        </p:spPr>
        <p:txBody>
          <a:bodyPr>
            <a:normAutofit/>
          </a:bodyPr>
          <a:lstStyle/>
          <a:p>
            <a:pPr marL="0" indent="0">
              <a:buNone/>
            </a:pPr>
            <a:r>
              <a:rPr lang="en-US" i="1" dirty="0" smtClean="0">
                <a:latin typeface="Georgia" panose="02040502050405020303" pitchFamily="18" charset="0"/>
              </a:rPr>
              <a:t>	That </a:t>
            </a:r>
            <a:r>
              <a:rPr lang="en-US" i="1" dirty="0">
                <a:latin typeface="Georgia" panose="02040502050405020303" pitchFamily="18" charset="0"/>
              </a:rPr>
              <a:t>night in my dreams I walked by the shore of a great lake. A bewitching melody filled the air. It was the song of the </a:t>
            </a:r>
            <a:r>
              <a:rPr lang="en-US" i="1" dirty="0" err="1">
                <a:latin typeface="Georgia" panose="02040502050405020303" pitchFamily="18" charset="0"/>
              </a:rPr>
              <a:t>mer</a:t>
            </a:r>
            <a:r>
              <a:rPr lang="en-US" i="1" dirty="0">
                <a:latin typeface="Georgia" panose="02040502050405020303" pitchFamily="18" charset="0"/>
              </a:rPr>
              <a:t>-woman! </a:t>
            </a:r>
            <a:r>
              <a:rPr lang="en-US" i="1" dirty="0" smtClean="0">
                <a:latin typeface="Georgia" panose="02040502050405020303" pitchFamily="18" charset="0"/>
              </a:rPr>
              <a:t>I looked </a:t>
            </a:r>
            <a:r>
              <a:rPr lang="en-US" i="1" dirty="0">
                <a:latin typeface="Georgia" panose="02040502050405020303" pitchFamily="18" charset="0"/>
              </a:rPr>
              <a:t>into the dark depths of the lake and saw the golden carp, and all around him were the people he had saved. On the bleached shores of the lake the carcasses of sinners rotted. </a:t>
            </a:r>
            <a:endParaRPr lang="en-US" i="1" dirty="0" smtClean="0">
              <a:latin typeface="Georgia" panose="02040502050405020303" pitchFamily="18" charset="0"/>
            </a:endParaRPr>
          </a:p>
          <a:p>
            <a:pPr marL="0" indent="0">
              <a:buNone/>
            </a:pPr>
            <a:r>
              <a:rPr lang="en-US" i="1" dirty="0">
                <a:latin typeface="Georgia" panose="02040502050405020303" pitchFamily="18" charset="0"/>
              </a:rPr>
              <a:t>	</a:t>
            </a:r>
            <a:r>
              <a:rPr lang="en-US" i="1" dirty="0" smtClean="0">
                <a:latin typeface="Georgia" panose="02040502050405020303" pitchFamily="18" charset="0"/>
              </a:rPr>
              <a:t>Then </a:t>
            </a:r>
            <a:r>
              <a:rPr lang="en-US" i="1" dirty="0">
                <a:latin typeface="Georgia" panose="02040502050405020303" pitchFamily="18" charset="0"/>
              </a:rPr>
              <a:t>a huge golden moon came down from the heavens and settled on the surface of the calm waters. I looked towards the enchanting light, expecting to see the Virgin of Guadalupe, but in her place I saw my mother! </a:t>
            </a:r>
            <a:endParaRPr lang="en-US" i="1" dirty="0" smtClean="0">
              <a:latin typeface="Georgia" panose="02040502050405020303" pitchFamily="18" charset="0"/>
            </a:endParaRPr>
          </a:p>
          <a:p>
            <a:pPr marL="0" indent="0">
              <a:buNone/>
            </a:pPr>
            <a:r>
              <a:rPr lang="en-US" i="1" dirty="0">
                <a:latin typeface="Georgia" panose="02040502050405020303" pitchFamily="18" charset="0"/>
              </a:rPr>
              <a:t>	</a:t>
            </a:r>
            <a:r>
              <a:rPr lang="en-US" i="1" dirty="0" smtClean="0">
                <a:latin typeface="Georgia" panose="02040502050405020303" pitchFamily="18" charset="0"/>
              </a:rPr>
              <a:t>Mother</a:t>
            </a:r>
            <a:r>
              <a:rPr lang="en-US" i="1" dirty="0">
                <a:latin typeface="Georgia" panose="02040502050405020303" pitchFamily="18" charset="0"/>
              </a:rPr>
              <a:t>, </a:t>
            </a:r>
            <a:r>
              <a:rPr lang="en-US" i="1" dirty="0" smtClean="0">
                <a:latin typeface="Georgia" panose="02040502050405020303" pitchFamily="18" charset="0"/>
              </a:rPr>
              <a:t>I </a:t>
            </a:r>
            <a:r>
              <a:rPr lang="en-US" i="1" dirty="0">
                <a:latin typeface="Georgia" panose="02040502050405020303" pitchFamily="18" charset="0"/>
              </a:rPr>
              <a:t>cried, you are saved! We are all saved! </a:t>
            </a:r>
            <a:endParaRPr lang="en-US" i="1" dirty="0" smtClean="0">
              <a:latin typeface="Georgia" panose="02040502050405020303" pitchFamily="18" charset="0"/>
            </a:endParaRPr>
          </a:p>
          <a:p>
            <a:pPr marL="0" indent="0">
              <a:buNone/>
            </a:pPr>
            <a:r>
              <a:rPr lang="en-US" i="1" dirty="0">
                <a:latin typeface="Georgia" panose="02040502050405020303" pitchFamily="18" charset="0"/>
              </a:rPr>
              <a:t>	</a:t>
            </a:r>
            <a:r>
              <a:rPr lang="en-US" i="1" dirty="0" smtClean="0">
                <a:latin typeface="Georgia" panose="02040502050405020303" pitchFamily="18" charset="0"/>
              </a:rPr>
              <a:t>Yes</a:t>
            </a:r>
            <a:r>
              <a:rPr lang="en-US" i="1" dirty="0">
                <a:latin typeface="Georgia" panose="02040502050405020303" pitchFamily="18" charset="0"/>
              </a:rPr>
              <a:t>, my Antonio, she smiled, we who were baptized in the water of the moon which was made holy by our Holy Mother the Church are saved. </a:t>
            </a:r>
          </a:p>
        </p:txBody>
      </p:sp>
    </p:spTree>
    <p:extLst>
      <p:ext uri="{BB962C8B-B14F-4D97-AF65-F5344CB8AC3E}">
        <p14:creationId xmlns:p14="http://schemas.microsoft.com/office/powerpoint/2010/main" val="3534985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5" y="359229"/>
            <a:ext cx="11397343" cy="6498771"/>
          </a:xfrm>
        </p:spPr>
        <p:txBody>
          <a:bodyPr>
            <a:normAutofit/>
          </a:bodyPr>
          <a:lstStyle/>
          <a:p>
            <a:pPr marL="0" indent="0">
              <a:buNone/>
            </a:pPr>
            <a:r>
              <a:rPr lang="en-US" i="1" dirty="0" smtClean="0">
                <a:latin typeface="Georgia" panose="02040502050405020303" pitchFamily="18" charset="0"/>
              </a:rPr>
              <a:t>	Lies</a:t>
            </a:r>
            <a:r>
              <a:rPr lang="en-US" i="1" dirty="0">
                <a:latin typeface="Georgia" panose="02040502050405020303" pitchFamily="18" charset="0"/>
              </a:rPr>
              <a:t>! my father shouted, Antonio was not baptized in the holy water of the moon, but in the salt water of the sea! </a:t>
            </a:r>
            <a:endParaRPr lang="en-US" i="1" dirty="0" smtClean="0">
              <a:latin typeface="Georgia" panose="02040502050405020303" pitchFamily="18" charset="0"/>
            </a:endParaRPr>
          </a:p>
          <a:p>
            <a:pPr marL="0" indent="0">
              <a:buNone/>
            </a:pPr>
            <a:r>
              <a:rPr lang="en-US" i="1" dirty="0" smtClean="0">
                <a:latin typeface="Georgia" panose="02040502050405020303" pitchFamily="18" charset="0"/>
              </a:rPr>
              <a:t>	I </a:t>
            </a:r>
            <a:r>
              <a:rPr lang="en-US" i="1" dirty="0">
                <a:latin typeface="Georgia" panose="02040502050405020303" pitchFamily="18" charset="0"/>
              </a:rPr>
              <a:t>turned and saw him standing on the corpse-strewn shore. I felt a searing pain spread through my body. </a:t>
            </a:r>
            <a:endParaRPr lang="en-US" i="1" dirty="0" smtClean="0">
              <a:latin typeface="Georgia" panose="02040502050405020303" pitchFamily="18" charset="0"/>
            </a:endParaRPr>
          </a:p>
          <a:p>
            <a:pPr marL="0" indent="0">
              <a:buNone/>
            </a:pPr>
            <a:r>
              <a:rPr lang="en-US" i="1" dirty="0">
                <a:latin typeface="Georgia" panose="02040502050405020303" pitchFamily="18" charset="0"/>
              </a:rPr>
              <a:t>	</a:t>
            </a:r>
            <a:r>
              <a:rPr lang="en-US" i="1" dirty="0" smtClean="0">
                <a:latin typeface="Georgia" panose="02040502050405020303" pitchFamily="18" charset="0"/>
              </a:rPr>
              <a:t>Oh </a:t>
            </a:r>
            <a:r>
              <a:rPr lang="en-US" i="1" dirty="0">
                <a:latin typeface="Georgia" panose="02040502050405020303" pitchFamily="18" charset="0"/>
              </a:rPr>
              <a:t>please tell me which is the water that runs through my veins, I moaned; oh please tell me which is the water that washes my burning eyes! </a:t>
            </a:r>
            <a:endParaRPr lang="en-US" i="1" dirty="0" smtClean="0">
              <a:latin typeface="Georgia" panose="02040502050405020303" pitchFamily="18" charset="0"/>
            </a:endParaRPr>
          </a:p>
          <a:p>
            <a:pPr marL="0" indent="0">
              <a:buNone/>
            </a:pPr>
            <a:r>
              <a:rPr lang="en-US" i="1" dirty="0">
                <a:latin typeface="Georgia" panose="02040502050405020303" pitchFamily="18" charset="0"/>
              </a:rPr>
              <a:t>	</a:t>
            </a:r>
            <a:r>
              <a:rPr lang="en-US" i="1" dirty="0" smtClean="0">
                <a:latin typeface="Georgia" panose="02040502050405020303" pitchFamily="18" charset="0"/>
              </a:rPr>
              <a:t>It </a:t>
            </a:r>
            <a:r>
              <a:rPr lang="en-US" i="1" dirty="0">
                <a:latin typeface="Georgia" panose="02040502050405020303" pitchFamily="18" charset="0"/>
              </a:rPr>
              <a:t>is the sweet water of the moon, my mother crooned softly, it is the water the Church chooses to make holy and place in its font. It is the water of your baptism. </a:t>
            </a:r>
            <a:endParaRPr lang="en-US" i="1" dirty="0" smtClean="0">
              <a:latin typeface="Georgia" panose="02040502050405020303" pitchFamily="18" charset="0"/>
            </a:endParaRPr>
          </a:p>
          <a:p>
            <a:pPr marL="0" indent="0">
              <a:buNone/>
            </a:pPr>
            <a:r>
              <a:rPr lang="en-US" i="1" dirty="0">
                <a:latin typeface="Georgia" panose="02040502050405020303" pitchFamily="18" charset="0"/>
              </a:rPr>
              <a:t>	</a:t>
            </a:r>
            <a:r>
              <a:rPr lang="en-US" i="1" dirty="0" smtClean="0">
                <a:latin typeface="Georgia" panose="02040502050405020303" pitchFamily="18" charset="0"/>
              </a:rPr>
              <a:t>Lies</a:t>
            </a:r>
            <a:r>
              <a:rPr lang="en-US" i="1" dirty="0">
                <a:latin typeface="Georgia" panose="02040502050405020303" pitchFamily="18" charset="0"/>
              </a:rPr>
              <a:t>, lies, my father laughed, through your body runs the salt water of the oceans. It is that water which makes you </a:t>
            </a:r>
            <a:r>
              <a:rPr lang="en-US" i="1" dirty="0" err="1">
                <a:latin typeface="Georgia" panose="02040502050405020303" pitchFamily="18" charset="0"/>
              </a:rPr>
              <a:t>Marez</a:t>
            </a:r>
            <a:r>
              <a:rPr lang="en-US" i="1" dirty="0">
                <a:latin typeface="Georgia" panose="02040502050405020303" pitchFamily="18" charset="0"/>
              </a:rPr>
              <a:t> and not Luna. It is the water that binds you to the pagan god </a:t>
            </a:r>
            <a:r>
              <a:rPr lang="en-US" i="1" dirty="0" smtClean="0">
                <a:latin typeface="Georgia" panose="02040502050405020303" pitchFamily="18" charset="0"/>
              </a:rPr>
              <a:t>of </a:t>
            </a:r>
            <a:r>
              <a:rPr lang="en-US" i="1" dirty="0" err="1" smtClean="0">
                <a:latin typeface="Georgia" panose="02040502050405020303" pitchFamily="18" charset="0"/>
              </a:rPr>
              <a:t>Cico</a:t>
            </a:r>
            <a:r>
              <a:rPr lang="en-US" i="1" dirty="0">
                <a:latin typeface="Georgia" panose="02040502050405020303" pitchFamily="18" charset="0"/>
              </a:rPr>
              <a:t>, the golden carp! </a:t>
            </a:r>
          </a:p>
        </p:txBody>
      </p:sp>
    </p:spTree>
    <p:extLst>
      <p:ext uri="{BB962C8B-B14F-4D97-AF65-F5344CB8AC3E}">
        <p14:creationId xmlns:p14="http://schemas.microsoft.com/office/powerpoint/2010/main" val="194426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5" y="359229"/>
            <a:ext cx="11397343" cy="6498771"/>
          </a:xfrm>
        </p:spPr>
        <p:txBody>
          <a:bodyPr>
            <a:normAutofit/>
          </a:bodyPr>
          <a:lstStyle/>
          <a:p>
            <a:pPr marL="0" indent="0">
              <a:buNone/>
            </a:pPr>
            <a:r>
              <a:rPr lang="en-US" i="1" dirty="0" smtClean="0">
                <a:latin typeface="Georgia" panose="02040502050405020303" pitchFamily="18" charset="0"/>
              </a:rPr>
              <a:t>	Oh</a:t>
            </a:r>
            <a:r>
              <a:rPr lang="en-US" i="1" dirty="0">
                <a:latin typeface="Georgia" panose="02040502050405020303" pitchFamily="18" charset="0"/>
              </a:rPr>
              <a:t>, I cried, please tell me. The agony of pain was more than I could bear. The excruciating pain broke and I sweated blood. </a:t>
            </a:r>
            <a:endParaRPr lang="en-US" i="1" dirty="0" smtClean="0">
              <a:latin typeface="Georgia" panose="02040502050405020303" pitchFamily="18" charset="0"/>
            </a:endParaRPr>
          </a:p>
          <a:p>
            <a:pPr marL="0" indent="0">
              <a:buNone/>
            </a:pPr>
            <a:r>
              <a:rPr lang="en-US" i="1" dirty="0">
                <a:latin typeface="Georgia" panose="02040502050405020303" pitchFamily="18" charset="0"/>
              </a:rPr>
              <a:t>	</a:t>
            </a:r>
            <a:r>
              <a:rPr lang="en-US" i="1" dirty="0" smtClean="0">
                <a:latin typeface="Georgia" panose="02040502050405020303" pitchFamily="18" charset="0"/>
              </a:rPr>
              <a:t>There </a:t>
            </a:r>
            <a:r>
              <a:rPr lang="en-US" i="1" dirty="0">
                <a:latin typeface="Georgia" panose="02040502050405020303" pitchFamily="18" charset="0"/>
              </a:rPr>
              <a:t>was a howling wind as the moon rose and its powers pulled at the still waters of the lake. Thunder split the air and the lightning bursts illuminated the churning</a:t>
            </a:r>
            <a:r>
              <a:rPr lang="en-US" i="1" dirty="0" smtClean="0">
                <a:latin typeface="Georgia" panose="02040502050405020303" pitchFamily="18" charset="0"/>
              </a:rPr>
              <a:t>, frothy </a:t>
            </a:r>
            <a:r>
              <a:rPr lang="en-US" i="1" dirty="0">
                <a:latin typeface="Georgia" panose="02040502050405020303" pitchFamily="18" charset="0"/>
              </a:rPr>
              <a:t>tempest. The ghosts stood and walked upon the shore. </a:t>
            </a:r>
            <a:endParaRPr lang="en-US" i="1" dirty="0" smtClean="0">
              <a:latin typeface="Georgia" panose="02040502050405020303" pitchFamily="18" charset="0"/>
            </a:endParaRPr>
          </a:p>
          <a:p>
            <a:pPr marL="0" indent="0">
              <a:buNone/>
            </a:pPr>
            <a:r>
              <a:rPr lang="en-US" i="1" dirty="0">
                <a:latin typeface="Georgia" panose="02040502050405020303" pitchFamily="18" charset="0"/>
              </a:rPr>
              <a:t>	</a:t>
            </a:r>
            <a:r>
              <a:rPr lang="en-US" i="1" dirty="0" smtClean="0">
                <a:latin typeface="Georgia" panose="02040502050405020303" pitchFamily="18" charset="0"/>
              </a:rPr>
              <a:t>The </a:t>
            </a:r>
            <a:r>
              <a:rPr lang="en-US" i="1" dirty="0">
                <a:latin typeface="Georgia" panose="02040502050405020303" pitchFamily="18" charset="0"/>
              </a:rPr>
              <a:t>lake seemed to respond with rage and fury. It cracked with the laughter of madness as it inflicted death upon the people. I thought the end had come to everything. </a:t>
            </a:r>
            <a:r>
              <a:rPr lang="en-US" i="1" dirty="0" smtClean="0">
                <a:latin typeface="Georgia" panose="02040502050405020303" pitchFamily="18" charset="0"/>
              </a:rPr>
              <a:t>The </a:t>
            </a:r>
            <a:r>
              <a:rPr lang="en-US" i="1" dirty="0">
                <a:latin typeface="Georgia" panose="02040502050405020303" pitchFamily="18" charset="0"/>
              </a:rPr>
              <a:t>cosmic struggle of the two forces would destroy everything! </a:t>
            </a:r>
          </a:p>
          <a:p>
            <a:pPr marL="0" indent="0">
              <a:buNone/>
            </a:pPr>
            <a:r>
              <a:rPr lang="en-US" i="1" dirty="0" smtClean="0">
                <a:latin typeface="Georgia" panose="02040502050405020303" pitchFamily="18" charset="0"/>
              </a:rPr>
              <a:t>	The </a:t>
            </a:r>
            <a:r>
              <a:rPr lang="en-US" i="1" dirty="0">
                <a:latin typeface="Georgia" panose="02040502050405020303" pitchFamily="18" charset="0"/>
              </a:rPr>
              <a:t>doom which </a:t>
            </a:r>
            <a:r>
              <a:rPr lang="en-US" i="1" dirty="0" err="1">
                <a:latin typeface="Georgia" panose="02040502050405020303" pitchFamily="18" charset="0"/>
              </a:rPr>
              <a:t>Cico</a:t>
            </a:r>
            <a:r>
              <a:rPr lang="en-US" i="1" dirty="0">
                <a:latin typeface="Georgia" panose="02040502050405020303" pitchFamily="18" charset="0"/>
              </a:rPr>
              <a:t> had predicted was upon us! I clasped my hands and knelt to pray. The terrifying end was near. Then I heard a voice speak above the sound of the storm. I looked up and saw </a:t>
            </a:r>
            <a:r>
              <a:rPr lang="en-US" i="1" dirty="0" err="1">
                <a:latin typeface="Georgia" panose="02040502050405020303" pitchFamily="18" charset="0"/>
              </a:rPr>
              <a:t>Ultima</a:t>
            </a:r>
            <a:r>
              <a:rPr lang="en-US" i="1" dirty="0">
                <a:latin typeface="Georgia" panose="02040502050405020303" pitchFamily="18" charset="0"/>
              </a:rPr>
              <a:t>. </a:t>
            </a:r>
            <a:r>
              <a:rPr lang="en-US" i="1" dirty="0" smtClean="0">
                <a:latin typeface="Georgia" panose="02040502050405020303" pitchFamily="18" charset="0"/>
              </a:rPr>
              <a:t>	Cease</a:t>
            </a:r>
            <a:r>
              <a:rPr lang="en-US" i="1" dirty="0">
                <a:latin typeface="Georgia" panose="02040502050405020303" pitchFamily="18" charset="0"/>
              </a:rPr>
              <a:t>! she cried to the raging powers, and the power from the heavens and the power from the earth obeyed her. The storm abated. </a:t>
            </a:r>
          </a:p>
        </p:txBody>
      </p:sp>
    </p:spTree>
    <p:extLst>
      <p:ext uri="{BB962C8B-B14F-4D97-AF65-F5344CB8AC3E}">
        <p14:creationId xmlns:p14="http://schemas.microsoft.com/office/powerpoint/2010/main" val="112129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5" y="359229"/>
            <a:ext cx="11397343" cy="6498771"/>
          </a:xfrm>
        </p:spPr>
        <p:txBody>
          <a:bodyPr>
            <a:normAutofit/>
          </a:bodyPr>
          <a:lstStyle/>
          <a:p>
            <a:pPr marL="0" indent="0">
              <a:buNone/>
            </a:pPr>
            <a:r>
              <a:rPr lang="en-US" i="1" dirty="0" smtClean="0">
                <a:latin typeface="Georgia" panose="02040502050405020303" pitchFamily="18" charset="0"/>
              </a:rPr>
              <a:t>	Stand</a:t>
            </a:r>
            <a:r>
              <a:rPr lang="en-US" i="1" dirty="0">
                <a:latin typeface="Georgia" panose="02040502050405020303" pitchFamily="18" charset="0"/>
              </a:rPr>
              <a:t>, Antonio, she commanded, and I stood. You both know, she spoke to my father and my mother, that the sweet water of the moon which falls as rain is the same water that gathers into rivers and flows to fill the seas. Without the waters of the moon to replenish the oceans there would be no oceans. And the same salt waters of the oceans are drawn by the sun to the heavens, and in turn become again the waters of the moon. Without the sun there would be no waters formed to slake the dark earth's thirst. </a:t>
            </a:r>
            <a:endParaRPr lang="en-US" i="1" dirty="0" smtClean="0">
              <a:latin typeface="Georgia" panose="02040502050405020303" pitchFamily="18" charset="0"/>
            </a:endParaRPr>
          </a:p>
          <a:p>
            <a:pPr marL="0" indent="0">
              <a:buNone/>
            </a:pPr>
            <a:r>
              <a:rPr lang="en-US" i="1" dirty="0">
                <a:latin typeface="Georgia" panose="02040502050405020303" pitchFamily="18" charset="0"/>
              </a:rPr>
              <a:t>	</a:t>
            </a:r>
            <a:r>
              <a:rPr lang="en-US" i="1" dirty="0" smtClean="0">
                <a:latin typeface="Georgia" panose="02040502050405020303" pitchFamily="18" charset="0"/>
              </a:rPr>
              <a:t>The </a:t>
            </a:r>
            <a:r>
              <a:rPr lang="en-US" i="1" dirty="0">
                <a:latin typeface="Georgia" panose="02040502050405020303" pitchFamily="18" charset="0"/>
              </a:rPr>
              <a:t>waters are one, Antonio. I looked into her bright, clear eyes and understood her truth. </a:t>
            </a:r>
            <a:endParaRPr lang="en-US" i="1" dirty="0" smtClean="0">
              <a:latin typeface="Georgia" panose="02040502050405020303" pitchFamily="18" charset="0"/>
            </a:endParaRPr>
          </a:p>
          <a:p>
            <a:pPr marL="0" indent="0">
              <a:buNone/>
            </a:pPr>
            <a:r>
              <a:rPr lang="en-US" i="1" dirty="0">
                <a:latin typeface="Georgia" panose="02040502050405020303" pitchFamily="18" charset="0"/>
              </a:rPr>
              <a:t>	</a:t>
            </a:r>
            <a:r>
              <a:rPr lang="en-US" i="1" dirty="0" smtClean="0">
                <a:latin typeface="Georgia" panose="02040502050405020303" pitchFamily="18" charset="0"/>
              </a:rPr>
              <a:t>You </a:t>
            </a:r>
            <a:r>
              <a:rPr lang="en-US" i="1" dirty="0">
                <a:latin typeface="Georgia" panose="02040502050405020303" pitchFamily="18" charset="0"/>
              </a:rPr>
              <a:t>have been seeing only parts, she finished, and not looking beyond into the great cycle that binds us all. </a:t>
            </a:r>
            <a:endParaRPr lang="en-US" i="1" dirty="0" smtClean="0">
              <a:latin typeface="Georgia" panose="02040502050405020303" pitchFamily="18" charset="0"/>
            </a:endParaRPr>
          </a:p>
          <a:p>
            <a:pPr marL="0" indent="0">
              <a:buNone/>
            </a:pPr>
            <a:r>
              <a:rPr lang="en-US" b="1" u="sng" dirty="0">
                <a:solidFill>
                  <a:srgbClr val="00B050"/>
                </a:solidFill>
                <a:latin typeface="Georgia" panose="02040502050405020303" pitchFamily="18" charset="0"/>
              </a:rPr>
              <a:t>What effect does this juxtaposition, and the rest of </a:t>
            </a:r>
            <a:r>
              <a:rPr lang="en-US" b="1" i="1" u="sng" dirty="0" err="1">
                <a:solidFill>
                  <a:srgbClr val="00B050"/>
                </a:solidFill>
                <a:latin typeface="Georgia" panose="02040502050405020303" pitchFamily="18" charset="0"/>
              </a:rPr>
              <a:t>diez</a:t>
            </a:r>
            <a:r>
              <a:rPr lang="en-US" b="1" u="sng" dirty="0">
                <a:solidFill>
                  <a:srgbClr val="00B050"/>
                </a:solidFill>
                <a:latin typeface="Georgia" panose="02040502050405020303" pitchFamily="18" charset="0"/>
              </a:rPr>
              <a:t> create for readers?</a:t>
            </a:r>
          </a:p>
          <a:p>
            <a:pPr marL="0" indent="0">
              <a:buNone/>
            </a:pPr>
            <a:endParaRPr lang="en-US" i="1" dirty="0">
              <a:latin typeface="Georgia" panose="02040502050405020303" pitchFamily="18" charset="0"/>
            </a:endParaRPr>
          </a:p>
        </p:txBody>
      </p:sp>
    </p:spTree>
    <p:extLst>
      <p:ext uri="{BB962C8B-B14F-4D97-AF65-F5344CB8AC3E}">
        <p14:creationId xmlns:p14="http://schemas.microsoft.com/office/powerpoint/2010/main" val="2447003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latin typeface="Georgia" panose="02040502050405020303" pitchFamily="18" charset="0"/>
              </a:rPr>
              <a:t>Constructivist Theory</a:t>
            </a:r>
            <a:endParaRPr lang="en-US" dirty="0">
              <a:latin typeface="Georgia" panose="02040502050405020303" pitchFamily="18" charset="0"/>
            </a:endParaRPr>
          </a:p>
        </p:txBody>
      </p:sp>
      <p:sp>
        <p:nvSpPr>
          <p:cNvPr id="3" name="Content Placeholder 2"/>
          <p:cNvSpPr>
            <a:spLocks noGrp="1"/>
          </p:cNvSpPr>
          <p:nvPr>
            <p:ph idx="1"/>
          </p:nvPr>
        </p:nvSpPr>
        <p:spPr>
          <a:xfrm>
            <a:off x="838200" y="1325563"/>
            <a:ext cx="10515600" cy="4851400"/>
          </a:xfrm>
        </p:spPr>
        <p:txBody>
          <a:bodyPr anchor="t">
            <a:normAutofit/>
          </a:bodyPr>
          <a:lstStyle/>
          <a:p>
            <a:pPr marL="0" indent="0">
              <a:buNone/>
            </a:pPr>
            <a:r>
              <a:rPr lang="en-US" sz="2800" b="1" dirty="0" smtClean="0">
                <a:latin typeface="Georgia" panose="02040502050405020303" pitchFamily="18" charset="0"/>
              </a:rPr>
              <a:t>In constructivist theory, the teacher’s role is assist students and provide them with opportunities to build the knowledge.</a:t>
            </a:r>
            <a:endParaRPr lang="en-US" sz="2800" b="1" dirty="0">
              <a:latin typeface="Georgia" panose="020405020504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2705510"/>
            <a:ext cx="5944269" cy="34714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4507" y="2705509"/>
            <a:ext cx="4479293" cy="3471453"/>
          </a:xfrm>
          <a:prstGeom prst="rect">
            <a:avLst/>
          </a:prstGeom>
        </p:spPr>
      </p:pic>
      <p:sp>
        <p:nvSpPr>
          <p:cNvPr id="6" name="TextBox 5"/>
          <p:cNvSpPr txBox="1"/>
          <p:nvPr/>
        </p:nvSpPr>
        <p:spPr>
          <a:xfrm>
            <a:off x="7765026" y="2820945"/>
            <a:ext cx="931089" cy="369332"/>
          </a:xfrm>
          <a:prstGeom prst="rect">
            <a:avLst/>
          </a:prstGeom>
          <a:solidFill>
            <a:schemeClr val="accent2"/>
          </a:solidFill>
          <a:ln>
            <a:solidFill>
              <a:schemeClr val="accent1"/>
            </a:solidFill>
          </a:ln>
        </p:spPr>
        <p:txBody>
          <a:bodyPr wrap="square" rtlCol="0">
            <a:spAutoFit/>
          </a:bodyPr>
          <a:lstStyle/>
          <a:p>
            <a:r>
              <a:rPr lang="en-US" dirty="0" smtClean="0"/>
              <a:t>Teacher</a:t>
            </a:r>
            <a:endParaRPr lang="en-US" dirty="0"/>
          </a:p>
        </p:txBody>
      </p:sp>
      <p:sp>
        <p:nvSpPr>
          <p:cNvPr id="7" name="TextBox 6"/>
          <p:cNvSpPr txBox="1"/>
          <p:nvPr/>
        </p:nvSpPr>
        <p:spPr>
          <a:xfrm>
            <a:off x="10619603" y="3566597"/>
            <a:ext cx="734197" cy="369332"/>
          </a:xfrm>
          <a:prstGeom prst="rect">
            <a:avLst/>
          </a:prstGeom>
          <a:solidFill>
            <a:schemeClr val="accent2"/>
          </a:solidFill>
          <a:ln>
            <a:solidFill>
              <a:schemeClr val="accent1"/>
            </a:solidFill>
          </a:ln>
        </p:spPr>
        <p:txBody>
          <a:bodyPr wrap="square" rtlCol="0">
            <a:spAutoFit/>
          </a:bodyPr>
          <a:lstStyle/>
          <a:p>
            <a:r>
              <a:rPr lang="en-US" dirty="0" smtClean="0">
                <a:latin typeface="Georgia" panose="02040502050405020303" pitchFamily="18" charset="0"/>
              </a:rPr>
              <a:t>You </a:t>
            </a:r>
            <a:endParaRPr lang="en-US" dirty="0">
              <a:latin typeface="Georgia" panose="02040502050405020303" pitchFamily="18" charset="0"/>
            </a:endParaRPr>
          </a:p>
        </p:txBody>
      </p:sp>
    </p:spTree>
    <p:extLst>
      <p:ext uri="{BB962C8B-B14F-4D97-AF65-F5344CB8AC3E}">
        <p14:creationId xmlns:p14="http://schemas.microsoft.com/office/powerpoint/2010/main" val="3740887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latin typeface="Georgia" panose="02040502050405020303" pitchFamily="18" charset="0"/>
              </a:rPr>
              <a:t>Before we begin…</a:t>
            </a:r>
            <a:endParaRPr lang="en-US" dirty="0">
              <a:latin typeface="Georgia" panose="02040502050405020303" pitchFamily="18" charset="0"/>
            </a:endParaRPr>
          </a:p>
        </p:txBody>
      </p:sp>
      <p:sp>
        <p:nvSpPr>
          <p:cNvPr id="3" name="Content Placeholder 2"/>
          <p:cNvSpPr>
            <a:spLocks noGrp="1"/>
          </p:cNvSpPr>
          <p:nvPr>
            <p:ph idx="1"/>
          </p:nvPr>
        </p:nvSpPr>
        <p:spPr>
          <a:xfrm>
            <a:off x="838200" y="1325563"/>
            <a:ext cx="10515600" cy="4851400"/>
          </a:xfrm>
        </p:spPr>
        <p:txBody>
          <a:bodyPr>
            <a:normAutofit/>
          </a:bodyPr>
          <a:lstStyle/>
          <a:p>
            <a:pPr marL="0" indent="0">
              <a:buNone/>
            </a:pPr>
            <a:r>
              <a:rPr lang="en-US" sz="3200" dirty="0" smtClean="0">
                <a:latin typeface="Georgia" panose="02040502050405020303" pitchFamily="18" charset="0"/>
              </a:rPr>
              <a:t>It is important that</a:t>
            </a:r>
            <a:r>
              <a:rPr lang="en-US" sz="3200" b="1" dirty="0" smtClean="0">
                <a:latin typeface="Georgia" panose="02040502050405020303" pitchFamily="18" charset="0"/>
              </a:rPr>
              <a:t> </a:t>
            </a:r>
            <a:r>
              <a:rPr lang="en-US" sz="3200" b="1" u="sng" dirty="0" smtClean="0">
                <a:latin typeface="Georgia" panose="02040502050405020303" pitchFamily="18" charset="0"/>
              </a:rPr>
              <a:t>each of you construct their own knowledge</a:t>
            </a:r>
            <a:r>
              <a:rPr lang="en-US" sz="3200" b="1" dirty="0" smtClean="0">
                <a:latin typeface="Georgia" panose="02040502050405020303" pitchFamily="18" charset="0"/>
              </a:rPr>
              <a:t>, </a:t>
            </a:r>
            <a:r>
              <a:rPr lang="en-US" sz="3200" dirty="0" smtClean="0">
                <a:latin typeface="Georgia" panose="02040502050405020303" pitchFamily="18" charset="0"/>
              </a:rPr>
              <a:t>therefore please</a:t>
            </a:r>
            <a:r>
              <a:rPr lang="en-US" sz="3200" b="1" dirty="0" smtClean="0">
                <a:latin typeface="Georgia" panose="02040502050405020303" pitchFamily="18" charset="0"/>
              </a:rPr>
              <a:t> </a:t>
            </a:r>
            <a:r>
              <a:rPr lang="en-US" sz="3200" b="1" u="sng" dirty="0" smtClean="0">
                <a:latin typeface="Georgia" panose="02040502050405020303" pitchFamily="18" charset="0"/>
              </a:rPr>
              <a:t>do not verbally share what knowledge you are constructing</a:t>
            </a:r>
            <a:r>
              <a:rPr lang="en-US" sz="3200" b="1" dirty="0" smtClean="0">
                <a:latin typeface="Georgia" panose="02040502050405020303" pitchFamily="18" charset="0"/>
              </a:rPr>
              <a:t> </a:t>
            </a:r>
            <a:r>
              <a:rPr lang="en-US" sz="3200" dirty="0" smtClean="0">
                <a:latin typeface="Georgia" panose="02040502050405020303" pitchFamily="18" charset="0"/>
              </a:rPr>
              <a:t>until it is time to share!</a:t>
            </a:r>
          </a:p>
          <a:p>
            <a:pPr marL="0" indent="0">
              <a:buNone/>
            </a:pPr>
            <a:endParaRPr lang="en-US" sz="3200" b="1" dirty="0">
              <a:latin typeface="Georgia" panose="02040502050405020303" pitchFamily="18" charset="0"/>
            </a:endParaRPr>
          </a:p>
          <a:p>
            <a:pPr marL="0" indent="0">
              <a:buNone/>
            </a:pPr>
            <a:r>
              <a:rPr lang="en-US" sz="3200" b="1" dirty="0" smtClean="0">
                <a:latin typeface="Georgia" panose="02040502050405020303" pitchFamily="18" charset="0"/>
              </a:rPr>
              <a:t>For each example write a heading like “Romeo and Juliet” and then write quick notes on what you see or hear. </a:t>
            </a:r>
            <a:endParaRPr lang="en-US" sz="3200" b="1" dirty="0">
              <a:latin typeface="Georgia" panose="02040502050405020303" pitchFamily="18" charset="0"/>
            </a:endParaRPr>
          </a:p>
        </p:txBody>
      </p:sp>
    </p:spTree>
    <p:extLst>
      <p:ext uri="{BB962C8B-B14F-4D97-AF65-F5344CB8AC3E}">
        <p14:creationId xmlns:p14="http://schemas.microsoft.com/office/powerpoint/2010/main" val="3457803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lstStyle/>
          <a:p>
            <a:r>
              <a:rPr lang="en-US" sz="2000" dirty="0" smtClean="0">
                <a:latin typeface="Georgia" panose="02040502050405020303" pitchFamily="18" charset="0"/>
              </a:rPr>
              <a:t>Photograph</a:t>
            </a:r>
            <a:r>
              <a:rPr lang="en-US" dirty="0" smtClean="0">
                <a:latin typeface="Georgia" panose="02040502050405020303" pitchFamily="18" charset="0"/>
              </a:rPr>
              <a:t>: </a:t>
            </a:r>
            <a:r>
              <a:rPr lang="en-US" i="1" dirty="0" smtClean="0">
                <a:latin typeface="Georgia" panose="02040502050405020303" pitchFamily="18" charset="0"/>
              </a:rPr>
              <a:t>Of Mice and men </a:t>
            </a:r>
            <a:r>
              <a:rPr lang="en-US" sz="2800" i="1" dirty="0" smtClean="0">
                <a:latin typeface="Georgia" panose="02040502050405020303" pitchFamily="18" charset="0"/>
              </a:rPr>
              <a:t>(film)</a:t>
            </a:r>
            <a:endParaRPr lang="en-US" sz="2800" dirty="0">
              <a:latin typeface="Georgia" panose="02040502050405020303" pitchFamily="18" charset="0"/>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240632" y="1285117"/>
            <a:ext cx="11682663" cy="4600294"/>
          </a:xfrm>
          <a:prstGeom prst="rect">
            <a:avLst/>
          </a:prstGeom>
        </p:spPr>
      </p:pic>
    </p:spTree>
    <p:extLst>
      <p:ext uri="{BB962C8B-B14F-4D97-AF65-F5344CB8AC3E}">
        <p14:creationId xmlns:p14="http://schemas.microsoft.com/office/powerpoint/2010/main" val="3988777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3736"/>
            <a:ext cx="10515600" cy="1325563"/>
          </a:xfrm>
        </p:spPr>
        <p:txBody>
          <a:bodyPr/>
          <a:lstStyle/>
          <a:p>
            <a:r>
              <a:rPr lang="en-US" sz="2000" dirty="0" smtClean="0">
                <a:latin typeface="Georgia" panose="02040502050405020303" pitchFamily="18" charset="0"/>
              </a:rPr>
              <a:t>Movie:</a:t>
            </a:r>
            <a:r>
              <a:rPr lang="en-US" dirty="0" smtClean="0">
                <a:latin typeface="Georgia" panose="02040502050405020303" pitchFamily="18" charset="0"/>
              </a:rPr>
              <a:t> </a:t>
            </a:r>
            <a:r>
              <a:rPr lang="en-US" i="1" dirty="0" smtClean="0">
                <a:latin typeface="Georgia" panose="02040502050405020303" pitchFamily="18" charset="0"/>
              </a:rPr>
              <a:t>Lord of the Rings: </a:t>
            </a:r>
            <a:br>
              <a:rPr lang="en-US" i="1" dirty="0" smtClean="0">
                <a:latin typeface="Georgia" panose="02040502050405020303" pitchFamily="18" charset="0"/>
              </a:rPr>
            </a:br>
            <a:r>
              <a:rPr lang="en-US" i="1" dirty="0" smtClean="0">
                <a:latin typeface="Georgia" panose="02040502050405020303" pitchFamily="18" charset="0"/>
              </a:rPr>
              <a:t>The return of the king</a:t>
            </a:r>
            <a:endParaRPr lang="en-US" i="1" dirty="0">
              <a:latin typeface="Georgia" panose="02040502050405020303" pitchFamily="18" charset="0"/>
            </a:endParaRPr>
          </a:p>
        </p:txBody>
      </p:sp>
      <p:sp>
        <p:nvSpPr>
          <p:cNvPr id="3" name="Content Placeholder 2"/>
          <p:cNvSpPr>
            <a:spLocks noGrp="1"/>
          </p:cNvSpPr>
          <p:nvPr>
            <p:ph idx="1"/>
          </p:nvPr>
        </p:nvSpPr>
        <p:spPr>
          <a:xfrm>
            <a:off x="838200" y="1719300"/>
            <a:ext cx="10131425" cy="650922"/>
          </a:xfrm>
        </p:spPr>
        <p:txBody>
          <a:bodyPr anchor="t">
            <a:normAutofit fontScale="92500" lnSpcReduction="20000"/>
          </a:bodyPr>
          <a:lstStyle/>
          <a:p>
            <a:pPr marL="0" indent="0">
              <a:buNone/>
            </a:pPr>
            <a:r>
              <a:rPr lang="en-US" dirty="0">
                <a:hlinkClick r:id="rId2"/>
              </a:rPr>
              <a:t>https://</a:t>
            </a:r>
            <a:r>
              <a:rPr lang="en-US" dirty="0" smtClean="0">
                <a:hlinkClick r:id="rId2"/>
              </a:rPr>
              <a:t>youtu.be/N3qrhhMCJlI?t=41</a:t>
            </a:r>
            <a:endParaRPr lang="en-US" dirty="0" smtClean="0"/>
          </a:p>
          <a:p>
            <a:pPr marL="0" indent="0">
              <a:buNone/>
            </a:pPr>
            <a:r>
              <a:rPr lang="en-US" dirty="0" smtClean="0"/>
              <a:t>4:41</a:t>
            </a:r>
            <a:endParaRPr lang="en-US" dirty="0"/>
          </a:p>
        </p:txBody>
      </p:sp>
      <p:pic>
        <p:nvPicPr>
          <p:cNvPr id="4" name="Picture 3"/>
          <p:cNvPicPr>
            <a:picLocks noChangeAspect="1"/>
          </p:cNvPicPr>
          <p:nvPr/>
        </p:nvPicPr>
        <p:blipFill>
          <a:blip r:embed="rId3" cstate="print"/>
          <a:stretch>
            <a:fillRect/>
          </a:stretch>
        </p:blipFill>
        <p:spPr>
          <a:xfrm>
            <a:off x="0" y="3314802"/>
            <a:ext cx="4944438" cy="3200400"/>
          </a:xfrm>
          <a:prstGeom prst="rect">
            <a:avLst/>
          </a:prstGeom>
        </p:spPr>
      </p:pic>
      <p:pic>
        <p:nvPicPr>
          <p:cNvPr id="5" name="Picture 4"/>
          <p:cNvPicPr>
            <a:picLocks noChangeAspect="1"/>
          </p:cNvPicPr>
          <p:nvPr/>
        </p:nvPicPr>
        <p:blipFill>
          <a:blip r:embed="rId4" cstate="print"/>
          <a:stretch>
            <a:fillRect/>
          </a:stretch>
        </p:blipFill>
        <p:spPr>
          <a:xfrm>
            <a:off x="4944438" y="3314802"/>
            <a:ext cx="3874642" cy="3200400"/>
          </a:xfrm>
          <a:prstGeom prst="rect">
            <a:avLst/>
          </a:prstGeom>
        </p:spPr>
      </p:pic>
      <p:pic>
        <p:nvPicPr>
          <p:cNvPr id="6" name="Picture 5"/>
          <p:cNvPicPr>
            <a:picLocks noChangeAspect="1"/>
          </p:cNvPicPr>
          <p:nvPr/>
        </p:nvPicPr>
        <p:blipFill>
          <a:blip r:embed="rId5" cstate="print"/>
          <a:stretch>
            <a:fillRect/>
          </a:stretch>
        </p:blipFill>
        <p:spPr>
          <a:xfrm>
            <a:off x="8819081" y="3314802"/>
            <a:ext cx="3372920" cy="3200400"/>
          </a:xfrm>
          <a:prstGeom prst="rect">
            <a:avLst/>
          </a:prstGeom>
        </p:spPr>
      </p:pic>
    </p:spTree>
    <p:extLst>
      <p:ext uri="{BB962C8B-B14F-4D97-AF65-F5344CB8AC3E}">
        <p14:creationId xmlns:p14="http://schemas.microsoft.com/office/powerpoint/2010/main" val="3360931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3717"/>
            <a:ext cx="10131425" cy="1456267"/>
          </a:xfrm>
        </p:spPr>
        <p:txBody>
          <a:bodyPr/>
          <a:lstStyle/>
          <a:p>
            <a:r>
              <a:rPr lang="en-US" b="1" dirty="0" smtClean="0">
                <a:latin typeface="Georgia" panose="02040502050405020303" pitchFamily="18" charset="0"/>
              </a:rPr>
              <a:t>Checkpoint one: </a:t>
            </a:r>
            <a:br>
              <a:rPr lang="en-US" b="1" dirty="0" smtClean="0">
                <a:latin typeface="Georgia" panose="02040502050405020303" pitchFamily="18" charset="0"/>
              </a:rPr>
            </a:br>
            <a:r>
              <a:rPr lang="en-US" sz="2000" b="1" cap="none" dirty="0" smtClean="0">
                <a:latin typeface="Georgia" panose="02040502050405020303" pitchFamily="18" charset="0"/>
              </a:rPr>
              <a:t>Write something even if you don’t know for sure.</a:t>
            </a:r>
            <a:endParaRPr lang="en-US" sz="2000" b="1" dirty="0">
              <a:latin typeface="Georgia" panose="02040502050405020303" pitchFamily="18" charset="0"/>
            </a:endParaRPr>
          </a:p>
        </p:txBody>
      </p:sp>
      <p:sp>
        <p:nvSpPr>
          <p:cNvPr id="3" name="Content Placeholder 2"/>
          <p:cNvSpPr>
            <a:spLocks noGrp="1"/>
          </p:cNvSpPr>
          <p:nvPr>
            <p:ph idx="1"/>
          </p:nvPr>
        </p:nvSpPr>
        <p:spPr>
          <a:xfrm>
            <a:off x="685801" y="2219498"/>
            <a:ext cx="10131425" cy="789710"/>
          </a:xfrm>
        </p:spPr>
        <p:txBody>
          <a:bodyPr anchor="t">
            <a:normAutofit/>
          </a:bodyPr>
          <a:lstStyle/>
          <a:p>
            <a:r>
              <a:rPr lang="en-US" sz="2800" dirty="0">
                <a:latin typeface="Georgia" panose="02040502050405020303" pitchFamily="18" charset="0"/>
              </a:rPr>
              <a:t>Based on the </a:t>
            </a:r>
            <a:r>
              <a:rPr lang="en-US" sz="2800" dirty="0" smtClean="0">
                <a:latin typeface="Georgia" panose="02040502050405020303" pitchFamily="18" charset="0"/>
              </a:rPr>
              <a:t>two examples</a:t>
            </a:r>
            <a:r>
              <a:rPr lang="en-US" sz="2800" dirty="0">
                <a:latin typeface="Georgia" panose="02040502050405020303" pitchFamily="18" charset="0"/>
              </a:rPr>
              <a:t>, I think </a:t>
            </a:r>
            <a:r>
              <a:rPr lang="en-US" sz="2800" b="1" u="sng" dirty="0">
                <a:solidFill>
                  <a:srgbClr val="FFFF00"/>
                </a:solidFill>
                <a:latin typeface="Georgia" panose="02040502050405020303" pitchFamily="18" charset="0"/>
              </a:rPr>
              <a:t>juxtaposition</a:t>
            </a:r>
            <a:r>
              <a:rPr lang="en-US" sz="2800" dirty="0">
                <a:latin typeface="Georgia" panose="02040502050405020303" pitchFamily="18" charset="0"/>
              </a:rPr>
              <a:t> </a:t>
            </a:r>
            <a:r>
              <a:rPr lang="en-US" sz="2800" dirty="0" smtClean="0">
                <a:latin typeface="Georgia" panose="02040502050405020303" pitchFamily="18" charset="0"/>
              </a:rPr>
              <a:t>means…</a:t>
            </a:r>
            <a:endParaRPr lang="en-US" sz="2800" dirty="0">
              <a:latin typeface="Georgia" panose="02040502050405020303" pitchFamily="18" charset="0"/>
            </a:endParaRPr>
          </a:p>
          <a:p>
            <a:endParaRPr lang="en-US" sz="2800" dirty="0">
              <a:latin typeface="Georgia" panose="02040502050405020303" pitchFamily="18" charset="0"/>
            </a:endParaRPr>
          </a:p>
        </p:txBody>
      </p:sp>
    </p:spTree>
    <p:extLst>
      <p:ext uri="{BB962C8B-B14F-4D97-AF65-F5344CB8AC3E}">
        <p14:creationId xmlns:p14="http://schemas.microsoft.com/office/powerpoint/2010/main" val="1371123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32"/>
            <a:ext cx="10515600" cy="1325563"/>
          </a:xfrm>
        </p:spPr>
        <p:txBody>
          <a:bodyPr/>
          <a:lstStyle/>
          <a:p>
            <a:r>
              <a:rPr lang="en-US" dirty="0" smtClean="0">
                <a:latin typeface="Georgia" panose="02040502050405020303" pitchFamily="18" charset="0"/>
              </a:rPr>
              <a:t>Meme: Drake</a:t>
            </a:r>
            <a:endParaRPr lang="en-US" dirty="0">
              <a:latin typeface="Georgia" panose="02040502050405020303" pitchFamily="18" charset="0"/>
            </a:endParaRPr>
          </a:p>
        </p:txBody>
      </p:sp>
      <p:pic>
        <p:nvPicPr>
          <p:cNvPr id="1026" name="Picture 2" descr="Image result for drake hotline bling meme"/>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bwMode="auto">
          <a:xfrm>
            <a:off x="821004" y="1133987"/>
            <a:ext cx="6335684" cy="544472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rees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Image result for rees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reeses"/>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7714" b="73429" l="4286" r="95429">
                        <a14:foregroundMark x1="77714" y1="57571" x2="77714" y2="57571"/>
                        <a14:foregroundMark x1="80286" y1="59714" x2="80286" y2="59714"/>
                      </a14:backgroundRemoval>
                    </a14:imgEffect>
                  </a14:imgLayer>
                </a14:imgProps>
              </a:ext>
              <a:ext uri="{28A0092B-C50C-407E-A947-70E740481C1C}">
                <a14:useLocalDpi xmlns:a14="http://schemas.microsoft.com/office/drawing/2010/main"/>
              </a:ext>
            </a:extLst>
          </a:blip>
          <a:srcRect l="3370" t="28447" r="3075" b="28238"/>
          <a:stretch/>
        </p:blipFill>
        <p:spPr bwMode="auto">
          <a:xfrm>
            <a:off x="4085500" y="4412002"/>
            <a:ext cx="3006065" cy="13917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ike and ikes"/>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1957" l="1957" r="98261">
                        <a14:foregroundMark x1="14565" y1="35217" x2="14565" y2="35217"/>
                        <a14:foregroundMark x1="16957" y1="38913" x2="16957" y2="38913"/>
                        <a14:foregroundMark x1="22609" y1="33913" x2="22609" y2="33913"/>
                        <a14:foregroundMark x1="29130" y1="38478" x2="29130" y2="38478"/>
                        <a14:foregroundMark x1="31957" y1="37826" x2="31957" y2="37826"/>
                        <a14:foregroundMark x1="35435" y1="37174" x2="35435" y2="37174"/>
                        <a14:foregroundMark x1="19348" y1="39783" x2="19348" y2="39783"/>
                        <a14:foregroundMark x1="45870" y1="38913" x2="45870" y2="38913"/>
                        <a14:foregroundMark x1="40870" y1="38696" x2="40870" y2="38696"/>
                        <a14:foregroundMark x1="55870" y1="38478" x2="55870" y2="38478"/>
                        <a14:foregroundMark x1="58913" y1="38478" x2="58913" y2="38478"/>
                        <a14:foregroundMark x1="74565" y1="39130" x2="74565" y2="39130"/>
                        <a14:foregroundMark x1="60435" y1="55435" x2="60435" y2="55435"/>
                      </a14:backgroundRemoval>
                    </a14:imgEffect>
                  </a14:imgLayer>
                </a14:imgProps>
              </a:ext>
              <a:ext uri="{28A0092B-C50C-407E-A947-70E740481C1C}">
                <a14:useLocalDpi xmlns:a14="http://schemas.microsoft.com/office/drawing/2010/main"/>
              </a:ext>
            </a:extLst>
          </a:blip>
          <a:srcRect/>
          <a:stretch>
            <a:fillRect/>
          </a:stretch>
        </p:blipFill>
        <p:spPr bwMode="auto">
          <a:xfrm>
            <a:off x="4551086" y="1446168"/>
            <a:ext cx="2074891" cy="207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6840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992</TotalTime>
  <Words>1985</Words>
  <Application>Microsoft Office PowerPoint</Application>
  <PresentationFormat>Widescreen</PresentationFormat>
  <Paragraphs>232</Paragraphs>
  <Slides>33</Slides>
  <Notes>0</Notes>
  <HiddenSlides>10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Georgia</vt:lpstr>
      <vt:lpstr>Celestial</vt:lpstr>
      <vt:lpstr>PowerPoint Presentation</vt:lpstr>
      <vt:lpstr>Journal #12: Juxtaposition</vt:lpstr>
      <vt:lpstr>What is Juxtaposition?</vt:lpstr>
      <vt:lpstr>Constructivist Theory</vt:lpstr>
      <vt:lpstr>Before we begin…</vt:lpstr>
      <vt:lpstr>Photograph: Of Mice and men (film)</vt:lpstr>
      <vt:lpstr>Movie: Lord of the Rings:  The return of the king</vt:lpstr>
      <vt:lpstr>Checkpoint one:  Write something even if you don’t know for sure.</vt:lpstr>
      <vt:lpstr>Meme: Drake</vt:lpstr>
      <vt:lpstr>Play: Romeo and Juliet Act I, Scene V</vt:lpstr>
      <vt:lpstr>Music: “Hot and Cold”– Katy Perry</vt:lpstr>
      <vt:lpstr>Checkpoint two:  Write something even if you don’t know for sure.</vt:lpstr>
      <vt:lpstr>Poetry: “Do not Go Gentle into that Good Night” by Dylan Thomas  </vt:lpstr>
      <vt:lpstr>Photo: Advertising placement</vt:lpstr>
      <vt:lpstr>Poetry: “Let America Be America Again” by Langston Hughes (1938)</vt:lpstr>
      <vt:lpstr>Movie: Lord of the Rings: The two Towers</vt:lpstr>
      <vt:lpstr>Novel: A Tale of Two Cities by Charles Dickens</vt:lpstr>
      <vt:lpstr>Fan edits Movie: Star wars: a new Hope + prequel content</vt:lpstr>
      <vt:lpstr>Checkpoint three:  Write something even if you don’t know for sure.</vt:lpstr>
      <vt:lpstr>Juxtaposition definition:</vt:lpstr>
      <vt:lpstr>Reflection:</vt:lpstr>
      <vt:lpstr>Juxtaposition + Graphic Novels</vt:lpstr>
      <vt:lpstr>Juxtaposition + Graphic Novels</vt:lpstr>
      <vt:lpstr>Answer the prompt:</vt:lpstr>
      <vt:lpstr>Some Juxtaposition in Bless Me, Ultima (so far)….</vt:lpstr>
      <vt:lpstr>Juxtaposition in BMU</vt:lpstr>
      <vt:lpstr> entrance ticket:</vt:lpstr>
      <vt:lpstr>PowerPoint Presentation</vt:lpstr>
      <vt:lpstr>Ultima’s Magic vs Catholicism </vt:lpstr>
      <vt:lpstr>Antonio’s dream (119-121)</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Juxtaposition!</dc:title>
  <dc:creator>Smith, Kyle    SHS - Staff</dc:creator>
  <cp:lastModifiedBy>Smith, Kyle    SHS - Staff</cp:lastModifiedBy>
  <cp:revision>88</cp:revision>
  <cp:lastPrinted>2018-11-02T16:30:17Z</cp:lastPrinted>
  <dcterms:created xsi:type="dcterms:W3CDTF">2015-11-17T04:58:26Z</dcterms:created>
  <dcterms:modified xsi:type="dcterms:W3CDTF">2019-11-26T22:47:45Z</dcterms:modified>
</cp:coreProperties>
</file>