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2" d="100"/>
          <a:sy n="72" d="100"/>
        </p:scale>
        <p:origin x="4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120904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5D7F6568-25FF-4F44-B25E-D10BD20E424E}"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14974-6370-4A6E-A552-ECB813283324}" type="slidenum">
              <a:rPr lang="en-US" smtClean="0"/>
              <a:t>‹#›</a:t>
            </a:fld>
            <a:endParaRPr lang="en-US"/>
          </a:p>
        </p:txBody>
      </p:sp>
      <p:sp>
        <p:nvSpPr>
          <p:cNvPr id="113" name="Rectangle 112"/>
          <p:cNvSpPr/>
          <p:nvPr/>
        </p:nvSpPr>
        <p:spPr>
          <a:xfrm>
            <a:off x="0" y="1905000"/>
            <a:ext cx="6604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1800" kern="1200">
              <a:solidFill>
                <a:prstClr val="white"/>
              </a:solidFill>
              <a:latin typeface="Tw Cen MT"/>
              <a:ea typeface="+mn-ea"/>
              <a:cs typeface="+mn-cs"/>
            </a:endParaRPr>
          </a:p>
        </p:txBody>
      </p:sp>
      <p:grpSp>
        <p:nvGrpSpPr>
          <p:cNvPr id="94" name="Group 93"/>
          <p:cNvGrpSpPr/>
          <p:nvPr/>
        </p:nvGrpSpPr>
        <p:grpSpPr>
          <a:xfrm>
            <a:off x="0" y="2057400"/>
            <a:ext cx="6401859"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304800" y="2130426"/>
            <a:ext cx="58928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a:t>Click to edit Master title style</a:t>
            </a:r>
            <a:endParaRPr lang="en-US" dirty="0"/>
          </a:p>
        </p:txBody>
      </p:sp>
      <p:sp>
        <p:nvSpPr>
          <p:cNvPr id="3" name="Subtitle 2"/>
          <p:cNvSpPr>
            <a:spLocks noGrp="1"/>
          </p:cNvSpPr>
          <p:nvPr>
            <p:ph type="subTitle" idx="1"/>
          </p:nvPr>
        </p:nvSpPr>
        <p:spPr>
          <a:xfrm>
            <a:off x="304800" y="3733800"/>
            <a:ext cx="58928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483603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7F6568-25FF-4F44-B25E-D10BD20E424E}"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14974-6370-4A6E-A552-ECB813283324}" type="slidenum">
              <a:rPr lang="en-US" smtClean="0"/>
              <a:t>‹#›</a:t>
            </a:fld>
            <a:endParaRPr lang="en-US"/>
          </a:p>
        </p:txBody>
      </p:sp>
    </p:spTree>
    <p:extLst>
      <p:ext uri="{BB962C8B-B14F-4D97-AF65-F5344CB8AC3E}">
        <p14:creationId xmlns:p14="http://schemas.microsoft.com/office/powerpoint/2010/main" val="2966724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7F6568-25FF-4F44-B25E-D10BD20E424E}"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14974-6370-4A6E-A552-ECB813283324}" type="slidenum">
              <a:rPr lang="en-US" smtClean="0"/>
              <a:t>‹#›</a:t>
            </a:fld>
            <a:endParaRPr lang="en-US"/>
          </a:p>
        </p:txBody>
      </p:sp>
    </p:spTree>
    <p:extLst>
      <p:ext uri="{BB962C8B-B14F-4D97-AF65-F5344CB8AC3E}">
        <p14:creationId xmlns:p14="http://schemas.microsoft.com/office/powerpoint/2010/main" val="1439006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7F6568-25FF-4F44-B25E-D10BD20E424E}"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14974-6370-4A6E-A552-ECB813283324}" type="slidenum">
              <a:rPr lang="en-US" smtClean="0"/>
              <a:t>‹#›</a:t>
            </a:fld>
            <a:endParaRPr lang="en-US"/>
          </a:p>
        </p:txBody>
      </p:sp>
    </p:spTree>
    <p:extLst>
      <p:ext uri="{BB962C8B-B14F-4D97-AF65-F5344CB8AC3E}">
        <p14:creationId xmlns:p14="http://schemas.microsoft.com/office/powerpoint/2010/main" val="1962458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2" y="-30478"/>
            <a:ext cx="120903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12192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1800" kern="1200">
              <a:solidFill>
                <a:prstClr val="white"/>
              </a:solidFill>
              <a:latin typeface="Tw Cen MT"/>
              <a:ea typeface="+mn-ea"/>
              <a:cs typeface="+mn-cs"/>
            </a:endParaRPr>
          </a:p>
        </p:txBody>
      </p:sp>
      <p:cxnSp>
        <p:nvCxnSpPr>
          <p:cNvPr id="96" name="Straight Connector 95"/>
          <p:cNvCxnSpPr/>
          <p:nvPr/>
        </p:nvCxnSpPr>
        <p:spPr>
          <a:xfrm>
            <a:off x="0" y="4387368"/>
            <a:ext cx="12192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12192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609600" y="5621365"/>
            <a:ext cx="110744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5" name="Title 94"/>
          <p:cNvSpPr>
            <a:spLocks noGrp="1"/>
          </p:cNvSpPr>
          <p:nvPr>
            <p:ph type="title"/>
          </p:nvPr>
        </p:nvSpPr>
        <p:spPr>
          <a:xfrm>
            <a:off x="609600" y="4463568"/>
            <a:ext cx="11074400" cy="1143000"/>
          </a:xfrm>
        </p:spPr>
        <p:txBody>
          <a:bodyPr/>
          <a:lstStyle/>
          <a:p>
            <a:r>
              <a:rPr lang="en-US"/>
              <a:t>Click to edit Master title style</a:t>
            </a:r>
          </a:p>
        </p:txBody>
      </p:sp>
      <p:sp>
        <p:nvSpPr>
          <p:cNvPr id="2" name="Date Placeholder 1"/>
          <p:cNvSpPr>
            <a:spLocks noGrp="1"/>
          </p:cNvSpPr>
          <p:nvPr>
            <p:ph type="dt" sz="half" idx="10"/>
          </p:nvPr>
        </p:nvSpPr>
        <p:spPr/>
        <p:txBody>
          <a:bodyPr/>
          <a:lstStyle/>
          <a:p>
            <a:fld id="{5D7F6568-25FF-4F44-B25E-D10BD20E424E}" type="datetimeFigureOut">
              <a:rPr lang="en-US" smtClean="0"/>
              <a:t>4/4/2020</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3F414974-6370-4A6E-A552-ECB813283324}" type="slidenum">
              <a:rPr lang="en-US" smtClean="0"/>
              <a:t>‹#›</a:t>
            </a:fld>
            <a:endParaRPr lang="en-US"/>
          </a:p>
        </p:txBody>
      </p:sp>
    </p:spTree>
    <p:extLst>
      <p:ext uri="{BB962C8B-B14F-4D97-AF65-F5344CB8AC3E}">
        <p14:creationId xmlns:p14="http://schemas.microsoft.com/office/powerpoint/2010/main" val="119884729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7F6568-25FF-4F44-B25E-D10BD20E424E}"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14974-6370-4A6E-A552-ECB813283324}" type="slidenum">
              <a:rPr lang="en-US" smtClean="0"/>
              <a:t>‹#›</a:t>
            </a:fld>
            <a:endParaRPr lang="en-US"/>
          </a:p>
        </p:txBody>
      </p:sp>
    </p:spTree>
    <p:extLst>
      <p:ext uri="{BB962C8B-B14F-4D97-AF65-F5344CB8AC3E}">
        <p14:creationId xmlns:p14="http://schemas.microsoft.com/office/powerpoint/2010/main" val="3513039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D7F6568-25FF-4F44-B25E-D10BD20E424E}" type="datetimeFigureOut">
              <a:rPr lang="en-US" smtClean="0"/>
              <a:t>4/4/2020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414974-6370-4A6E-A552-ECB813283324}" type="slidenum">
              <a:rPr lang="en-US" smtClean="0"/>
              <a:t>‹#›</a:t>
            </a:fld>
            <a:endParaRPr lang="en-US"/>
          </a:p>
        </p:txBody>
      </p:sp>
    </p:spTree>
    <p:extLst>
      <p:ext uri="{BB962C8B-B14F-4D97-AF65-F5344CB8AC3E}">
        <p14:creationId xmlns:p14="http://schemas.microsoft.com/office/powerpoint/2010/main" val="3140197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D7F6568-25FF-4F44-B25E-D10BD20E424E}" type="datetimeFigureOut">
              <a:rPr lang="en-US" smtClean="0"/>
              <a:t>4/4/2020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414974-6370-4A6E-A552-ECB813283324}" type="slidenum">
              <a:rPr lang="en-US" smtClean="0"/>
              <a:t>‹#›</a:t>
            </a:fld>
            <a:endParaRPr lang="en-US"/>
          </a:p>
        </p:txBody>
      </p:sp>
    </p:spTree>
    <p:extLst>
      <p:ext uri="{BB962C8B-B14F-4D97-AF65-F5344CB8AC3E}">
        <p14:creationId xmlns:p14="http://schemas.microsoft.com/office/powerpoint/2010/main" val="3914432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7F6568-25FF-4F44-B25E-D10BD20E424E}" type="datetimeFigureOut">
              <a:rPr lang="en-US" smtClean="0"/>
              <a:t>4/4/2020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414974-6370-4A6E-A552-ECB813283324}" type="slidenum">
              <a:rPr lang="en-US" smtClean="0"/>
              <a:t>‹#›</a:t>
            </a:fld>
            <a:endParaRPr lang="en-US"/>
          </a:p>
        </p:txBody>
      </p:sp>
    </p:spTree>
    <p:extLst>
      <p:ext uri="{BB962C8B-B14F-4D97-AF65-F5344CB8AC3E}">
        <p14:creationId xmlns:p14="http://schemas.microsoft.com/office/powerpoint/2010/main" val="161541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7200" y="273051"/>
            <a:ext cx="7315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7F6568-25FF-4F44-B25E-D10BD20E424E}"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14974-6370-4A6E-A552-ECB813283324}" type="slidenum">
              <a:rPr lang="en-US" smtClean="0"/>
              <a:t>‹#›</a:t>
            </a:fld>
            <a:endParaRPr lang="en-US"/>
          </a:p>
        </p:txBody>
      </p:sp>
      <p:sp>
        <p:nvSpPr>
          <p:cNvPr id="37" name="Rectangle 36"/>
          <p:cNvSpPr/>
          <p:nvPr/>
        </p:nvSpPr>
        <p:spPr>
          <a:xfrm>
            <a:off x="0" y="1563624"/>
            <a:ext cx="3681984"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1800" kern="1200">
              <a:solidFill>
                <a:prstClr val="white"/>
              </a:solidFill>
              <a:latin typeface="Tw Cen MT"/>
              <a:ea typeface="+mn-ea"/>
              <a:cs typeface="+mn-cs"/>
            </a:endParaRPr>
          </a:p>
        </p:txBody>
      </p:sp>
      <p:cxnSp>
        <p:nvCxnSpPr>
          <p:cNvPr id="39" name="Straight Connector 38"/>
          <p:cNvCxnSpPr/>
          <p:nvPr/>
        </p:nvCxnSpPr>
        <p:spPr>
          <a:xfrm rot="5400000">
            <a:off x="2007129" y="3221207"/>
            <a:ext cx="3017520" cy="1059"/>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353568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353568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03200" y="1901952"/>
            <a:ext cx="316992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a:t>Click to edit Master title style</a:t>
            </a:r>
            <a:endParaRPr lang="en-US" dirty="0"/>
          </a:p>
        </p:txBody>
      </p:sp>
      <p:sp>
        <p:nvSpPr>
          <p:cNvPr id="4" name="Text Placeholder 3"/>
          <p:cNvSpPr>
            <a:spLocks noGrp="1"/>
          </p:cNvSpPr>
          <p:nvPr>
            <p:ph type="body" sz="half" idx="2"/>
          </p:nvPr>
        </p:nvSpPr>
        <p:spPr>
          <a:xfrm>
            <a:off x="203200" y="3273552"/>
            <a:ext cx="316992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281155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267200" y="381000"/>
            <a:ext cx="74168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5" name="Date Placeholder 4"/>
          <p:cNvSpPr>
            <a:spLocks noGrp="1"/>
          </p:cNvSpPr>
          <p:nvPr>
            <p:ph type="dt" sz="half" idx="10"/>
          </p:nvPr>
        </p:nvSpPr>
        <p:spPr/>
        <p:txBody>
          <a:bodyPr/>
          <a:lstStyle/>
          <a:p>
            <a:fld id="{5D7F6568-25FF-4F44-B25E-D10BD20E424E}"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14974-6370-4A6E-A552-ECB813283324}" type="slidenum">
              <a:rPr lang="en-US" smtClean="0"/>
              <a:t>‹#›</a:t>
            </a:fld>
            <a:endParaRPr lang="en-US"/>
          </a:p>
        </p:txBody>
      </p:sp>
      <p:sp>
        <p:nvSpPr>
          <p:cNvPr id="33" name="Rectangle 32"/>
          <p:cNvSpPr/>
          <p:nvPr/>
        </p:nvSpPr>
        <p:spPr>
          <a:xfrm>
            <a:off x="0" y="1563624"/>
            <a:ext cx="3681984"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1800" kern="1200">
              <a:solidFill>
                <a:prstClr val="white"/>
              </a:solidFill>
              <a:latin typeface="Tw Cen MT"/>
              <a:ea typeface="+mn-ea"/>
              <a:cs typeface="+mn-cs"/>
            </a:endParaRPr>
          </a:p>
        </p:txBody>
      </p:sp>
      <p:cxnSp>
        <p:nvCxnSpPr>
          <p:cNvPr id="34" name="Straight Connector 33"/>
          <p:cNvCxnSpPr/>
          <p:nvPr/>
        </p:nvCxnSpPr>
        <p:spPr>
          <a:xfrm rot="5400000">
            <a:off x="2007129" y="3221207"/>
            <a:ext cx="3017520" cy="1059"/>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353568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353568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07264" y="1905000"/>
            <a:ext cx="316992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203200" y="3276600"/>
            <a:ext cx="316992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333572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99136" y="137160"/>
            <a:ext cx="1182624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1800" kern="1200">
              <a:solidFill>
                <a:prstClr val="white"/>
              </a:solidFill>
              <a:latin typeface="Tw Cen MT"/>
              <a:ea typeface="+mn-ea"/>
              <a:cs typeface="+mn-cs"/>
            </a:endParaRPr>
          </a:p>
        </p:txBody>
      </p:sp>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12409"/>
            <a:ext cx="2844800" cy="365125"/>
          </a:xfrm>
          <a:prstGeom prst="rect">
            <a:avLst/>
          </a:prstGeom>
        </p:spPr>
        <p:txBody>
          <a:bodyPr vert="horz" lIns="91440" tIns="45720" rIns="91440" bIns="45720" rtlCol="0" anchor="ctr"/>
          <a:lstStyle>
            <a:lvl1pPr algn="l">
              <a:defRPr sz="1200">
                <a:solidFill>
                  <a:schemeClr val="tx2"/>
                </a:solidFill>
              </a:defRPr>
            </a:lvl1pPr>
          </a:lstStyle>
          <a:p>
            <a:fld id="{5D7F6568-25FF-4F44-B25E-D10BD20E424E}" type="datetimeFigureOut">
              <a:rPr lang="en-US" smtClean="0"/>
              <a:t>4/4/2020</a:t>
            </a:fld>
            <a:endParaRPr lang="en-US"/>
          </a:p>
        </p:txBody>
      </p:sp>
      <p:sp>
        <p:nvSpPr>
          <p:cNvPr id="5" name="Footer Placeholder 4"/>
          <p:cNvSpPr>
            <a:spLocks noGrp="1"/>
          </p:cNvSpPr>
          <p:nvPr>
            <p:ph type="ftr" sz="quarter" idx="3"/>
          </p:nvPr>
        </p:nvSpPr>
        <p:spPr>
          <a:xfrm>
            <a:off x="3774831" y="6312409"/>
            <a:ext cx="4642339"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8737600" y="6312409"/>
            <a:ext cx="2844800" cy="365125"/>
          </a:xfrm>
          <a:prstGeom prst="rect">
            <a:avLst/>
          </a:prstGeom>
        </p:spPr>
        <p:txBody>
          <a:bodyPr vert="horz" lIns="91440" tIns="45720" rIns="91440" bIns="45720" rtlCol="0" anchor="ctr"/>
          <a:lstStyle>
            <a:lvl1pPr algn="r">
              <a:defRPr sz="1200">
                <a:solidFill>
                  <a:schemeClr val="tx2"/>
                </a:solidFill>
              </a:defRPr>
            </a:lvl1pPr>
          </a:lstStyle>
          <a:p>
            <a:fld id="{3F414974-6370-4A6E-A552-ECB813283324}" type="slidenum">
              <a:rPr lang="en-US" smtClean="0"/>
              <a:t>‹#›</a:t>
            </a:fld>
            <a:endParaRPr lang="en-US"/>
          </a:p>
        </p:txBody>
      </p:sp>
    </p:spTree>
    <p:extLst>
      <p:ext uri="{BB962C8B-B14F-4D97-AF65-F5344CB8AC3E}">
        <p14:creationId xmlns:p14="http://schemas.microsoft.com/office/powerpoint/2010/main" val="24690648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Outlines </a:t>
            </a:r>
            <a:r>
              <a:rPr lang="en-US" sz="5400" dirty="0">
                <a:sym typeface="Wingdings" panose="05000000000000000000" pitchFamily="2" charset="2"/>
              </a:rPr>
              <a:t> Rough Drafts</a:t>
            </a:r>
            <a:endParaRPr lang="en-US" sz="5400" dirty="0"/>
          </a:p>
        </p:txBody>
      </p:sp>
      <p:sp>
        <p:nvSpPr>
          <p:cNvPr id="3" name="Content Placeholder 2"/>
          <p:cNvSpPr>
            <a:spLocks noGrp="1"/>
          </p:cNvSpPr>
          <p:nvPr>
            <p:ph idx="1"/>
          </p:nvPr>
        </p:nvSpPr>
        <p:spPr>
          <a:xfrm>
            <a:off x="609600" y="1600201"/>
            <a:ext cx="10972800" cy="5000104"/>
          </a:xfrm>
        </p:spPr>
        <p:txBody>
          <a:bodyPr/>
          <a:lstStyle/>
          <a:p>
            <a:pPr marL="0" indent="0" algn="ctr">
              <a:buNone/>
            </a:pPr>
            <a:r>
              <a:rPr lang="en-US" sz="3200" b="1" dirty="0"/>
              <a:t>More than just deleting the layers (something many of you catastrophically screwed up anyways). </a:t>
            </a:r>
          </a:p>
          <a:p>
            <a:pPr marL="457200" indent="-457200">
              <a:buFont typeface="+mj-lt"/>
              <a:buAutoNum type="arabicPeriod"/>
            </a:pPr>
            <a:r>
              <a:rPr lang="en-US" sz="3200" dirty="0"/>
              <a:t>Take evidence and </a:t>
            </a:r>
            <a:r>
              <a:rPr lang="en-US" sz="3200" u="sng" dirty="0">
                <a:solidFill>
                  <a:schemeClr val="accent5"/>
                </a:solidFill>
              </a:rPr>
              <a:t>INTEGRATE</a:t>
            </a:r>
            <a:r>
              <a:rPr lang="en-US" sz="3200" dirty="0"/>
              <a:t> it into sentences.</a:t>
            </a:r>
          </a:p>
          <a:p>
            <a:pPr marL="457200" indent="-457200">
              <a:buFont typeface="+mj-lt"/>
              <a:buAutoNum type="arabicPeriod"/>
            </a:pPr>
            <a:r>
              <a:rPr lang="en-US" sz="3200" dirty="0"/>
              <a:t>Improve analysis.</a:t>
            </a:r>
          </a:p>
          <a:p>
            <a:pPr marL="457200" indent="-457200">
              <a:buFont typeface="+mj-lt"/>
              <a:buAutoNum type="arabicPeriod"/>
            </a:pPr>
            <a:r>
              <a:rPr lang="en-US" sz="3200" dirty="0"/>
              <a:t>Construct transitions</a:t>
            </a:r>
          </a:p>
          <a:p>
            <a:pPr marL="457200" indent="-457200">
              <a:buFont typeface="+mj-lt"/>
              <a:buAutoNum type="arabicPeriod"/>
            </a:pPr>
            <a:r>
              <a:rPr lang="en-US" sz="3200" dirty="0"/>
              <a:t>Polish: improve grammar and syntax.</a:t>
            </a:r>
          </a:p>
        </p:txBody>
      </p:sp>
    </p:spTree>
    <p:extLst>
      <p:ext uri="{BB962C8B-B14F-4D97-AF65-F5344CB8AC3E}">
        <p14:creationId xmlns:p14="http://schemas.microsoft.com/office/powerpoint/2010/main" val="3150676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chemeClr val="accent5"/>
                </a:solidFill>
              </a:rPr>
              <a:t>Integrating</a:t>
            </a:r>
            <a:r>
              <a:rPr lang="en-US" sz="6000" dirty="0"/>
              <a:t> Evidence</a:t>
            </a:r>
          </a:p>
        </p:txBody>
      </p:sp>
      <p:sp>
        <p:nvSpPr>
          <p:cNvPr id="3" name="Content Placeholder 2"/>
          <p:cNvSpPr>
            <a:spLocks noGrp="1"/>
          </p:cNvSpPr>
          <p:nvPr>
            <p:ph idx="1"/>
          </p:nvPr>
        </p:nvSpPr>
        <p:spPr/>
        <p:txBody>
          <a:bodyPr>
            <a:normAutofit/>
          </a:bodyPr>
          <a:lstStyle/>
          <a:p>
            <a:pPr marL="0" indent="0" algn="ctr">
              <a:buNone/>
            </a:pPr>
            <a:r>
              <a:rPr lang="en-US" sz="2800" dirty="0">
                <a:solidFill>
                  <a:schemeClr val="accent5"/>
                </a:solidFill>
              </a:rPr>
              <a:t>Integrating</a:t>
            </a:r>
            <a:r>
              <a:rPr lang="en-US" sz="2800" dirty="0"/>
              <a:t> evidence means incorporating cited quotes (evidence) from the text into sentences of your own writing.  This is an essential requirement of writing in all fields.  </a:t>
            </a:r>
          </a:p>
          <a:p>
            <a:pPr marL="0" indent="0">
              <a:buNone/>
            </a:pPr>
            <a:r>
              <a:rPr lang="en-US" sz="2800" dirty="0"/>
              <a:t>Example: </a:t>
            </a:r>
          </a:p>
          <a:p>
            <a:pPr marL="0" indent="0">
              <a:buNone/>
            </a:pPr>
            <a:r>
              <a:rPr lang="en-US" sz="2800" dirty="0" err="1"/>
              <a:t>Narciso</a:t>
            </a:r>
            <a:r>
              <a:rPr lang="en-US" sz="2800" dirty="0"/>
              <a:t>, who lost his innocence, asks Antonio to confess him: “’Then pray for me,’ he said weakly and closed his eyes, ‘you are pure of heart-‘” (Anaya 170). </a:t>
            </a:r>
          </a:p>
          <a:p>
            <a:pPr marL="0" indent="0">
              <a:buNone/>
            </a:pPr>
            <a:endParaRPr lang="en-US" sz="2800" dirty="0"/>
          </a:p>
          <a:p>
            <a:pPr marL="0" indent="0">
              <a:buNone/>
            </a:pPr>
            <a:r>
              <a:rPr lang="en-US" sz="2800" dirty="0"/>
              <a:t>What do you see?</a:t>
            </a:r>
          </a:p>
        </p:txBody>
      </p:sp>
    </p:spTree>
    <p:extLst>
      <p:ext uri="{BB962C8B-B14F-4D97-AF65-F5344CB8AC3E}">
        <p14:creationId xmlns:p14="http://schemas.microsoft.com/office/powerpoint/2010/main" val="1762279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chemeClr val="accent5"/>
                </a:solidFill>
              </a:rPr>
              <a:t>Integrating</a:t>
            </a:r>
            <a:r>
              <a:rPr lang="en-US" sz="6000" dirty="0"/>
              <a:t> Evidence</a:t>
            </a:r>
          </a:p>
        </p:txBody>
      </p:sp>
      <p:sp>
        <p:nvSpPr>
          <p:cNvPr id="3" name="Content Placeholder 2"/>
          <p:cNvSpPr>
            <a:spLocks noGrp="1"/>
          </p:cNvSpPr>
          <p:nvPr>
            <p:ph idx="1"/>
          </p:nvPr>
        </p:nvSpPr>
        <p:spPr>
          <a:xfrm>
            <a:off x="609600" y="1600201"/>
            <a:ext cx="10972800" cy="4983479"/>
          </a:xfrm>
        </p:spPr>
        <p:txBody>
          <a:bodyPr>
            <a:normAutofit fontScale="77500" lnSpcReduction="20000"/>
          </a:bodyPr>
          <a:lstStyle/>
          <a:p>
            <a:pPr marL="0" indent="0" algn="ctr">
              <a:buNone/>
            </a:pPr>
            <a:r>
              <a:rPr lang="en-US" sz="2800" dirty="0"/>
              <a:t>Three ways to </a:t>
            </a:r>
            <a:r>
              <a:rPr lang="en-US" sz="2800" dirty="0">
                <a:solidFill>
                  <a:schemeClr val="accent5"/>
                </a:solidFill>
              </a:rPr>
              <a:t>integrate</a:t>
            </a:r>
            <a:r>
              <a:rPr lang="en-US" sz="2800" dirty="0"/>
              <a:t> evidence:</a:t>
            </a:r>
          </a:p>
          <a:p>
            <a:pPr marL="0" indent="0">
              <a:buNone/>
            </a:pPr>
            <a:r>
              <a:rPr lang="en-US" sz="2800" dirty="0"/>
              <a:t>1. </a:t>
            </a:r>
            <a:r>
              <a:rPr lang="en-US" sz="3400" b="1" dirty="0">
                <a:solidFill>
                  <a:schemeClr val="accent5"/>
                </a:solidFill>
              </a:rPr>
              <a:t>Leading Sentence followed by a quote (to set up plot or context of quote)</a:t>
            </a:r>
          </a:p>
          <a:p>
            <a:pPr marL="0" indent="0">
              <a:buNone/>
            </a:pPr>
            <a:r>
              <a:rPr lang="en-US" sz="2800" dirty="0"/>
              <a:t>• Napoleon finds the puppies and instantly seeks to gain an advantage over Snowball when he “took the puppies away from their mothers, saying that he would make himself responsible for their education.” (Orwell, 31). </a:t>
            </a:r>
          </a:p>
          <a:p>
            <a:pPr marL="0" indent="0">
              <a:buNone/>
            </a:pPr>
            <a:r>
              <a:rPr lang="en-US" sz="2800" dirty="0"/>
              <a:t>2. </a:t>
            </a:r>
            <a:r>
              <a:rPr lang="en-US" sz="3400" b="1" dirty="0">
                <a:solidFill>
                  <a:schemeClr val="accent5"/>
                </a:solidFill>
              </a:rPr>
              <a:t>Claim or Statement of your own with quoted material worked in</a:t>
            </a:r>
          </a:p>
          <a:p>
            <a:pPr marL="0" indent="0">
              <a:buNone/>
            </a:pPr>
            <a:r>
              <a:rPr lang="en-US" sz="2800" dirty="0"/>
              <a:t>• Boxer truly believes that “Napoleon is always right” and his motto mirrors the proletariats’ opinion of Stalin, created by Russia’s Cult of Personality. (Orwell, 76).   </a:t>
            </a:r>
          </a:p>
          <a:p>
            <a:pPr marL="0" indent="0">
              <a:buNone/>
            </a:pPr>
            <a:r>
              <a:rPr lang="en-US" sz="2800" dirty="0"/>
              <a:t>3. </a:t>
            </a:r>
            <a:r>
              <a:rPr lang="en-US" sz="3400" b="1" dirty="0">
                <a:solidFill>
                  <a:schemeClr val="accent5"/>
                </a:solidFill>
              </a:rPr>
              <a:t>Claim or Statement of your own followed with a colon</a:t>
            </a:r>
          </a:p>
          <a:p>
            <a:pPr marL="0" indent="0">
              <a:buNone/>
            </a:pPr>
            <a:r>
              <a:rPr lang="en-US" sz="2800" dirty="0"/>
              <a:t>• The narrator leads readers to believe the animals are stupid with irony: “They saw now that the Commandment had not been violated; for clearly there was good reason for killing the traitors who had leagued themselves with Snowball.” (Orwell, 112).</a:t>
            </a:r>
          </a:p>
          <a:p>
            <a:pPr marL="0" indent="0">
              <a:buNone/>
            </a:pPr>
            <a:r>
              <a:rPr lang="en-US" sz="2800" dirty="0"/>
              <a:t>• Even before Snowball was chased off the farm things had begun to deteriorate: “The animals were not badly off throughout that summer, in spite of the hardness of their work. If they had no more food than they had had in Jones’s day, at least they did not have less.” (Orwell, 71).</a:t>
            </a:r>
          </a:p>
          <a:p>
            <a:pPr marL="0" indent="0">
              <a:buNone/>
            </a:pPr>
            <a:endParaRPr lang="en-US" sz="2800" dirty="0"/>
          </a:p>
        </p:txBody>
      </p:sp>
    </p:spTree>
    <p:extLst>
      <p:ext uri="{BB962C8B-B14F-4D97-AF65-F5344CB8AC3E}">
        <p14:creationId xmlns:p14="http://schemas.microsoft.com/office/powerpoint/2010/main" val="4100255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chemeClr val="accent5"/>
                </a:solidFill>
              </a:rPr>
              <a:t>Integrating</a:t>
            </a:r>
            <a:r>
              <a:rPr lang="en-US" sz="6000" dirty="0"/>
              <a:t> Evidence</a:t>
            </a:r>
          </a:p>
        </p:txBody>
      </p:sp>
      <p:sp>
        <p:nvSpPr>
          <p:cNvPr id="3" name="Content Placeholder 2"/>
          <p:cNvSpPr>
            <a:spLocks noGrp="1"/>
          </p:cNvSpPr>
          <p:nvPr>
            <p:ph idx="1"/>
          </p:nvPr>
        </p:nvSpPr>
        <p:spPr>
          <a:xfrm>
            <a:off x="609600" y="1600201"/>
            <a:ext cx="10972800" cy="4983479"/>
          </a:xfrm>
        </p:spPr>
        <p:txBody>
          <a:bodyPr>
            <a:normAutofit/>
          </a:bodyPr>
          <a:lstStyle/>
          <a:p>
            <a:pPr marL="0" indent="0" algn="ctr">
              <a:buNone/>
            </a:pPr>
            <a:r>
              <a:rPr lang="en-US" sz="3200" b="1" dirty="0"/>
              <a:t>You might have heard teachers say TLQ: </a:t>
            </a:r>
            <a:r>
              <a:rPr lang="en-US" sz="3200" b="1" dirty="0">
                <a:solidFill>
                  <a:srgbClr val="FF0000"/>
                </a:solidFill>
              </a:rPr>
              <a:t>Transition</a:t>
            </a:r>
            <a:r>
              <a:rPr lang="en-US" sz="3200" b="1" dirty="0"/>
              <a:t>-</a:t>
            </a:r>
            <a:r>
              <a:rPr lang="en-US" sz="3200" b="1" dirty="0">
                <a:solidFill>
                  <a:srgbClr val="92D050"/>
                </a:solidFill>
              </a:rPr>
              <a:t>Lead in</a:t>
            </a:r>
            <a:r>
              <a:rPr lang="en-US" sz="3200" b="1" dirty="0">
                <a:solidFill>
                  <a:schemeClr val="tx1"/>
                </a:solidFill>
              </a:rPr>
              <a:t>-</a:t>
            </a:r>
            <a:r>
              <a:rPr lang="en-US" sz="3200" b="1" dirty="0">
                <a:solidFill>
                  <a:schemeClr val="accent6"/>
                </a:solidFill>
              </a:rPr>
              <a:t>Quote</a:t>
            </a:r>
            <a:r>
              <a:rPr lang="en-US" sz="3200" b="1" dirty="0"/>
              <a:t>.</a:t>
            </a:r>
          </a:p>
          <a:p>
            <a:pPr marL="0" indent="0">
              <a:buNone/>
            </a:pPr>
            <a:r>
              <a:rPr lang="en-US" sz="3200" dirty="0">
                <a:solidFill>
                  <a:srgbClr val="FF0000"/>
                </a:solidFill>
              </a:rPr>
              <a:t>Next</a:t>
            </a:r>
            <a:r>
              <a:rPr lang="en-US" sz="3200" dirty="0">
                <a:solidFill>
                  <a:srgbClr val="92D050"/>
                </a:solidFill>
              </a:rPr>
              <a:t>, </a:t>
            </a:r>
            <a:r>
              <a:rPr lang="en-US" sz="3200" dirty="0" err="1">
                <a:solidFill>
                  <a:srgbClr val="92D050"/>
                </a:solidFill>
              </a:rPr>
              <a:t>Narciso</a:t>
            </a:r>
            <a:r>
              <a:rPr lang="en-US" sz="3200" dirty="0">
                <a:solidFill>
                  <a:srgbClr val="92D050"/>
                </a:solidFill>
              </a:rPr>
              <a:t>, who already lost his innocence, asks Antonio to confess him</a:t>
            </a:r>
            <a:r>
              <a:rPr lang="en-US" sz="3200" dirty="0"/>
              <a:t>: “</a:t>
            </a:r>
            <a:r>
              <a:rPr lang="en-US" sz="3200" dirty="0">
                <a:solidFill>
                  <a:schemeClr val="accent6"/>
                </a:solidFill>
              </a:rPr>
              <a:t>’Then pray for me,’ he said weakly and closed his eyes, ‘you are pure of heart-‘</a:t>
            </a:r>
            <a:r>
              <a:rPr lang="en-US" sz="3200" dirty="0"/>
              <a:t>” (Anaya 170). </a:t>
            </a:r>
          </a:p>
          <a:p>
            <a:pPr marL="0" indent="0">
              <a:buNone/>
            </a:pPr>
            <a:endParaRPr lang="en-US" sz="3200" b="1" dirty="0"/>
          </a:p>
          <a:p>
            <a:pPr marL="0" indent="0">
              <a:buNone/>
            </a:pPr>
            <a:endParaRPr lang="en-US" sz="3200" b="1" dirty="0"/>
          </a:p>
          <a:p>
            <a:pPr marL="0" indent="0">
              <a:buNone/>
            </a:pPr>
            <a:r>
              <a:rPr lang="en-US" sz="3200" b="1" dirty="0">
                <a:effectLst>
                  <a:outerShdw blurRad="38100" dist="38100" dir="2700000" algn="tl">
                    <a:srgbClr val="000000">
                      <a:alpha val="43137"/>
                    </a:srgbClr>
                  </a:outerShdw>
                </a:effectLst>
              </a:rPr>
              <a:t>At least use integration of evidence to get all the plot and context out of the way…</a:t>
            </a:r>
          </a:p>
        </p:txBody>
      </p:sp>
    </p:spTree>
    <p:extLst>
      <p:ext uri="{BB962C8B-B14F-4D97-AF65-F5344CB8AC3E}">
        <p14:creationId xmlns:p14="http://schemas.microsoft.com/office/powerpoint/2010/main" val="979555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chemeClr val="accent5"/>
                </a:solidFill>
              </a:rPr>
              <a:t>Integrating</a:t>
            </a:r>
            <a:r>
              <a:rPr lang="en-US" sz="6000" dirty="0"/>
              <a:t> Evidence</a:t>
            </a:r>
          </a:p>
        </p:txBody>
      </p:sp>
      <p:sp>
        <p:nvSpPr>
          <p:cNvPr id="3" name="Content Placeholder 2"/>
          <p:cNvSpPr>
            <a:spLocks noGrp="1"/>
          </p:cNvSpPr>
          <p:nvPr>
            <p:ph idx="1"/>
          </p:nvPr>
        </p:nvSpPr>
        <p:spPr>
          <a:xfrm>
            <a:off x="609600" y="1600201"/>
            <a:ext cx="10972800" cy="4983479"/>
          </a:xfrm>
        </p:spPr>
        <p:txBody>
          <a:bodyPr>
            <a:normAutofit/>
          </a:bodyPr>
          <a:lstStyle/>
          <a:p>
            <a:pPr marL="0" indent="0">
              <a:buNone/>
            </a:pPr>
            <a:r>
              <a:rPr lang="en-US" sz="2800" dirty="0"/>
              <a:t>Avoid:</a:t>
            </a:r>
          </a:p>
          <a:p>
            <a:pPr marL="514350" indent="-514350">
              <a:buFont typeface="+mj-lt"/>
              <a:buAutoNum type="arabicPeriod"/>
            </a:pPr>
            <a:r>
              <a:rPr lang="en-US" sz="2800" b="1" u="sng" dirty="0">
                <a:solidFill>
                  <a:schemeClr val="accent5">
                    <a:lumMod val="75000"/>
                  </a:schemeClr>
                </a:solidFill>
              </a:rPr>
              <a:t>Using context like “In chapter 2”</a:t>
            </a:r>
            <a:r>
              <a:rPr lang="en-US" sz="2800" dirty="0"/>
              <a:t>. This </a:t>
            </a:r>
            <a:r>
              <a:rPr lang="en-US" sz="2800" b="1" dirty="0"/>
              <a:t>doesn’t help develop your argument, evidence, or analysis</a:t>
            </a:r>
            <a:r>
              <a:rPr lang="en-US" sz="2800" dirty="0"/>
              <a:t>. Always try to be </a:t>
            </a:r>
            <a:r>
              <a:rPr lang="en-US" sz="2800" b="1" dirty="0"/>
              <a:t>direct and specific</a:t>
            </a:r>
            <a:r>
              <a:rPr lang="en-US" sz="2800" dirty="0"/>
              <a:t>. </a:t>
            </a:r>
          </a:p>
          <a:p>
            <a:pPr marL="514350" indent="-514350">
              <a:buFont typeface="+mj-lt"/>
              <a:buAutoNum type="arabicPeriod"/>
            </a:pPr>
            <a:r>
              <a:rPr lang="en-US" sz="2800" b="1" u="sng" dirty="0">
                <a:solidFill>
                  <a:schemeClr val="accent5">
                    <a:lumMod val="75000"/>
                  </a:schemeClr>
                </a:solidFill>
              </a:rPr>
              <a:t>Paraphrasing a quote</a:t>
            </a:r>
            <a:r>
              <a:rPr lang="en-US" sz="2800" b="1" dirty="0"/>
              <a:t> </a:t>
            </a:r>
            <a:r>
              <a:rPr lang="en-US" sz="2800" dirty="0"/>
              <a:t>when you’re writing about a specific literary technique, effect, or chunk. Summary is rarely effective evidence or analysis. Especially avoid summarizing large chunks of a text as an introduction. </a:t>
            </a:r>
          </a:p>
          <a:p>
            <a:pPr marL="514350" indent="-514350">
              <a:buFont typeface="+mj-lt"/>
              <a:buAutoNum type="arabicPeriod"/>
            </a:pPr>
            <a:r>
              <a:rPr lang="en-US" sz="2800" dirty="0"/>
              <a:t>Quotes that take up 4 lines of your essay.  </a:t>
            </a:r>
          </a:p>
          <a:p>
            <a:pPr marL="514350" indent="-514350">
              <a:buFont typeface="+mj-lt"/>
              <a:buAutoNum type="arabicPeriod"/>
            </a:pPr>
            <a:endParaRPr lang="en-US" sz="2800" dirty="0"/>
          </a:p>
        </p:txBody>
      </p:sp>
    </p:spTree>
    <p:extLst>
      <p:ext uri="{BB962C8B-B14F-4D97-AF65-F5344CB8AC3E}">
        <p14:creationId xmlns:p14="http://schemas.microsoft.com/office/powerpoint/2010/main" val="3635193441"/>
      </p:ext>
    </p:extLst>
  </p:cSld>
  <p:clrMapOvr>
    <a:masterClrMapping/>
  </p:clrMapOvr>
</p:sld>
</file>

<file path=ppt/theme/theme1.xml><?xml version="1.0" encoding="utf-8"?>
<a:theme xmlns:a="http://schemas.openxmlformats.org/drawingml/2006/main" name="nice">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extLst>
    <a:ext uri="{05A4C25C-085E-4340-85A3-A5531E510DB2}">
      <thm15:themeFamily xmlns:thm15="http://schemas.microsoft.com/office/thememl/2012/main" name="nice" id="{CBFFAFB8-A647-447A-A834-BE96947EA5B6}" vid="{D649A912-D152-4005-B215-2D4DD279C967}"/>
    </a:ext>
  </a:extLst>
</a:theme>
</file>

<file path=docProps/app.xml><?xml version="1.0" encoding="utf-8"?>
<Properties xmlns="http://schemas.openxmlformats.org/officeDocument/2006/extended-properties" xmlns:vt="http://schemas.openxmlformats.org/officeDocument/2006/docPropsVTypes">
  <Template>nice</Template>
  <TotalTime>85</TotalTime>
  <Words>504</Words>
  <Application>Microsoft Office PowerPoint</Application>
  <PresentationFormat>Widescreen</PresentationFormat>
  <Paragraphs>32</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Tw Cen MT</vt:lpstr>
      <vt:lpstr>nice</vt:lpstr>
      <vt:lpstr>Outlines  Rough Drafts</vt:lpstr>
      <vt:lpstr>Integrating Evidence</vt:lpstr>
      <vt:lpstr>Integrating Evidence</vt:lpstr>
      <vt:lpstr>Integrating Evidence</vt:lpstr>
      <vt:lpstr>Integrating Evidence</vt:lpstr>
    </vt:vector>
  </TitlesOfParts>
  <Company>Issaquah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Smith saw in your outlines…</dc:title>
  <dc:creator>Smith, Kyle    SHS - Staff</dc:creator>
  <cp:lastModifiedBy>kyle.p.smith@email.wsu.edu</cp:lastModifiedBy>
  <cp:revision>15</cp:revision>
  <dcterms:created xsi:type="dcterms:W3CDTF">2018-12-03T17:55:16Z</dcterms:created>
  <dcterms:modified xsi:type="dcterms:W3CDTF">2020-04-04T23:48:31Z</dcterms:modified>
</cp:coreProperties>
</file>