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65" r:id="rId5"/>
    <p:sldId id="266" r:id="rId6"/>
    <p:sldId id="267" r:id="rId7"/>
    <p:sldId id="258" r:id="rId8"/>
    <p:sldId id="259" r:id="rId9"/>
    <p:sldId id="260" r:id="rId10"/>
    <p:sldId id="262" r:id="rId11"/>
    <p:sldId id="261"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5:59:29.4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16563 9472 0,'0'0'16,"0"0"-16,26 0 15,1 0-15,-1 0 16,-26 0-1,27 0-15,-1 0 16,1 0-16,-27 0 16,26 0-16,1-27 15,-27 27-15,26 0 16,1 0-16,-1 0 15,-26 0-15,26 0 16,-26 0 0,53 0-16,-53 0 15,27 0-15,-27-26 16,53 26-16,-53 0 15,26 0-15,1 0 16,-1-27 0,1 27-16,-1 0 15,-26 0-15,26-26 16,-26 26-16,27 0 15,-27 0-15,26 0 16,1 0 0,-27 0-16,26 0 15,-26 0-15,53 0 16,-53 0-16,53 0 15,-26 0-15,-1-27 16,27 27-16,-53 0 16,26 0-16,1 0 15,-1-26-15,-26 26 16,27 0-16,-27 0 15,53 0-15,-27 0 16,-26 0 0,53 0-16,-26 0 15,-1 0-15,27 0 16,-27 0-16,1 0 15,-1 0-15,1 0 16,-1 0-16,1 0 16,-1 0-16,1 0 15,-1 26-15,1-26 16,25 0-16,-52 0 15,27 27-15,-27-27 16,53 0-16,-53 26 16,26-26-16,-26 0 15,53 0-15,-53 0 16,27 0-16,-27 0 15,53 0-15,-27 0 16,0 27-16,27-27 16,-53 0-16,53 26 15,-26-26-15,-1 0 16,1 0-16,-27 0 15,53 27-15,0-27 32,-27 0-32,0 0 15,1 0-15,-1 0 16,27 0-16,0 26 15,0-26-15,-26 0 16,25 0-16,1 0 16,-26 0-16,-1 0 15,1 0-15,-1 0 16,27 0-16,-26 0 15,-1 0-15,27 0 16,-27 0-16,27 0 16,-26 0-16,26 0 15,-53 0-15,26 27 16,1-27-16,-1 0 15,1 0-15,-1 0 16,27 0-16,-27 0 16,1 0-16,-1 0 15,27 0-15,-26 0 16,-1 0-16,27 0 15,-26 0-15,-1 0 16,27 0 0,-27 0-16,1 0 15,26 0-15,0 0 16,0 26-16,-1-26 15,28 0-15,-1 0 16,-26 0-16,27 0 16,-28 0-16,1 0 15,-26 0-15,52 0 16,-52 0-16,-1 0 15,27 0-15,26 0 16,-52 0-16,26 0 16,0 0-16,0 0 15,0 0-15,-27 0 16,0 0-16,27 0 15,-26 0-15,-1 0 16,1 0-16,-1 0 16,1 0-16,26 0 15,-53 0-15,26 0 16,0 0-16,1 0 15,-1 0-15,1 0 16,-1 0 0,1 0-16,-1 0 15,1 0-15,-1 0 16,27 0-16,-26 0 15,-1 0-15,27 0 16,0 0-16,0 0 16,26 0-16,0 0 15,1 0-15,-27 0 16,26 0-16,1 0 15,-1 0-15,-53 0 16,27 0-16,-26 0 16,52 0-16,-52 0 15,25 0-15,1 0 16,0 0-16,0 0 15,0 0-15,0 0 16,0 0-16,0 0 16,0 0-16,-27 0 15,1 0-15,26 0 16,-27 0-16,27 0 15,0 0-15,0 0 16,-27 0 0,1 0-16,-1 0 15,1 0-15,26 0 16,-27 0-16,-26 0 15,53 0-15,-53 0 16,26 0-16,1 0 16,-1 0-16,1 0 15,-1 0-15,1 0 16,-1 0-16,1 0 15,-1 0-15,1 0 16,-1 0-16,53 0 16,-52 0-16,-1 0 15,27 0-15,0 0 16,-26 0-16,-1 0 15,53 0-15,-52 0 16,26 0-16,-27 0 16,27 0-16,-53 0 15,27 0-15,26 0 16,-27 0-16,0 0 15,27 0 1,-53 0-16,27 0 16,-1 0-16,1 0 15,26 0-15,0 0 16,0 0-16,-27 0 15,53 0-15,1 0 16,-27 0-16,0 0 16,-27 0-16,53 0 15,-26 0-15,0 0 16,0 0-16,0-26 15,-26 26-15,25 0 16,-25 0-16,26 0 16,-53 0-16,26 0 15,-26 0-15,53 0 16,-26 0-16,-1 0 15,27 0-15,0 0 16,-27 0-16,27 0 16,0 0-16,-26 0 15,26 0-15,-27 0 16,27 0-16,-27 0 15,1 0 1,26 0-16,0 0 16,0 0-16,0 0 15,26 0-15,0 0 16,1 0-16,-27 0 15,0 0-15,-1 0 16,28 0-16,-27 0 16,0 0-16,0 0 15,-27 0-15,27 0 16,0-27-16,-27 27 15,1 0-15,26 0 16,-27 0-16,1 0 16,26 0-16,-27 0 15,0 0-15,27 0 16,-26 0-16,-1 0 15,1 0-15,-1 0 16,1 0-16,-1 0 16,1-26-16,25 26 15,-52 0-15,53 0 16,-26 0-16,52 0 15,-52 0 1,-1 0-16,27 0 16,-26 0-16,-27 0 15,26 0-15,0 0 16,27 0-16,-53 0 15,27 0-15,26 0 16,0 0-16,0 0 16,-27 0-16,27 0 15,-27-27-15,1 27 16,-1 0-16,1 0 15,-1 0-15,1 0 16,-1 0-16,1 0 16,-1 0-16,1 0 15,-27 0-15,52 0 16,-52-26-16,27 26 15,26 0-15,-27 0 16,1 0-16,-1 0 16,1 0-16,26-27 15,-27 27-15,0 0 16,1 0-16,26 0 15,-27 0 1,27 0-16,27-26 16,-1 26-16,-26 0 15,0 0-15,-27 0 16,27 0-16,0 0 15,-26 0-15,25 0 16,1 0-16,27 0 16,-1 0-16,1 0 15,-28 0-15,28 0 16,-27 0-16,0 0 15,0 0-15,-1 0 16,-52 0-16,53 0 16,-26 0-16,-1 0 15,54 0-15,-54 0 16,27 0-16,0 0 15,0 0-15,26 0 16,-26 0-16,0 0 16,-26 0-16,25 0 15,-25 26-15,-1-26 16,1 0-16,-1 0 15,1 0 1,26 0-16,0 0 16,0 0-16,-1 27 15,-25-27-15,-1 0 16,1 0-16,-27 0 15,26 0-15,1 0 16,-27 0 0,26 0 62,-26 0-32,0 0-30,-53 0-16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5:59:34.3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8414 10874 0,'26'0'31,"-26"0"0,27 0-31,26 0 16,-27 0-16,27 0 16,26 0-16,1 0 15,-1 0-15,53-26 16,-26 26-16,0 0 15,-27-27-15,54 1 16,-27 26-16,-27-27 16,27 27-16,26 0 15,0 0 1,80 0-16,79 0 15,0 0-15,0 0 16,-79 0-16,-27 0 16,-79 0-16,26 0 15,-52 0-15,-28 0 16,1 0-16,0 0 15,27 0-15,-1 0 16,0 0-16,27 0 16,0 0-16,0 0 15,0 0-15,26 0 16,-53 0-16,1 0 15,-1 0-15,-26 0 16,26 0-16,-26 0 16,27 0-16,-1 0 15,0 0-15,-26 0 16,0 0-16,27 0 15,-1 0-15,-52 0 16,52 0-16,-26 0 16,0 0-16,-27 0 15,27 0 1,-26 0-16,-1 0 15,27 0-15,26 0 16,-26 0-16,0 0 16,0 0-16,-26 0 15,52 0-15,-26 0 16,0 0-16,-27 0 15,54 0-15,-28 0 16,-25 0-16,26 0 16,26 0-16,1 0 15,-1 0-15,0 0 16,-52 0-16,26 0 15,-27 0-15,27 0 16,-26 0-16,25 0 16,1 0-16,-26 0 15,26 0-15,0 0 16,0 0-16,52 0 15,-52 0-15,-26 0 16,-1 0-16,54 0 16,-54 0-16,27 0 15,53 0 1,-27 0-16,1 0 15,52 0-15,-53 0 16,27 0-16,-53 0 16,0 0-16,0 27 15,0-27-15,-27 0 16,1 0-16,26 26 15,-27-26-15,1 0 16,25 0-16,1 0 16,-53 0-16,53 0 15,-26 0-15,-1 0 16,1 0-16,-1 0 15,1 0-15,25 0 16,-25 0-16,-1 0 16,27 0-16,-53 0 15,53 0-15,-26 0 16,-1 0-16,1 0 15,26 0-15,-27 0 16,0 0-16,27 0 16,-53 0-16,53 0 15,-26 0 1,-1 0-1,1 0-15,26 0 16,-27 0-16,27 0 16,0 0-16,0 0 15,-27 0-15,1 0 16,-27 0-16,26 0 15,1 0 1,-1 0-16,1 0 16,-27 0-16,52 0 15,-52 0-15,27 0 16,-27 0-16,26 0 15,1 0-15,-27 0 16,26 0 15,-26 0-31,0 0 31,27 0-15,-1 0 46,1 0-46,-27 0-16,26 0 16,1 27-16,-27-27 15,26 0 1,-26 0 15,26 0-31,-26 0 31,0 26 0,27-26 141,-1 0-156,-26 0-1,27 0-15,-27 0 16,53 0-16,-27 0 15,27 0-15,-26 0 16,52 0-16,-26 0 16,0 0-16,0 0 15,-27 0-15,54 0 16,-54 0-16,0 0 15,54 0-15,-80 0 16,53 0-16,-27 0 16,27 0-16,-26 0 15,-1 0-15,27 0 16,0 0-16,-27 0 15,27 0-15,0 0 16,-26 0-16,26 0 16,-27 0-1,27 0-15,0 0 16,26 0-16,1 0 15,-1 0-15,0 0 16,1 27-16,-1-27 16,0 0-16,1 0 15,26 0-15,-80 0 16,27 0-16,-26 0 15,25 0-15,1 0 16,-26 0-16,26 0 16,-27 0-16,1 0 15,-1 0-15,1 0 16,-1 0-16,-26 0 15,26 0-15,1 0 16,-1 0-16,1 0 16,-27 0-16,53 0 15,-27 0-15,1 0 16,-1 0-16,1 0 15,-1 0-15,1 0 16,-1 0-16,27 0 16,-27 0-1,27 0-15,0 0 16,27 0-16,-28 0 15,28 0-15,-27 0 16,-27 0-16,27 0 16,27 0-16,-28 0 15,28 0-15,-27 0 16,26 26-16,0-26 15,1 0-15,-1 0 16,1 0-16,25 0 16,28 0-16,-27 0 15,-27 0-15,0 0 16,1 0-16,26 26 15,26-26-15,-26 27 16,-27-1-16,27-26 16,26 0-16,-52 0 15,-28 0-15,1 0 16,0 0-16,0 0 15,0 0-15,0 0 16,0 0-16,0 0 16,-27 0-1,1 0-15,26 0 16,0 0-16,0 0 15,-27 0-15,27 0 16,-27 0-16,27 0 16,-26 0-16,52 0 15,-26 0-15,0 0 16,-27 0-16,27 0 15,-26 0-15,-1 0 16,27 0-16,-26 0 16,-1 0-16,27 27 15,-27-1-15,1-26 16,52 27-16,-52-27 15,-1 0-15,54 26 16,-1-26-16,27 0 16,0 27-16,-27-27 15,27 0-15,-27 0 16,-26 0-16,0 0 15,26 0-15,-26 0 16,27 0-16,-1 26 16,0-26-1,27 0-15,-26 27 16,-1-27-16,-26 0 15,26 0-15,-26 0 16,-26 0-16,26 0 16,0 0-16,-1 0 15,1 0-15,0 0 16,0 0-16,0 0 15,-26 0-15,-1 0 16,27 0-16,-27 0 16,1 0-16,-1-27 15,1 27-15,26 0 16,-27 0-16,1 0 15,-1 0-15,53-26 16,-52 26-16,-1 0 16,27 0-16,-26 0 15,-1 0-15,27 0 16,26 0-16,-26-27 15,0 27-15,0 0 16,0 0-16,0 0 16,0 0-1,0-26-15,0 26 16,0 0-16,-27 0 15,27 0-15,0 0 16,0 0-16,-27 0 16,1 0-16,26 0 15,-27 0-15,27 0 16,0 0-16,0 0 15,0-27-15,0 27 16,0 0-16,0 0 16,0 0-16,-27 0 15,27-26-15,0 26 16,26 0-16,-26 0 15,27 0-15,-28 0 16,1 0-16,27 0 16,-27 0-16,0 0 15,-1 0-15,28 0 16,-1 0-16,1 0 15,25 0-15,-25 0 16,52 0-16,-53 0 16,-26-27-1,27 27-15,-27 0 16,-27 0-16,54 0 15,-54 0-15,0 0 16,27 0-16,27 0 16,-54 0-16,27 0 15,0 0-15,0 0 16,0 0-16,-27 0 15,27-26-15,-26 26 16,-1-27-16,1 27 16,26 0-16,-53 0 15,52 0-15,-25-26 16,-1 26-16,27 0 15,-53 0-15,27 0 16,-27 0-16,26 0 16,1 0-1,-27 0 1,26 0-16,-26 0 15,27 0 1,-1 0-16,-26 0 31,26 0-15,-26 0-1,0 0 1,27 0-16,-27 0 62,0 0-62,0 0 32</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5:59:37.5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8520 12144 0,'0'0'78,"0"0"-78,53 0 16,26 0-16,0 0 15,1 0-15,-1 0 16,0 0-16,27-26 15,79 26-15,106 0 16,53 0-16,27 0 16,-54 0-16,1 0 15,26 0-15,-106 0 16,27 26-16,-54-26 15,-26 27-15,-26-27 16,0 26-16,-27-26 16,27 0-1,26 0-15,-26 0 16,26 0-16,-26 0 15,0 0-15,-80 0 16,0 0-16,-26-26 16,-26 26-16,26 0 15,-27 0-15,1 0 16,52 0-16,-26 0 15,26 0-15,-26 0 16,0 0-16,26 0 16,-26 26-16,27-26 15,26 0-15,-27 0 16,0 26-16,1-26 15,-1 0-15,0 0 16,-52 0-16,26 0 16,-27 0-16,1 0 15,26 0-15,0 0 16,-1 0-16,1 0 15,0 0-15,27 0 16,-27 0-16,-27 0 16,1 0-1,25 0-15,28 0 16,-54 0-16,27 0 15,-26 0-15,26 0 16,-27 0-16,27 0 16,0 0-16,0 0 15,-27 0-15,54 0 16,-27 0-16,26 0 15,0 0-15,-26 0 16,-26 0-16,-1 0 16,1 0-16,-1 0 15,-26 0-15,26 0 16,1 0-16,-1 0 15,1 0-15,52 0 16,-26 0-16,0 0 16,-26 0-16,52 0 15,0 0-15,-26 0 16,0 0-16,0 0 15,0 0-15,26 0 16,-26 0-16,-26 0 16,26 0-1,26 0-15,0 0 16,27 0-16,26 0 15,1 0-15,-80 0 16,26 0-16,0 27 16,-26-27-16,-26 0 15,26 0-15,26 0 16,-26 0-16,-27 26 15,54-26-15,-1 0 16,1 27-16,-1-27 16,27 0-16,-80 0 15,1 0-15,-1 0 16,27 0-16,-53 0 15,53 0-15,-27 0 16,27 0-16,0 26 16,27-26-16,-54 0 15,27 0-15,0 27 16,0-27-16,-53 0 15,53 0-15,-27 0 16,-26 0-16,53 0 16,-26 0-1,-1 0-15,1 0 16,-27 0-16,26 0 15,0 0-15,-26 0 16,27 0-16,-1 0 16,1 0-16,-1 0 15,1 0-15,-1 0 16,27 0-16,-26 0 15,-1 0-15,27 0 16,-27 0-16,-26 0 16,53 0-16,-26 0 15,-1 0-15,27 0 16,-26 0-16,26 0 15,-27 0-15,53 0 16,-26 0-16,0 0 16,27 0-16,-27 0 15,-1 0-15,28 0 16,-27 0-16,-27 0 15,1 0-15,26 0 16,-27 0-16,27 0 16,0 0-1,26 0-15,-52 0 16,-1 0-16,27 0 15,-26 0-15,-1 0 16,0 0-16,1 0 16,-1 0-16,27 0 15,-26 0-15,-1 0 16,27 0-16,-53 0 15,27 0 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5:59:41.4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21299 12276 0,'0'0'0,"53"0"16,-27 0 0,27 0-16,0 27 15,27-27-15,-1 0 16,53 26-16,-26-26 15,0 0-15,0 0 16,0 0-16,-1 0 16,28 0-16,52 27 15,-26-27-15,105 26 16,-52-26-16,-27 0 15,-53 0-15,-52 0 16,-1 0-16,-26 0 16,-26 0-1,-1 0-15,27 0 16,-27 0-16,1 0 15,-1 0-15,1 0 16,-1 0-16,1 0 16,-1 0-16,27 0 15,-27 0-15,1 0 16,26 0-16,-53 0 15,26 0-15,1 0 16,-27 0-16,53 0 16,-53 0-16,26 0 15,1 0-15,-1 0 16,-26 0-16,53 0 15,-53 0-15,26 0 16,27 0-16,-26 0 16,26 0-16,-27 0 15,1 0-15,-1 0 16,-26 0-16,27 0 15,-27 0 1,26 0-16,0 0 16,1 0-1,-27 0 1,26 0-16,1 0 15,-27 0-15,26 0 16,-26 0-16,27 0 16,-27 0-16,53 0 15,-53 0-15,53 0 16,-53 0-16,26 0 15,1 0-15,-1 0 16,-26 0-16,26 0 16,-26 0-16,27 0 15,-27 0-15,53 0 16,-53 0-16,26 0 15,27 0-15,-26 0 16,-1 0-16,1 0 16,-1 0-16,0 0 15,-26 0-15,27 0 16,-1 0-16,-26 0 15,27 0-15,-27 0 16,26 0-16,-26 0 16,27 0-1,-1 0 1,-26 0-1,27 0 1,-27 0 0,26 0 15,1 0-31,-27 0 15,26 0 1,-26 0 0,27 0-1,-27 0 1,26 0-1,0 0-15,-26 0 16,27 0 0,-27 0-1,26 0 1,1 0-16,-27 0 15,26 0-15,-26 0 16,53 0 0,-53 0-1,27 0-15,-27 0 16,26 0-16,-26 0 15,27 0-15,-1 0 16,0 0-16,-26 0 16,27 0-16,-1 0 15,1 0 1,-27 0-16,53 0 15,-27 0-15,1 0 16,26 0-16,0 0 16,-1 0-16,1 0 15,-26 0-15,-1 0 16,1 0-16,-1 0 15,-26 0-15,53 0 16,-53 27-16,27-27 16,-1 0-16,0 0 15,-26 0 1,27 0-16,-27 0 15,26 0-15,1 0 16,-27 0 0,26 0-16,1 0 15,-1 0 1,1 0-1,-27 0-15,26 0 16,-26 0-16,27 0 16,-1 0-16,1 0 15,-27 0-15,52 0 16,-52 26-16,27-26 15,-1 0-15,1 0 16,26 0 0,-53 0-16,26 0 15,1 0-15,-1 0 16,1 0-16,-1 0 15,27 0-15,-27 0 16,1 0-16,-1 0 16,27 0-16,0 0 15,-26 0-15,52 0 16,0 0-16,-26 0 15,0 0-15,0 0 16,-26 0 0,25 0-16,-25 0 15,26 0-15,0 0 16,26 0-16,1 0 15,-28 0-15,1 0 16,0 0-16,0 0 16,27 0-16,-54 0 15,27 0-15,0-26 16,-27 26-16,27 0 15,-26 0-15,-1 0 16,1 0-16,26 0 16,-27 0-16,0 0 15,27 0-15,-26 0 16,-1 0-16,1 0 15,26 0-15,-27 0 16,1 0-16,25 0 16,-25 0-16,-1 0 15,1 0-15,-1 0 16,27 0-16,0 0 15,-26 0-15,26 0 16,-27 0 0,0 0-16,1 0 15,26-27-15,0 27 16,-27 0-16,1 0 15,-1 0-15,1 0 16,25 0-16,-52 0 16,53 0-16,0 0 15,0 0-15,0 0 16,0 0-16,26 0 15,-26 0-15,27 0 16,-54 0-16,27 0 16,-26 0-16,52 0 15,-53 0-15,27 0 16,0 0-16,0 0 15,27 0-15,-28 0 16,28 0-16,-27 0 16,0 0-16,0 0 15,-1 0-15,1 0 16,-26 0-16,-1 0 15,1 0-15,26 0 16,-27 0 0,1 0-16,-1 0 15,27 0-15,-53 0 16,53 0-16,-53 0 15,26 0-15,1 0 16,-1 0-16,-26 0 16,27 0-16,-27 0 15,53 0-15,-53 0 16,26 0-16,-26 0 15,27 0-15,-1 0 16,0 0 0,1 0-16,-1 0 15,-26 0 1,27 0-16,-27 0 15,26 0-15,-26 0 16,27 0-16,-1 0 16,-26 0-16,27 0 15,-27 0 16,26 0 1,-26 0 46,0 27-78</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5:59:44.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8493 13520 0,'0'0'16,"27"0"-1,-1 0-15,27 0 16,26 0-16,27 0 16,-26-27-16,-1 27 15,27 0-15,0-26 16,26 26-16,-26 0 15,26 0-15,27 0 16,-53 0-16,52 0 16,-52 0-16,0-26 15,-27 26-15,1 0 16,-27 0-16,26-27 15,0 27-15,27 0 16,79 0-16,27-26 16,0 26-16,52 0 15,1 0-15,0 0 16,-27 0-16,-53 0 15,-53 0-15,-26 0 16,26 0 0,-79 0-16,0 0 15,-26 0-15,-1 0 16,1 0-16,-1 0 15,27 0-15,0 0 16,0 0-16,0 0 16,26 0-16,0 0 15,-26 0-15,-26 0 16,26 0-16,0 0 15,-27 0-15,1 0 16,-1 0-16,-26 0 16,53 0-16,-53 0 15,26 0-15,1 0 16,-1 0-16,1 0 15,-27 0-15,26 0 16,1 0-16,26 0 16,-27 0-16,27 0 15,-27 0-15,54 0 16,-27 0-16,0 0 15,-27 0-15,27 0 16,0 0 0,0 0-16,-27 0 15,54 0-15,-27 0 16,52 0-16,-25 0 15,-1 0-15,1 0 16,-54 0-16,0 0 16,27 0-16,-53 0 15,27 0-15,26 0 16,0 0-16,26 0 15,-26 0-15,0 0 16,26 0-16,-26 0 16,0 0-16,-26 0 15,25 0-15,-25 0 16,-1 0-16,27 0 15,-26 0-15,-1 0 16,27 0-16,26 0 16,-26 0-16,27 0 15,-54 0-15,27 26 16,0-26-16,-53 0 15,27 0-15,25 0 16,1 0 0,-26 0-16,26 0 15,-53 0-15,26 0 16,1 0-16,-1 0 15,-26 0-15,27 0 16,-1 0-16,0 0 16,-26 0-16,27 27 15,26-27-15,-27 0 16,1 0-16,26 0 15,-53 0 1,26 26-16,1-26 16,-1 0-16,1 26 15,-1-26-15,0 27 16,-26-27-16,0 0 15,53 0-15,-53 26 16,27-26-16,-1 0 16,1 0-16,-27 0 15,0 27 1,26-27-16,-26 0 47,27 0-32,-1 0 1,-26 0-1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6:00:20.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17066 13520 0,'0'0'0,"26"0"16,1 0 0,-1 0-1,0 0-15,1 0 16,52 0-16,1 0 15,-27 0-15,26 0 16,-26 26-16,0-26 16,26 0-16,-52 0 15,26 0-15,26 0 16,-53 0-16,107 0 15,-54 0-15,0 0 16,27 0-16,-26 0 16,-27 0-16,-27 0 15,27 0-15,-27 0 16,1 0-16,26 0 15,-53 0-15,26 0 16,1 0-16,-1 0 16,54 0-16,-54 0 15,0 0-15,27 0 16,-26 0-1,-1 0-15,27 0 16,27 0-16,-28 0 16,54 0-16,80 0 15,-1 0-15,-53 0 16,0-26-16,-26 26 15,-26 0-15,25 0 16,-25 0-16,26 0 16,-1 0-16,28 0 15,-54 0-15,0 0 16,-26 0-16,0 0 15,0 0-15,0 0 16,0 0-16,0 0 16,-27 0-16,27 0 15,0 0-15,0 0 16,-26 0-16,26 0 15,-1 0-15,1 0 16,53 0-16,0 0 16,79 0-16,-79 0 15,79 0 1,-105 0-16,-1 0 15,-53 0-15,1 0 16,26 0-16,-27 0 16,27 0-16,27 0 15,-1 0-15,0 0 16,-26 0-16,0 0 15,-26 0-15,-1 0 16,1 0-16,-1 0 16,0 0-16,1 0 15,-1 0-15,27 0 16,-26 0-16,-1 0 15,1 0-15,26 0 16,-27 0-16,27 0 16,0 0-16,-27 0 15,27 0-15,0 0 16,27 0-16,-1 0 15,0 0-15,27 26 16,53 1-16,0-1 16,-27-26-16,-26 0 15,26 0 1,-53 0-16,1 0 15,26 0-15,-27 0 16,27 0-16,0 0 16,52 0-16,-78 0 15,-1 0-15,1 0 16,-28 0-16,1 0 15,0 0-15,-26 0 16,-1 0-16,27 0 16,27 0-16,-28 0 15,1 0-15,0 0 16,0 0-16,27 0 15,-28 0-15,-25 0 16,-1 0-16,27 0 16,-26 0-16,-1 0 15,54 0-15,-27 0 16,-1 0-16,28 0 15,-54 0-15,27 0 16,0 0-16,0 0 16,-27 0-16,1 0 15,26 0 1,26 0-16,-26 0 15,27 0-15,-1 0 16,-26 0-16,-27 0 16,27 0-16,0 0 15,-26 0-15,-1 0 16,0 0-16,80 0 15,80 0-15,52 0 16,-27 0-16,-78 0 16,52 0-16,-26 0 15,-54 0-15,-25 0 16,-27 27-16,-53-27 15,26 0-15,-26 0 16,53 0 0,-26 0-16,-27 0 15,26 0-15,27 0 16,0 0-16,26 0 15,-26 0-15,53 0 16,-80 0-16,-26 0 16,53 0-16,-53 0 31,27 0-31,-1 0 15,1 0-15,52 0 16,0 0-16,-26 0 16,27 0-16,-54 0 15,27 0-15,0 0 16,0 0-16,-27 0 15,27 0-15,0 0 16,-53 0-16,53 0 16,-26 0-16,-1 0 15,1 0-15,25 0 16,-25 0-16,26 0 15,-27 0-15,1 0 16,-1 0-16,1 0 16,-1 0-16,-26 0 15,27 0-15,-1 0 16,0 0-16,1 0 15,26 0-15,26 0 16,-26 0-16,27 0 16,-28 0-16,1 0 15,-26 0 1,26 0-16,-27 0 15,27 0-15,-26 0 16,52 0-16,-53 0 16,1 0-16,-1 0 15,1 0-15,-1 0 16,-26 0-16,27 0 15,26 0-15,-53 0 16,26 0-16,1 0 16,-1 0-1,-26 0-15,26 0 16,-26 0-1,27 0-15,-1 0 16,-26 0-16,27 0 16,-27 0-16,26 0 15,-26-27 1,27 27 93,-27-26-62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6:00:26.2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8520 14816 0,'0'0'187,"53"0"-172,-1 0-15,-25 0 16,-1 0-16,27 0 16,-26 0-16,26 0 15,-27 0 1,27 0-16,-27 0 15,1 0-15,26 0 16,-27 0-16,1 0 16,26 0-16,0 0 15,0 0 1,-27 0-1,27 0 1,-53 0 15,26 0-31,-26 0 109,27 0-93,-1 0 0,-26 0 15,27 0-16,-27 0 17,26 0 389,1 0-405,-1 0-16,1 0 15,-1 0-15,0 0 16,1 0-16,26 0 15,-27 0-15,-26 0 16,27 0 0,-1 0-16,27 0 15,-26 27-15,-1-27 16,1 0-16,-27 0 15,26 0-15,-26 0 16,26 0-16,1 0 16,-1 0-16,1 0 15,-1 0-15,27 0 16,-53 0-16,27 0 15,-1 0-15,-26 0 16,27 0-16,-27 0 16,26 0-16,0 0 15,27 0-15,0 0 16,0 0-16,0 0 15,27 0-15,-1 0 16,-26 0-16,26 0 16,1 0-16,-28 0 15,-25 0-15,-1 0 16,54 0-16,52 0 15,-26 0-15,0 0 16,26 26-16,0 1 16,1-27-1,-54 0-15,0 0 16,-26 0-16,0 0 15,-26 0-15,52 0 16,-53 0-16,1 0 16,-1 0-16,-26 0 15,53 0-15,0 26 16,0-26-16,27 0 15,-1 27-15,0-27 16,1 0-16,-27 0 16,-1 0-16,-25 0 15,26 0-15,0 0 16,0 0-16,0 0 15,26 0-15,0 0 16,1 0-16,-1 0 16,0 0-16,27 0 15,-26 0-15,26 0 16,-27 0-16,27 0 15,26 0-15,-53 0 16,1 0-16,-27 0 16,0 0-1,0 0-15,-1 0 16,54 0-16,53 0 15,26-27-15,0 27 16,27 0-16,-53 0 16,-27 0-16,27 0 15,-53 0-15,-27 0 16,-26 0-16,0 0 15,0 0-15,-27 0 16,27 0-16,0 0 16,0 0-16,0 0 15,0 0-15,0 0 16,26 0-16,-52 0 15,-1 0-15,27 0 16,-53 0-16,26 0 16,1 0-16,-1 0 15,27 0-15,-26 0 16,-1 0-16,27 27 15,-53-27-15,53 0 16,-26 0-16,-1 26 16,0-26-1,-26 0-15,27 0 16,26 0-16,-27 0 15,27 0-15,0 0 16,0 0-16,0 0 16,26 0-16,1 0 15,-1 0-15,27 0 16,-27 0-16,-26 0 15,27 0-15,-28 0 16,1 0-16,0 0 16,0 0-16,0 0 15,-26 0-15,-1 0 16,27 0-16,-27 0 15,1 0-15,26 0 16,-27 0-16,-26 0 16,27 0-16,-1 0 15,-26 0-15,27 0 16,-1 0-16,1 0 15,-1 0 1,0 0 0,-26 0-1,27 0 1,-27 0-1,26 0-15,1 0 16,-1 0 0,-26 0-16,27 0 15,-27 0-15,26 0 16,1 0 62,-27 0-63,26 0-15,1 0 16,26 0-16,-1 0 16,28 0-16,26 0 15,26 0-15,-26 0 16,53 0-16,52 0 15,-79 0-15,27 0 16,-26 0-16,-54 0 16,27 0-1,-27 0-15,-26 0 16,0 0-16,-27 0 15,27 0-15,0 0 16,-26 0-16,52 0 16,0 0-16,27 0 15,79 0-15,-79 0 16,53 0-16,0 0 15,-80 0-15,1 0 16,-1 0-16,-26 0 16,26 0-16,-26 0 15,27 0-15,-1 0 16,0-26-16,54 26 15,-54 0-15,0 0 16,27 0-16,0 0 16,79 0-16,0 0 15,27 0-15,-27 0 16,0 0-16,-79 0 15,0 0-15,-26 0 16,-80 0-16,26 0 16,-26 0-1,26 0-15,1 0 16,-1 0-16,1 0 15,26 0-15,26 0 16,-52 0-16,52 0 16,-53 0-16,27 0 15,-26 0-15,-1 0 16,27 0-16,0 0 15,-53-27-15,53 27 16,-27 0-16,1 0 16,-1 0-16,1 0 15,26 0-15,-27 0 16,1 0-16,-1 0 15,1 0-15,-1 0 16,0 0-16,27 0 16,0 0-16,0 0 15,27 0-15,-1 0 16,27 0-16,0 27 15,-27-27-15,27 0 16,-53 26-16,26-26 16,-26 0-1,0 0-15,26 0 16,-26 0-16,0 0 15,0 0-15,0 0 16,26 0-16,-26 0 16,27 0-16,-1 0 15,0 0-15,1 0 16,-1 0-16,53 0 15,-52 0-15,-1 0 16,1 0-16,-54 0 16,1 0-16,25 0 15,54 0-15,-53 0 16,27 0-16,-1 0 15,0 0-15,1 0 16,-27 0-16,26 0 16,27 0-16,-27 0 15,27 0-15,-27 0 16,27 0-16,0 0 15,-27 27-15,-26-27 16,27 0-16,-1 0 16,0 0-1,27 0-15,0 0 16,0 0-16,26 0 15,-26 0-15,-27 0 16,-26 0-16,0 0 16,0 0-16,-26 0 15,-1 0-15,27 0 16,26 0-16,1 0 15,-1 0-15,53 0 16,27 0-16,-79 0 16,25 0-16,81 0 15,-81 0-15,1 0 16,-26 0-16,-1 0 15,27 0-15,26 0 16,-26 0-16,26 0 16,54 0-16,-107 26 15,0-26-15,27 0 16,-27 0-16,-26 0 15,0 0-15,-26 0 16,-1 0-16,-26 0 16,27 0-1,-1 0-15,-26 0 16,-26 0 436</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6:00:28.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8440 16166 0,'0'0'0,"27"-27"0,-27 27 16,26-26-16,-26 26 16,27 0-1,-1 0-15,27 0 16,-27 0-16,27-27 15,27 27-15,26-53 16,-27 53-16,0-52 16,27 52-16,26-27 15,1 27-15,-1 0 16,-26 0-16,0 0 15,0 0-15,26 0 16,-53 0-16,53 0 16,1 0-16,26 0 15,-54 0-15,-25 0 16,-1 0-16,-26 0 15,-27 27-15,1-27 16,-27 0-16,26 0 16,-26 0-16,27 0 15,-1 0-15,1 0 16,-1 0-16,27 0 15,0 0-15,-26 0 16,25 0-16,-25 0 16,-1 0-1,-26 0-15,53 0 16,-53 0-16,0 0 15,27 0-15,-27 26 16,53-26-16,-53 26 16,26 1-16,1-27 15,-1 0-15,-26 26 16,26-26-16,-26 0 15,0 27-15,27-27 16,-1 26-16,-26-26 16,27 0-16,-27 27 15,26-27-15,1 0 16,-27 0-16,26 0 15,-26 26-15,27-26 16,-1 0 31,-26 0-32,27 0 1</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2T16:00:38.413"/>
    </inkml:context>
    <inkml:brush xml:id="br0">
      <inkml:brushProperty name="width" value="0.05292" units="cm"/>
      <inkml:brushProperty name="height" value="0.05292" units="cm"/>
      <inkml:brushProperty name="color" value="#FF0000"/>
    </inkml:brush>
  </inkml:definitions>
  <inkml:trace contextRef="#ctx0" brushRef="#br0">10530 1137 0,'-26'0'31,"0"0"16,-27 0-16,26 0-15,27 0-1,0 0-15,-53 0 16,27 0 0,26 0-1,-27 0-15,1 0 16,26 0-1,-27 0 17,1 27-17,-1-27-15,27 26 203,0 1-187,0-1-16,0 27 15,0-53-15,0 27 16,0 26-16,0-27 15,0 0 1,0 1 0,0-27-16,0 53 15,0-27-15,0 1 16,0 26-16,0-27 15,0 1-15,0-27 16,0 26-16,0 0 16,0-26-16,0 53 15,0-53 16,0 27-15,0-27-16,0 26 16,0 1-1,0-27 1,0 26-1,0-26 1,0 27 0,0-1-1,0-26 32,0 27 15,0-27-62,0 26 16,0-26 0,0 0 108,0 0-108,53 0-16,-26 0 16,-1 0-16,1 0 15,-1 0-15,27 0 16,-26 0-16,-27 0 15,53 0-15,-53 0 16,52 0 0,-52 0-1,27 0 1,-27 0-16,26 0 15,-26 0 1,27 0 0</inkml:trace>
  <inkml:trace contextRef="#ctx0" brushRef="#br0" timeOffset="4024.4024">29633 2407 0,'0'0'281,"0"0"-265,0 0-1,0 0 172,0 27-187,27-27 16,-27 26-16,0-26 16,0 27-1,0-27 219,26 26-171,-26-26-48,0 0-15,0 27 16,0-1-1,27-26 1,-27 27 0,0-27 15,0 26-16,0 1 1,26-27-16,-26 0 16,0 26-1,0-26 16,0 26-31,27-26 32,-27 0-17,0 27-15,0-1 16,0-26-1,0 27 1,0-1 15,0 1-31,26-27 16,-26 0-1,0 26 1,0-26 0,0 27-16,0-1 15,0-26-15,0 27 16,0-27-16,0 26 15,0-26-15,0 26 16,0 1-16,0-27 16,0 26-16,0-26 31,0 27-31,0-1 15,0-26 1,0 27-16,0-27 16,0 26-1,0-26 1,0 27 15,0-1-31,0-26 16,0 27-1,0-1-15,0 1 16,0-27-16,0 26 15,0-26-15,0 26 16,0-26 0,0 27-1,0-27 126,0 26-126,-53-26-15,53 0 16,-53 27-16,27-27 15,-1 26-15,1-26 16,26 0-16,-53 27 16,53-27-16,-53 26 15,53-26 1,-26 0 15,26 27-31,-27-27 16,1 0-16,26 0 15,-27 0-15,1 0 16,-1 0-1,27 0-15,-26 0 16,26 26 0,-27-26-1,1 0 1,26 0-1,-27 0-15,27 0 32,-26 0-17,0 0 48</inkml:trace>
  <inkml:trace contextRef="#ctx0" brushRef="#br0" timeOffset="6272.6272">29554 2407 0,'0'0'109,"26"0"-109,-26 0 16,0 0-1,0 0-15,0 0 125,0 0-94,-26 0-31,-27 0 16,27 0-16,-1 0 15,-26 0-15,53 0 16,-26 0-16,-1 0 16,27 0-16,-26 0 15,-1 0-15,1 0 16,26 0-16,-27 0 15,27 0 63,0 27 125,-52-27-31,25 0 15,27 26-171,0-26-1,-26 0 16,-1 0 63,27 0-78,-26 0 46</inkml:trace>
  <inkml:trace contextRef="#ctx0" brushRef="#br0" timeOffset="22184.2182">10213 14393 0,'-27'0'62,"1"0"1,0 0-48,26 0 1,-27 0 15,27 26-15,-26-26-16,26 27 15,-27-27-15,27 0 16,0 0-16,-26 26 15,26-26 1,0 27-16,-27-27 16,27 26-1,-26-26 1,26 0-16,-27 27 15,27-27 1,0 26-16,0 1 31,-26-27-15,-1 26-16,27-26 15,0 27 1,0-1-16,-26-26 47,26 27-16,0-1-31,0-26 16,0 26-1,0 1-15,26-27 16,-26 26-1,0-26 1,0 27 0,0-1-16,27-26 15,-27 27 1,0-27-16,0 26 31,26-26-15,-26 27-16,0-1 15,0-26 1,27 0-16,-27 27 15,0-1-15,0-26 32,26 0-32,-26 26 15,0-26 1,0 27-1,0-27 1,0 26-16,27 1 16,-27-27-16,0 0 15,26 0-15,-26 26 16,0-26-16,27 0 15,-27 27-15,0-1 16,26-26-16,-26 27 16,27-27 15,-27 26-31,26-26 15,0 0 1,-26 0-16,27 27 16,-1-1-16,1-26 15,-27 27 1,26-27-16,1 0 15,-1 0-15,1 0 16,-1 26-16,27 0 16,0-26-16,-53 0 15,53 27-15,-27-1 16,1-26-16,-1 0 15,27 0-15,0 0 16,-26 0-16,25 0 16,-25 27-16,-1-27 15,27 0-15,-26 0 16,-27 0-16,53 0 15,-53 0-15,53 0 16,-27 0-16,-26 0 16,53 0-16,-53 0 15,26 0-15,1 26 16,-1-26-16,-26 0 15,27 0 1,-27 0 0,26 0-16,1 0 15,26 0-15,-27 0 16,1 0-16,-1 0 15,0 0-15,1 0 16,-27-26-16,26 26 16,-26 0 15,27-27-16,-1 27-15,-26 0 16,27 0-16,-27 0 16,53-26-16,-53-1 15,0 27-15,26 0 16,-26-26-16,0 26 15,27 0-15,-27-26 16,0-1 0,0 27-16,26 0 15,-26-26 1,0 26-16,0-27 31,27 27-31,-27-53 16,0 27-1,0-1 1,0 27-1,0-26 1,0 26 0,0-53-1,0 53 1,0-27-16,0 27 15,0-52 1,0 52-16,0-27 16,0 27-16,0-53 15,0 27 1,0-1-1,0 27-15,0-26 16,0-1-16,0 1 16,0 26-1,0-27 1,-27 27 15,27-26-31,0 26 16,0-26-16,0-1 15,-26 27 1,26-26-1,0 26 1,-27 0-16,1-27 16,26 27-1,0-26-15,-27 26 16,-26 0-16,53-27 15,-26 27-15,-1 0 16,-26 0-16,53-26 16,-26 26-16,0-27 15,-1 27-15,-26 0 16,53 0-16,-53 0 15,53 0-15,-26 0 16,-27 0-16,53-26 16,-27 26-16,1-27 15,0 27-15,-27 0 16,26 0-16,1 0 15,-1-26 1,1 26-16,-1 0 16,27 0-16,-53 0 15,53 0-15,-53 0 16,27 0-1,0 0 1,-1 0-16,27 0 16,-53 0-16,27 0 15,-27 0 1,26 0-1,-26 0 1,1 0 0,-1 0-1,26 0-15,-26 0 16,27 0-1,-27 0 1,0 0 0,26 0 15,1 0 0,-27 0 0,53 0 141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8360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96672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43900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12/12/2019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94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59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6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63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840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193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047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66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962458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92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32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40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4285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519553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5" name="Title 94"/>
          <p:cNvSpPr>
            <a:spLocks noGrp="1"/>
          </p:cNvSpPr>
          <p:nvPr>
            <p:ph type="title"/>
          </p:nvPr>
        </p:nvSpPr>
        <p:spPr>
          <a:xfrm>
            <a:off x="609600" y="4463568"/>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D7F6568-25FF-4F44-B25E-D10BD20E424E}" type="datetimeFigureOut">
              <a:rPr lang="en-US" smtClean="0"/>
              <a:t>12/12/2019</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55542520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455434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F6568-25FF-4F44-B25E-D10BD20E424E}"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798749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F6568-25FF-4F44-B25E-D10BD20E424E}"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225217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F6568-25FF-4F44-B25E-D10BD20E424E}"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83487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5" name="Title 94"/>
          <p:cNvSpPr>
            <a:spLocks noGrp="1"/>
          </p:cNvSpPr>
          <p:nvPr>
            <p:ph type="title"/>
          </p:nvPr>
        </p:nvSpPr>
        <p:spPr>
          <a:xfrm>
            <a:off x="609600" y="4463568"/>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D7F6568-25FF-4F44-B25E-D10BD20E424E}" type="datetimeFigureOut">
              <a:rPr lang="en-US" smtClean="0"/>
              <a:t>12/12/2019</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1988472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24989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743869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977300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48510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51303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F6568-25FF-4F44-B25E-D10BD20E424E}"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14019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F6568-25FF-4F44-B25E-D10BD20E424E}"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91443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F6568-25FF-4F44-B25E-D10BD20E424E}"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6154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28115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3357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tint val="83000"/>
                <a:shade val="97000"/>
                <a:satMod val="230000"/>
                <a:lumMod val="12000"/>
              </a:schemeClr>
            </a:gs>
            <a:gs pos="22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5D7F6568-25FF-4F44-B25E-D10BD20E424E}" type="datetimeFigureOut">
              <a:rPr lang="en-US" smtClean="0"/>
              <a:t>12/12/2019</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3F414974-6370-4A6E-A552-ECB813283324}" type="slidenum">
              <a:rPr lang="en-US" smtClean="0"/>
              <a:t>‹#›</a:t>
            </a:fld>
            <a:endParaRPr lang="en-US"/>
          </a:p>
        </p:txBody>
      </p:sp>
    </p:spTree>
    <p:extLst>
      <p:ext uri="{BB962C8B-B14F-4D97-AF65-F5344CB8AC3E}">
        <p14:creationId xmlns:p14="http://schemas.microsoft.com/office/powerpoint/2010/main" val="246906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tint val="83000"/>
                <a:shade val="97000"/>
                <a:satMod val="230000"/>
                <a:lumMod val="12000"/>
              </a:schemeClr>
            </a:gs>
            <a:gs pos="22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12/12/2019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9816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tint val="83000"/>
                <a:shade val="97000"/>
                <a:satMod val="230000"/>
                <a:lumMod val="12000"/>
              </a:schemeClr>
            </a:gs>
            <a:gs pos="22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5D7F6568-25FF-4F44-B25E-D10BD20E424E}" type="datetimeFigureOut">
              <a:rPr lang="en-US" smtClean="0"/>
              <a:t>12/12/2019</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3F414974-6370-4A6E-A552-ECB813283324}" type="slidenum">
              <a:rPr lang="en-US" smtClean="0"/>
              <a:t>‹#›</a:t>
            </a:fld>
            <a:endParaRPr lang="en-US"/>
          </a:p>
        </p:txBody>
      </p:sp>
    </p:spTree>
    <p:extLst>
      <p:ext uri="{BB962C8B-B14F-4D97-AF65-F5344CB8AC3E}">
        <p14:creationId xmlns:p14="http://schemas.microsoft.com/office/powerpoint/2010/main" val="19803683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 Type="http://schemas.openxmlformats.org/officeDocument/2006/relationships/image" Target="../media/image2.png"/><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838"/>
            <a:ext cx="10972800" cy="909728"/>
          </a:xfrm>
        </p:spPr>
        <p:txBody>
          <a:bodyPr anchor="t">
            <a:noAutofit/>
          </a:bodyPr>
          <a:lstStyle/>
          <a:p>
            <a:r>
              <a:rPr lang="en-US" sz="5400" dirty="0" smtClean="0"/>
              <a:t>What Smith </a:t>
            </a:r>
            <a:r>
              <a:rPr lang="en-US" sz="5400" dirty="0" smtClean="0"/>
              <a:t>saw </a:t>
            </a:r>
            <a:r>
              <a:rPr lang="en-US" sz="5400" dirty="0" smtClean="0"/>
              <a:t>in your outlines…</a:t>
            </a:r>
            <a:endParaRPr lang="en-US" sz="5400" dirty="0"/>
          </a:p>
        </p:txBody>
      </p:sp>
      <p:sp>
        <p:nvSpPr>
          <p:cNvPr id="3" name="Content Placeholder 2"/>
          <p:cNvSpPr>
            <a:spLocks noGrp="1"/>
          </p:cNvSpPr>
          <p:nvPr>
            <p:ph idx="1"/>
          </p:nvPr>
        </p:nvSpPr>
        <p:spPr>
          <a:xfrm>
            <a:off x="609600" y="901700"/>
            <a:ext cx="11315700" cy="5882277"/>
          </a:xfrm>
        </p:spPr>
        <p:txBody>
          <a:bodyPr>
            <a:normAutofit fontScale="92500"/>
          </a:bodyPr>
          <a:lstStyle/>
          <a:p>
            <a:pPr marL="514350" indent="-514350">
              <a:buFont typeface="+mj-lt"/>
              <a:buAutoNum type="arabicPeriod"/>
            </a:pPr>
            <a:r>
              <a:rPr lang="en-US" sz="3200" b="1" u="sng" dirty="0" smtClean="0"/>
              <a:t>Your evidence </a:t>
            </a:r>
            <a:r>
              <a:rPr lang="en-US" sz="3200" b="1" u="sng" dirty="0" smtClean="0"/>
              <a:t>SHOULD be of literary techniques</a:t>
            </a:r>
          </a:p>
          <a:p>
            <a:pPr lvl="1"/>
            <a:r>
              <a:rPr lang="en-US" sz="2400" dirty="0" smtClean="0"/>
              <a:t>Authors do more to develop their specific concerns/purpose about dehumanization than just including plot</a:t>
            </a:r>
          </a:p>
          <a:p>
            <a:pPr marL="514350" indent="-514350">
              <a:buFont typeface="+mj-lt"/>
              <a:buAutoNum type="arabicPeriod"/>
            </a:pPr>
            <a:r>
              <a:rPr lang="en-US" sz="3200" b="1" u="sng" dirty="0" smtClean="0"/>
              <a:t>Very </a:t>
            </a:r>
            <a:r>
              <a:rPr lang="en-US" sz="3200" b="1" u="sng" dirty="0" smtClean="0"/>
              <a:t>few of you had works cited or proper MLA formatting</a:t>
            </a:r>
            <a:endParaRPr lang="en-US" sz="3200" b="1" u="sng" dirty="0"/>
          </a:p>
          <a:p>
            <a:pPr lvl="1"/>
            <a:r>
              <a:rPr lang="en-US" sz="2400" dirty="0" smtClean="0"/>
              <a:t>IF you are writing about a movie or show, cite the FILM and the SCRIPT– you’ll draw evidence from both. </a:t>
            </a:r>
            <a:r>
              <a:rPr lang="en-US" sz="2400" dirty="0" smtClean="0">
                <a:solidFill>
                  <a:schemeClr val="accent2"/>
                </a:solidFill>
              </a:rPr>
              <a:t>Script Example</a:t>
            </a:r>
            <a:r>
              <a:rPr lang="en-US" sz="2400" dirty="0">
                <a:solidFill>
                  <a:schemeClr val="accent2"/>
                </a:solidFill>
              </a:rPr>
              <a:t>: </a:t>
            </a:r>
            <a:r>
              <a:rPr lang="en-US" sz="2400" dirty="0" smtClean="0">
                <a:solidFill>
                  <a:schemeClr val="accent2"/>
                </a:solidFill>
              </a:rPr>
              <a:t>“Everyone </a:t>
            </a:r>
            <a:r>
              <a:rPr lang="en-US" sz="2400" dirty="0">
                <a:solidFill>
                  <a:schemeClr val="accent2"/>
                </a:solidFill>
              </a:rPr>
              <a:t>waits in silence. They all avoid making eye </a:t>
            </a:r>
            <a:r>
              <a:rPr lang="en-US" sz="2400" dirty="0" smtClean="0">
                <a:solidFill>
                  <a:schemeClr val="accent2"/>
                </a:solidFill>
              </a:rPr>
              <a:t>contact. David </a:t>
            </a:r>
            <a:r>
              <a:rPr lang="en-US" sz="2400" dirty="0">
                <a:solidFill>
                  <a:schemeClr val="accent2"/>
                </a:solidFill>
              </a:rPr>
              <a:t>grabs a coffee table book from the coffee table next </a:t>
            </a:r>
            <a:r>
              <a:rPr lang="en-US" sz="2400" dirty="0" smtClean="0">
                <a:solidFill>
                  <a:schemeClr val="accent2"/>
                </a:solidFill>
              </a:rPr>
              <a:t>to him</a:t>
            </a:r>
            <a:r>
              <a:rPr lang="en-US" sz="2400" dirty="0">
                <a:solidFill>
                  <a:schemeClr val="accent2"/>
                </a:solidFill>
              </a:rPr>
              <a:t>. He flicks through the pages quickly, looking at </a:t>
            </a:r>
            <a:r>
              <a:rPr lang="en-US" sz="2400" dirty="0" smtClean="0">
                <a:solidFill>
                  <a:schemeClr val="accent2"/>
                </a:solidFill>
              </a:rPr>
              <a:t>the pictures </a:t>
            </a:r>
            <a:r>
              <a:rPr lang="en-US" sz="2400" dirty="0">
                <a:solidFill>
                  <a:schemeClr val="accent2"/>
                </a:solidFill>
              </a:rPr>
              <a:t>without any real </a:t>
            </a:r>
            <a:r>
              <a:rPr lang="en-US" sz="2400" dirty="0" smtClean="0">
                <a:solidFill>
                  <a:schemeClr val="accent2"/>
                </a:solidFill>
              </a:rPr>
              <a:t>interest.” (</a:t>
            </a:r>
            <a:r>
              <a:rPr lang="en-US" sz="2400" dirty="0" err="1" smtClean="0">
                <a:solidFill>
                  <a:schemeClr val="accent2"/>
                </a:solidFill>
              </a:rPr>
              <a:t>Lanthimos</a:t>
            </a:r>
            <a:r>
              <a:rPr lang="en-US" sz="2400" dirty="0" smtClean="0">
                <a:solidFill>
                  <a:schemeClr val="accent2"/>
                </a:solidFill>
              </a:rPr>
              <a:t>).</a:t>
            </a:r>
          </a:p>
          <a:p>
            <a:pPr marL="514350" indent="-514350">
              <a:buFont typeface="+mj-lt"/>
              <a:buAutoNum type="arabicPeriod"/>
            </a:pPr>
            <a:r>
              <a:rPr lang="en-US" sz="3200" b="1" u="sng" dirty="0" smtClean="0"/>
              <a:t>Most of your analysis was not comparative in nature.</a:t>
            </a:r>
            <a:r>
              <a:rPr lang="en-US" sz="3200" dirty="0" smtClean="0"/>
              <a:t>  </a:t>
            </a:r>
          </a:p>
          <a:p>
            <a:pPr lvl="1"/>
            <a:r>
              <a:rPr lang="en-US" sz="2600" b="1" dirty="0" smtClean="0">
                <a:solidFill>
                  <a:schemeClr val="accent2"/>
                </a:solidFill>
              </a:rPr>
              <a:t>50-70</a:t>
            </a:r>
            <a:r>
              <a:rPr lang="en-US" sz="2600" b="1" dirty="0" smtClean="0">
                <a:solidFill>
                  <a:schemeClr val="accent2"/>
                </a:solidFill>
              </a:rPr>
              <a:t>% of your analysis should be comparative to hit the A/B range in analysis</a:t>
            </a:r>
          </a:p>
          <a:p>
            <a:pPr marL="514350" indent="-514350">
              <a:buFont typeface="+mj-lt"/>
              <a:buAutoNum type="arabicPeriod"/>
            </a:pPr>
            <a:r>
              <a:rPr lang="en-US" sz="3200" b="1" u="sng" dirty="0" smtClean="0"/>
              <a:t>The most successful papers </a:t>
            </a:r>
            <a:r>
              <a:rPr lang="en-US" sz="3200" u="sng" dirty="0" smtClean="0"/>
              <a:t>(usually*)</a:t>
            </a:r>
            <a:r>
              <a:rPr lang="en-US" sz="3200" b="1" u="sng" dirty="0" smtClean="0"/>
              <a:t> have BTS about both texts to help you </a:t>
            </a:r>
            <a:r>
              <a:rPr lang="en-US" sz="3200" b="1" u="sng" dirty="0" smtClean="0"/>
              <a:t>focus</a:t>
            </a:r>
            <a:endParaRPr lang="en-US" sz="3200" b="1" u="sng" dirty="0" smtClean="0"/>
          </a:p>
          <a:p>
            <a:pPr marL="514350" indent="-514350">
              <a:buFont typeface="+mj-lt"/>
              <a:buAutoNum type="arabicPeriod"/>
            </a:pPr>
            <a:r>
              <a:rPr lang="en-US" sz="3200" b="1" u="sng" dirty="0" smtClean="0"/>
              <a:t>Don’t </a:t>
            </a:r>
            <a:r>
              <a:rPr lang="en-US" sz="3200" b="1" u="sng" dirty="0" smtClean="0"/>
              <a:t>speculate or summarize, they’re </a:t>
            </a:r>
            <a:r>
              <a:rPr lang="en-US" sz="3200" b="1" u="sng" dirty="0" smtClean="0"/>
              <a:t>NOT </a:t>
            </a:r>
            <a:r>
              <a:rPr lang="en-US" sz="3200" b="1" u="sng" dirty="0" smtClean="0"/>
              <a:t>analysis</a:t>
            </a:r>
            <a:endParaRPr lang="en-US" sz="3200" dirty="0" smtClean="0"/>
          </a:p>
        </p:txBody>
      </p:sp>
    </p:spTree>
    <p:extLst>
      <p:ext uri="{BB962C8B-B14F-4D97-AF65-F5344CB8AC3E}">
        <p14:creationId xmlns:p14="http://schemas.microsoft.com/office/powerpoint/2010/main" val="426780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97704"/>
          </a:xfrm>
        </p:spPr>
        <p:txBody>
          <a:bodyPr anchor="t">
            <a:normAutofit/>
          </a:bodyPr>
          <a:lstStyle/>
          <a:p>
            <a:r>
              <a:rPr lang="en-US" sz="4000" u="sng" dirty="0" smtClean="0">
                <a:solidFill>
                  <a:schemeClr val="accent2"/>
                </a:solidFill>
              </a:rPr>
              <a:t>Quoting Dialogue</a:t>
            </a:r>
            <a:r>
              <a:rPr lang="en-US" sz="4000" dirty="0" smtClean="0"/>
              <a:t>: MLA Formatting</a:t>
            </a:r>
            <a:endParaRPr lang="en-US" sz="4000" dirty="0"/>
          </a:p>
        </p:txBody>
      </p:sp>
      <p:sp>
        <p:nvSpPr>
          <p:cNvPr id="3" name="Content Placeholder 2"/>
          <p:cNvSpPr>
            <a:spLocks noGrp="1"/>
          </p:cNvSpPr>
          <p:nvPr>
            <p:ph idx="1"/>
          </p:nvPr>
        </p:nvSpPr>
        <p:spPr>
          <a:xfrm>
            <a:off x="609600" y="1072343"/>
            <a:ext cx="10972800" cy="5577839"/>
          </a:xfrm>
        </p:spPr>
        <p:txBody>
          <a:bodyPr>
            <a:normAutofit lnSpcReduction="10000"/>
          </a:bodyPr>
          <a:lstStyle/>
          <a:p>
            <a:r>
              <a:rPr lang="en-US" b="1" dirty="0" smtClean="0">
                <a:solidFill>
                  <a:schemeClr val="tx1"/>
                </a:solidFill>
              </a:rPr>
              <a:t>Integrate multiple character dialogue by </a:t>
            </a:r>
            <a:r>
              <a:rPr lang="en-US" b="1" dirty="0" smtClean="0">
                <a:solidFill>
                  <a:schemeClr val="accent2"/>
                </a:solidFill>
              </a:rPr>
              <a:t>using line breaks to signify change in speakers</a:t>
            </a:r>
            <a:r>
              <a:rPr lang="en-US" b="1" dirty="0" smtClean="0">
                <a:solidFill>
                  <a:schemeClr val="tx1"/>
                </a:solidFill>
              </a:rPr>
              <a:t> (similar to how it appears in the actual novel).</a:t>
            </a:r>
            <a:r>
              <a:rPr lang="en-US" b="1" dirty="0" smtClean="0">
                <a:solidFill>
                  <a:schemeClr val="accent2"/>
                </a:solidFill>
              </a:rPr>
              <a:t> For example:</a:t>
            </a:r>
          </a:p>
          <a:p>
            <a:pPr marL="0" indent="0">
              <a:buNone/>
            </a:pPr>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You should only do this when it is </a:t>
            </a:r>
            <a:r>
              <a:rPr lang="en-US" b="1" dirty="0" smtClean="0">
                <a:solidFill>
                  <a:srgbClr val="FFFF00"/>
                </a:solidFill>
              </a:rPr>
              <a:t>ABSOLUTELY</a:t>
            </a:r>
            <a:r>
              <a:rPr lang="en-US" b="1" dirty="0" smtClean="0"/>
              <a:t> necessary. </a:t>
            </a:r>
          </a:p>
          <a:p>
            <a:r>
              <a:rPr lang="en-US" b="1" dirty="0" smtClean="0"/>
              <a:t>Otherwise, utilize breaks in quotations to include dialogue.  </a:t>
            </a:r>
            <a:r>
              <a:rPr lang="en-US" b="1" dirty="0" smtClean="0">
                <a:solidFill>
                  <a:srgbClr val="FFFF00"/>
                </a:solidFill>
              </a:rPr>
              <a:t>For example</a:t>
            </a:r>
            <a:r>
              <a:rPr lang="en-US" b="1" dirty="0" smtClean="0"/>
              <a:t>:</a:t>
            </a:r>
          </a:p>
          <a:p>
            <a:pPr marL="0" indent="0">
              <a:buNone/>
            </a:pPr>
            <a:r>
              <a:rPr lang="en-US" b="1" dirty="0" smtClean="0">
                <a:solidFill>
                  <a:schemeClr val="accent4"/>
                </a:solidFill>
              </a:rPr>
              <a:t>Okonkwo</a:t>
            </a:r>
            <a:r>
              <a:rPr lang="en-US" b="1" dirty="0" smtClean="0"/>
              <a:t> “demanded to know ‘who killed this banana tree?’” </a:t>
            </a:r>
            <a:r>
              <a:rPr lang="en-US" b="1" dirty="0" smtClean="0">
                <a:solidFill>
                  <a:schemeClr val="accent4"/>
                </a:solidFill>
              </a:rPr>
              <a:t>and </a:t>
            </a:r>
            <a:r>
              <a:rPr lang="en-US" b="1" dirty="0" err="1" smtClean="0">
                <a:solidFill>
                  <a:schemeClr val="accent4"/>
                </a:solidFill>
              </a:rPr>
              <a:t>Ekwefi</a:t>
            </a:r>
            <a:r>
              <a:rPr lang="en-US" b="1" dirty="0" smtClean="0">
                <a:solidFill>
                  <a:schemeClr val="accent4"/>
                </a:solidFill>
              </a:rPr>
              <a:t> is the only woman with the courage to speak:</a:t>
            </a:r>
            <a:r>
              <a:rPr lang="en-US" b="1" dirty="0" smtClean="0"/>
              <a:t> “nobody killed it.” (Achebe, 16).</a:t>
            </a:r>
            <a:endParaRPr lang="en-US" b="1" dirty="0"/>
          </a:p>
        </p:txBody>
      </p:sp>
      <p:sp>
        <p:nvSpPr>
          <p:cNvPr id="4" name="Rectangle 3"/>
          <p:cNvSpPr/>
          <p:nvPr/>
        </p:nvSpPr>
        <p:spPr>
          <a:xfrm>
            <a:off x="364374" y="1870047"/>
            <a:ext cx="11463251" cy="2923877"/>
          </a:xfrm>
          <a:prstGeom prst="rect">
            <a:avLst/>
          </a:prstGeom>
          <a:ln w="28575">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1" u="none" strike="noStrike" kern="1200" cap="none" spc="0" normalizeH="0" baseline="0" noProof="0" dirty="0" smtClean="0">
                <a:ln>
                  <a:noFill/>
                </a:ln>
                <a:solidFill>
                  <a:srgbClr val="90AC97"/>
                </a:solidFill>
                <a:effectLst/>
                <a:uLnTx/>
                <a:uFillTx/>
                <a:latin typeface="Tw Cen MT"/>
                <a:ea typeface="+mn-ea"/>
                <a:cs typeface="+mn-cs"/>
              </a:rPr>
              <a:t>	Body </a:t>
            </a:r>
            <a:r>
              <a:rPr kumimoji="0" lang="en-US" sz="2300" b="1" i="1" u="none" strike="noStrike" kern="1200" cap="none" spc="0" normalizeH="0" baseline="0" noProof="0" dirty="0">
                <a:ln>
                  <a:noFill/>
                </a:ln>
                <a:solidFill>
                  <a:srgbClr val="90AC97"/>
                </a:solidFill>
                <a:effectLst/>
                <a:uLnTx/>
                <a:uFillTx/>
                <a:latin typeface="Tw Cen MT"/>
                <a:ea typeface="+mn-ea"/>
                <a:cs typeface="+mn-cs"/>
              </a:rPr>
              <a:t>thesis statement, blah </a:t>
            </a:r>
            <a:r>
              <a:rPr kumimoji="0" lang="en-US" sz="2300" b="1" i="1" u="none" strike="noStrike" kern="1200" cap="none" spc="0" normalizeH="0" baseline="0" noProof="0" dirty="0" err="1">
                <a:ln>
                  <a:noFill/>
                </a:ln>
                <a:solidFill>
                  <a:srgbClr val="90AC97"/>
                </a:solidFill>
                <a:effectLst/>
                <a:uLnTx/>
                <a:uFillTx/>
                <a:latin typeface="Tw Cen MT"/>
                <a:ea typeface="+mn-ea"/>
                <a:cs typeface="+mn-cs"/>
              </a:rPr>
              <a:t>blah</a:t>
            </a:r>
            <a:r>
              <a:rPr kumimoji="0" lang="en-US" sz="2300" b="1" i="1" u="none" strike="noStrike" kern="1200" cap="none" spc="0" normalizeH="0" baseline="0" noProof="0" dirty="0">
                <a:ln>
                  <a:noFill/>
                </a:ln>
                <a:solidFill>
                  <a:srgbClr val="90AC97"/>
                </a:solidFill>
                <a:effectLst/>
                <a:uLnTx/>
                <a:uFillTx/>
                <a:latin typeface="Tw Cen MT"/>
                <a:ea typeface="+mn-ea"/>
                <a:cs typeface="+mn-cs"/>
              </a:rPr>
              <a:t>. Early in F. Scott Fitzgerald’s The Great </a:t>
            </a:r>
            <a:r>
              <a:rPr kumimoji="0" lang="en-US" sz="2300" b="1" i="1" u="none" strike="noStrike" kern="1200" cap="none" spc="0" normalizeH="0" baseline="0" noProof="0" dirty="0" err="1">
                <a:ln>
                  <a:noFill/>
                </a:ln>
                <a:solidFill>
                  <a:srgbClr val="90AC97"/>
                </a:solidFill>
                <a:effectLst/>
                <a:uLnTx/>
                <a:uFillTx/>
                <a:latin typeface="Tw Cen MT"/>
                <a:ea typeface="+mn-ea"/>
                <a:cs typeface="+mn-cs"/>
              </a:rPr>
              <a:t>Gastby</a:t>
            </a:r>
            <a:r>
              <a:rPr kumimoji="0" lang="en-US" sz="2300" b="1" i="1" u="none" strike="noStrike" kern="1200" cap="none" spc="0" normalizeH="0" baseline="0" noProof="0" dirty="0">
                <a:ln>
                  <a:noFill/>
                </a:ln>
                <a:solidFill>
                  <a:srgbClr val="90AC97"/>
                </a:solidFill>
                <a:effectLst/>
                <a:uLnTx/>
                <a:uFillTx/>
                <a:latin typeface="Tw Cen MT"/>
                <a:ea typeface="+mn-ea"/>
                <a:cs typeface="+mn-cs"/>
              </a:rPr>
              <a:t>, Miss Baker tells the narrator, Nick </a:t>
            </a:r>
            <a:r>
              <a:rPr kumimoji="0" lang="en-US" sz="2300" b="1" i="1" u="none" strike="noStrike" kern="1200" cap="none" spc="0" normalizeH="0" baseline="0" noProof="0" dirty="0" err="1">
                <a:ln>
                  <a:noFill/>
                </a:ln>
                <a:solidFill>
                  <a:srgbClr val="90AC97"/>
                </a:solidFill>
                <a:effectLst/>
                <a:uLnTx/>
                <a:uFillTx/>
                <a:latin typeface="Tw Cen MT"/>
                <a:ea typeface="+mn-ea"/>
                <a:cs typeface="+mn-cs"/>
              </a:rPr>
              <a:t>Carraway</a:t>
            </a:r>
            <a:r>
              <a:rPr kumimoji="0" lang="en-US" sz="2300" b="1" i="1" u="none" strike="noStrike" kern="1200" cap="none" spc="0" normalizeH="0" baseline="0" noProof="0" dirty="0">
                <a:ln>
                  <a:noFill/>
                </a:ln>
                <a:solidFill>
                  <a:srgbClr val="90AC97"/>
                </a:solidFill>
                <a:effectLst/>
                <a:uLnTx/>
                <a:uFillTx/>
                <a:latin typeface="Tw Cen MT"/>
                <a:ea typeface="+mn-ea"/>
                <a:cs typeface="+mn-cs"/>
              </a:rPr>
              <a:t>, that she knows someone from his town: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Tw Cen MT"/>
                <a:ea typeface="+mn-ea"/>
                <a:cs typeface="+mn-cs"/>
              </a:rPr>
              <a:t>	“You live in West Egg,” she remarked contemptuously. “I know </a:t>
            </a:r>
            <a:r>
              <a:rPr kumimoji="0" lang="en-US" sz="2300" b="1" i="0" u="none" strike="noStrike" kern="1200" cap="none" spc="0" normalizeH="0" baseline="0" noProof="0" dirty="0" smtClean="0">
                <a:ln>
                  <a:noFill/>
                </a:ln>
                <a:solidFill>
                  <a:prstClr val="white"/>
                </a:solidFill>
                <a:effectLst/>
                <a:uLnTx/>
                <a:uFillTx/>
                <a:latin typeface="Tw Cen MT"/>
                <a:ea typeface="+mn-ea"/>
                <a:cs typeface="+mn-cs"/>
              </a:rPr>
              <a:t>somebody 	there</a:t>
            </a:r>
            <a:r>
              <a:rPr kumimoji="0" lang="en-US" sz="2300" b="1" i="0" u="none" strike="noStrike" kern="1200" cap="none" spc="0" normalizeH="0" baseline="0" noProof="0" dirty="0">
                <a:ln>
                  <a:noFill/>
                </a:ln>
                <a:solidFill>
                  <a:prstClr val="white"/>
                </a:solidFill>
                <a:effectLst/>
                <a:uLnTx/>
                <a:uFillTx/>
                <a:latin typeface="Tw Cen 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Tw Cen MT"/>
                <a:ea typeface="+mn-ea"/>
                <a:cs typeface="+mn-cs"/>
              </a:rPr>
              <a:t>	“I don’t know a single–”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Tw Cen MT"/>
                <a:ea typeface="+mn-ea"/>
                <a:cs typeface="+mn-cs"/>
              </a:rPr>
              <a:t>	“You must know Gatsby.”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Tw Cen MT"/>
                <a:ea typeface="+mn-ea"/>
                <a:cs typeface="+mn-cs"/>
              </a:rPr>
              <a:t>	“Gatsby?” demanded Daisy. “What Gatsby?” (Fitzgerald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1" u="none" strike="noStrike" kern="1200" cap="none" spc="0" normalizeH="0" baseline="0" noProof="0" dirty="0">
                <a:ln>
                  <a:noFill/>
                </a:ln>
                <a:solidFill>
                  <a:srgbClr val="90AC97"/>
                </a:solidFill>
                <a:effectLst/>
                <a:uLnTx/>
                <a:uFillTx/>
                <a:latin typeface="Tw Cen MT"/>
                <a:ea typeface="+mn-ea"/>
                <a:cs typeface="+mn-cs"/>
              </a:rPr>
              <a:t>This is the first time that Fitzgerald develops the possibility of Gatsby being someone other than who he claims. Blah, blah analysis, blah. </a:t>
            </a:r>
          </a:p>
        </p:txBody>
      </p:sp>
      <p:sp>
        <p:nvSpPr>
          <p:cNvPr id="5" name="TextBox 4"/>
          <p:cNvSpPr txBox="1"/>
          <p:nvPr/>
        </p:nvSpPr>
        <p:spPr>
          <a:xfrm>
            <a:off x="364373" y="5802284"/>
            <a:ext cx="11463251" cy="731520"/>
          </a:xfrm>
          <a:prstGeom prst="rect">
            <a:avLst/>
          </a:prstGeom>
          <a:noFill/>
          <a:ln w="28575">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067410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97704"/>
          </a:xfrm>
        </p:spPr>
        <p:txBody>
          <a:bodyPr anchor="t">
            <a:normAutofit/>
          </a:bodyPr>
          <a:lstStyle/>
          <a:p>
            <a:r>
              <a:rPr lang="en-US" sz="4000" u="sng" dirty="0" smtClean="0">
                <a:solidFill>
                  <a:schemeClr val="accent2"/>
                </a:solidFill>
              </a:rPr>
              <a:t>Clarifying your Evidence</a:t>
            </a:r>
            <a:r>
              <a:rPr lang="en-US" sz="4000" dirty="0" smtClean="0"/>
              <a:t>: MLA Formatting</a:t>
            </a:r>
            <a:endParaRPr lang="en-US" sz="4000" dirty="0"/>
          </a:p>
        </p:txBody>
      </p:sp>
      <p:sp>
        <p:nvSpPr>
          <p:cNvPr id="3" name="Content Placeholder 2"/>
          <p:cNvSpPr>
            <a:spLocks noGrp="1"/>
          </p:cNvSpPr>
          <p:nvPr>
            <p:ph idx="1"/>
          </p:nvPr>
        </p:nvSpPr>
        <p:spPr>
          <a:xfrm>
            <a:off x="609600" y="1072344"/>
            <a:ext cx="10972800" cy="5552900"/>
          </a:xfrm>
        </p:spPr>
        <p:txBody>
          <a:bodyPr>
            <a:normAutofit/>
          </a:bodyPr>
          <a:lstStyle/>
          <a:p>
            <a:r>
              <a:rPr lang="en-US" b="1" dirty="0">
                <a:solidFill>
                  <a:schemeClr val="tx1"/>
                </a:solidFill>
              </a:rPr>
              <a:t>If you </a:t>
            </a:r>
            <a:r>
              <a:rPr lang="en-US" b="1" dirty="0">
                <a:solidFill>
                  <a:schemeClr val="accent2"/>
                </a:solidFill>
              </a:rPr>
              <a:t>add a word or words in a quotation</a:t>
            </a:r>
            <a:r>
              <a:rPr lang="en-US" b="1" dirty="0">
                <a:solidFill>
                  <a:schemeClr val="tx1"/>
                </a:solidFill>
              </a:rPr>
              <a:t>, you should put brackets around the words to indicate that they are not part of the original text</a:t>
            </a:r>
            <a:r>
              <a:rPr lang="en-US" b="1" dirty="0" smtClean="0">
                <a:solidFill>
                  <a:schemeClr val="tx1"/>
                </a:solidFill>
              </a:rPr>
              <a:t>.</a:t>
            </a:r>
            <a:r>
              <a:rPr lang="en-US" b="1" dirty="0" smtClean="0">
                <a:solidFill>
                  <a:schemeClr val="accent2"/>
                </a:solidFill>
              </a:rPr>
              <a:t> For example:</a:t>
            </a:r>
            <a:endParaRPr lang="en-US" b="1" dirty="0">
              <a:solidFill>
                <a:schemeClr val="accent2"/>
              </a:solidFill>
            </a:endParaRPr>
          </a:p>
          <a:p>
            <a:pPr marL="0" indent="0">
              <a:buNone/>
            </a:pPr>
            <a:endParaRPr lang="en-US" dirty="0" smtClean="0"/>
          </a:p>
          <a:p>
            <a:pPr marL="0" indent="0">
              <a:buNone/>
            </a:pPr>
            <a:endParaRPr lang="en-US" dirty="0" smtClean="0"/>
          </a:p>
          <a:p>
            <a:r>
              <a:rPr lang="en-US" b="1" dirty="0" smtClean="0">
                <a:solidFill>
                  <a:schemeClr val="tx1"/>
                </a:solidFill>
              </a:rPr>
              <a:t>If </a:t>
            </a:r>
            <a:r>
              <a:rPr lang="en-US" b="1" dirty="0">
                <a:solidFill>
                  <a:schemeClr val="tx1"/>
                </a:solidFill>
              </a:rPr>
              <a:t>you </a:t>
            </a:r>
            <a:r>
              <a:rPr lang="en-US" b="1" dirty="0">
                <a:solidFill>
                  <a:schemeClr val="accent2"/>
                </a:solidFill>
              </a:rPr>
              <a:t>omit a word or words from a quotation</a:t>
            </a:r>
            <a:r>
              <a:rPr lang="en-US" b="1" dirty="0">
                <a:solidFill>
                  <a:schemeClr val="tx1"/>
                </a:solidFill>
              </a:rPr>
              <a:t>, you should indicate the deleted word or words by using ellipsis marks, which are three periods ( . . . ) preceded and followed by a space. </a:t>
            </a:r>
            <a:r>
              <a:rPr lang="en-US" b="1" dirty="0" smtClean="0">
                <a:solidFill>
                  <a:schemeClr val="accent2"/>
                </a:solidFill>
              </a:rPr>
              <a:t>For </a:t>
            </a:r>
            <a:r>
              <a:rPr lang="en-US" b="1" dirty="0">
                <a:solidFill>
                  <a:schemeClr val="accent2"/>
                </a:solidFill>
              </a:rPr>
              <a:t>example</a:t>
            </a:r>
            <a:r>
              <a:rPr lang="en-US" b="1" dirty="0" smtClean="0">
                <a:solidFill>
                  <a:schemeClr val="accent2"/>
                </a:solidFill>
              </a:rPr>
              <a:t>:</a:t>
            </a:r>
          </a:p>
          <a:p>
            <a:endParaRPr lang="en-US" b="1" dirty="0">
              <a:solidFill>
                <a:schemeClr val="accent2"/>
              </a:solidFill>
            </a:endParaRPr>
          </a:p>
          <a:p>
            <a:endParaRPr lang="en-US" b="1" dirty="0" smtClean="0">
              <a:solidFill>
                <a:schemeClr val="accent2"/>
              </a:solidFill>
            </a:endParaRPr>
          </a:p>
          <a:p>
            <a:endParaRPr lang="en-US" b="1" dirty="0">
              <a:solidFill>
                <a:schemeClr val="accent2"/>
              </a:solidFill>
            </a:endParaRPr>
          </a:p>
          <a:p>
            <a:r>
              <a:rPr lang="en-US" sz="3200" b="1" dirty="0" smtClean="0">
                <a:solidFill>
                  <a:schemeClr val="accent2"/>
                </a:solidFill>
              </a:rPr>
              <a:t>DO NOT start or end citations with ellipsis. </a:t>
            </a:r>
            <a:r>
              <a:rPr lang="en-US" sz="3200" b="1" dirty="0" smtClean="0">
                <a:solidFill>
                  <a:schemeClr val="tx1"/>
                </a:solidFill>
              </a:rPr>
              <a:t>It is unnecessary. </a:t>
            </a:r>
            <a:endParaRPr lang="en-US" sz="3200" b="1" dirty="0">
              <a:solidFill>
                <a:schemeClr val="tx1"/>
              </a:solidFill>
            </a:endParaRPr>
          </a:p>
          <a:p>
            <a:pPr marL="0" indent="0">
              <a:buNone/>
            </a:pPr>
            <a:endParaRPr lang="en-US" b="1" dirty="0"/>
          </a:p>
        </p:txBody>
      </p:sp>
      <p:sp>
        <p:nvSpPr>
          <p:cNvPr id="4" name="TextBox 3"/>
          <p:cNvSpPr txBox="1"/>
          <p:nvPr/>
        </p:nvSpPr>
        <p:spPr>
          <a:xfrm>
            <a:off x="364374" y="3930380"/>
            <a:ext cx="11463251" cy="1200329"/>
          </a:xfrm>
          <a:prstGeom prst="rect">
            <a:avLst/>
          </a:prstGeom>
          <a:noFill/>
          <a:ln w="28575">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In an essay on urban legends, Jan Harold Brunvand notes </a:t>
            </a:r>
            <a:r>
              <a:rPr kumimoji="0" lang="en-US" sz="2400" b="1" i="0" u="none" strike="noStrike" kern="1200" cap="none" spc="0" normalizeH="0" baseline="0" noProof="0" dirty="0" smtClean="0">
                <a:ln>
                  <a:noFill/>
                </a:ln>
                <a:solidFill>
                  <a:prstClr val="white"/>
                </a:solidFill>
                <a:effectLst/>
                <a:uLnTx/>
                <a:uFillTx/>
                <a:latin typeface="Tw Cen MT"/>
                <a:ea typeface="+mn-ea"/>
                <a:cs typeface="+mn-cs"/>
              </a:rPr>
              <a:t>"some individuals make a point of learning every recent rumor or tale </a:t>
            </a: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 . .</a:t>
            </a:r>
            <a:r>
              <a:rPr kumimoji="0" lang="en-US" sz="2400" b="1" i="0" u="none" strike="noStrike" kern="1200" cap="none" spc="0" normalizeH="0" baseline="0" noProof="0" dirty="0" smtClean="0">
                <a:ln>
                  <a:noFill/>
                </a:ln>
                <a:solidFill>
                  <a:prstClr val="white"/>
                </a:solidFill>
                <a:effectLst/>
                <a:uLnTx/>
                <a:uFillTx/>
                <a:latin typeface="Tw Cen MT"/>
                <a:ea typeface="+mn-ea"/>
                <a:cs typeface="+mn-cs"/>
              </a:rPr>
              <a:t> and in a short time a lively exchange of details occurs" (Brunvand 78). </a:t>
            </a: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Blah </a:t>
            </a:r>
            <a:r>
              <a:rPr kumimoji="0" lang="en-US" sz="2400" b="1" i="0" u="none" strike="noStrike" kern="1200" cap="none" spc="0" normalizeH="0" baseline="0" noProof="0" dirty="0" err="1" smtClean="0">
                <a:ln>
                  <a:noFill/>
                </a:ln>
                <a:solidFill>
                  <a:srgbClr val="90AC97"/>
                </a:solidFill>
                <a:effectLst/>
                <a:uLnTx/>
                <a:uFillTx/>
                <a:latin typeface="Tw Cen MT"/>
                <a:ea typeface="+mn-ea"/>
                <a:cs typeface="+mn-cs"/>
              </a:rPr>
              <a:t>blah</a:t>
            </a: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 analysis.</a:t>
            </a:r>
            <a:endParaRPr kumimoji="0" lang="en-US" sz="2400" b="1" i="0" u="none" strike="noStrike" kern="1200" cap="none" spc="0" normalizeH="0" baseline="0" noProof="0" dirty="0">
              <a:ln>
                <a:noFill/>
              </a:ln>
              <a:solidFill>
                <a:srgbClr val="90AC97"/>
              </a:solidFill>
              <a:effectLst/>
              <a:uLnTx/>
              <a:uFillTx/>
              <a:latin typeface="Tw Cen MT"/>
              <a:ea typeface="+mn-ea"/>
              <a:cs typeface="+mn-cs"/>
            </a:endParaRPr>
          </a:p>
        </p:txBody>
      </p:sp>
      <p:sp>
        <p:nvSpPr>
          <p:cNvPr id="5" name="TextBox 4"/>
          <p:cNvSpPr txBox="1"/>
          <p:nvPr/>
        </p:nvSpPr>
        <p:spPr>
          <a:xfrm>
            <a:off x="364374" y="1928059"/>
            <a:ext cx="11463251" cy="830997"/>
          </a:xfrm>
          <a:prstGeom prst="rect">
            <a:avLst/>
          </a:prstGeom>
          <a:noFill/>
          <a:ln w="28575">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Jan Harold Brunvand, in an essay on urban legends, states</a:t>
            </a:r>
            <a:r>
              <a:rPr kumimoji="0" lang="en-US" sz="2400" b="1" i="0" u="none" strike="noStrike" kern="1200" cap="none" spc="0" normalizeH="0" baseline="0" noProof="0" dirty="0" smtClean="0">
                <a:ln>
                  <a:noFill/>
                </a:ln>
                <a:solidFill>
                  <a:prstClr val="white"/>
                </a:solidFill>
                <a:effectLst/>
                <a:uLnTx/>
                <a:uFillTx/>
                <a:latin typeface="Tw Cen MT"/>
                <a:ea typeface="+mn-ea"/>
                <a:cs typeface="+mn-cs"/>
              </a:rPr>
              <a:t>, "some individuals </a:t>
            </a:r>
            <a:r>
              <a:rPr kumimoji="0" lang="en-US" sz="2400" b="1" i="0" u="none" strike="noStrike" kern="1200" cap="none" spc="0" normalizeH="0" baseline="0" noProof="0" dirty="0" smtClean="0">
                <a:ln>
                  <a:noFill/>
                </a:ln>
                <a:solidFill>
                  <a:srgbClr val="90AC97"/>
                </a:solidFill>
                <a:effectLst/>
                <a:uLnTx/>
                <a:uFillTx/>
                <a:latin typeface="Tw Cen MT"/>
                <a:ea typeface="+mn-ea"/>
                <a:cs typeface="+mn-cs"/>
              </a:rPr>
              <a:t>[who retell urban legends]</a:t>
            </a:r>
            <a:r>
              <a:rPr kumimoji="0" lang="en-US" sz="2400" b="1" i="0" u="none" strike="noStrike" kern="1200" cap="none" spc="0" normalizeH="0" baseline="0" noProof="0" dirty="0" smtClean="0">
                <a:ln>
                  <a:noFill/>
                </a:ln>
                <a:solidFill>
                  <a:prstClr val="white"/>
                </a:solidFill>
                <a:effectLst/>
                <a:uLnTx/>
                <a:uFillTx/>
                <a:latin typeface="Tw Cen MT"/>
                <a:ea typeface="+mn-ea"/>
                <a:cs typeface="+mn-cs"/>
              </a:rPr>
              <a:t> make a point of learning every rumor or tale" (Brunvand 78).</a:t>
            </a:r>
            <a:endParaRPr kumimoji="0" lang="en-US" sz="2400" b="1"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33862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2450522" cy="4983162"/>
          </a:xfrm>
        </p:spPr>
        <p:txBody>
          <a:bodyPr anchor="t">
            <a:noAutofit/>
          </a:bodyPr>
          <a:lstStyle/>
          <a:p>
            <a:r>
              <a:rPr lang="en-US" sz="4400" b="0" dirty="0" smtClean="0"/>
              <a:t>‘Typical Example’</a:t>
            </a:r>
            <a:r>
              <a:rPr lang="en-US" sz="4400" dirty="0" smtClean="0"/>
              <a:t>#1/#5:</a:t>
            </a:r>
            <a:r>
              <a:rPr lang="en-US" sz="2400" b="0" dirty="0" smtClean="0"/>
              <a:t/>
            </a:r>
            <a:br>
              <a:rPr lang="en-US" sz="2400" b="0" dirty="0" smtClean="0"/>
            </a:br>
            <a:r>
              <a:rPr lang="en-US" sz="2400" dirty="0" smtClean="0"/>
              <a:t>Evidence should be of how author uses/ develops X literary device to create a specific thematic concern which leads to dehumanization</a:t>
            </a:r>
            <a:endParaRPr lang="en-US" sz="24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55323" y="274638"/>
            <a:ext cx="9335077" cy="6291262"/>
          </a:xfrm>
        </p:spPr>
      </p:pic>
      <p:sp>
        <p:nvSpPr>
          <p:cNvPr id="5" name="Donut 4"/>
          <p:cNvSpPr/>
          <p:nvPr/>
        </p:nvSpPr>
        <p:spPr>
          <a:xfrm>
            <a:off x="2602923" y="3840480"/>
            <a:ext cx="3017520" cy="3017520"/>
          </a:xfrm>
          <a:prstGeom prst="donut">
            <a:avLst>
              <a:gd name="adj" fmla="val 205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8513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74638"/>
            <a:ext cx="2349500" cy="2163762"/>
          </a:xfrm>
        </p:spPr>
        <p:txBody>
          <a:bodyPr anchor="t">
            <a:noAutofit/>
          </a:bodyPr>
          <a:lstStyle/>
          <a:p>
            <a:r>
              <a:rPr lang="en-US" sz="4400" b="0" dirty="0" smtClean="0"/>
              <a:t>‘Correct Example’</a:t>
            </a:r>
            <a:r>
              <a:rPr lang="en-US" sz="4400" dirty="0" smtClean="0"/>
              <a:t/>
            </a:r>
            <a:br>
              <a:rPr lang="en-US" sz="4400" dirty="0" smtClean="0"/>
            </a:br>
            <a:r>
              <a:rPr lang="en-US" sz="4400" dirty="0" smtClean="0"/>
              <a:t>#1/#4:</a:t>
            </a:r>
            <a:endParaRPr lang="en-US" sz="4400" dirty="0"/>
          </a:p>
        </p:txBody>
      </p:sp>
      <p:pic>
        <p:nvPicPr>
          <p:cNvPr id="4" name="Content Placeholder 3"/>
          <p:cNvPicPr>
            <a:picLocks noGrp="1" noChangeAspect="1"/>
          </p:cNvPicPr>
          <p:nvPr>
            <p:ph idx="1"/>
          </p:nvPr>
        </p:nvPicPr>
        <p:blipFill>
          <a:blip r:embed="rId2"/>
          <a:stretch>
            <a:fillRect/>
          </a:stretch>
        </p:blipFill>
        <p:spPr>
          <a:xfrm>
            <a:off x="2762681" y="274638"/>
            <a:ext cx="9232298" cy="629126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5962680" y="3352680"/>
              <a:ext cx="5429520" cy="86040"/>
            </p14:xfrm>
          </p:contentPart>
        </mc:Choice>
        <mc:Fallback>
          <p:pic>
            <p:nvPicPr>
              <p:cNvPr id="5" name="Ink 4"/>
              <p:cNvPicPr/>
              <p:nvPr/>
            </p:nvPicPr>
            <p:blipFill>
              <a:blip r:embed="rId4"/>
              <a:stretch>
                <a:fillRect/>
              </a:stretch>
            </p:blipFill>
            <p:spPr>
              <a:xfrm>
                <a:off x="5946840" y="3289320"/>
                <a:ext cx="5461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3029040" y="3876480"/>
              <a:ext cx="8420400" cy="153000"/>
            </p14:xfrm>
          </p:contentPart>
        </mc:Choice>
        <mc:Fallback>
          <p:pic>
            <p:nvPicPr>
              <p:cNvPr id="6" name="Ink 5"/>
              <p:cNvPicPr/>
              <p:nvPr/>
            </p:nvPicPr>
            <p:blipFill>
              <a:blip r:embed="rId6"/>
              <a:stretch>
                <a:fillRect/>
              </a:stretch>
            </p:blipFill>
            <p:spPr>
              <a:xfrm>
                <a:off x="3013200" y="3813120"/>
                <a:ext cx="84520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3067200" y="4362480"/>
              <a:ext cx="4696200" cy="86040"/>
            </p14:xfrm>
          </p:contentPart>
        </mc:Choice>
        <mc:Fallback>
          <p:pic>
            <p:nvPicPr>
              <p:cNvPr id="7" name="Ink 6"/>
              <p:cNvPicPr/>
              <p:nvPr/>
            </p:nvPicPr>
            <p:blipFill>
              <a:blip r:embed="rId8"/>
              <a:stretch>
                <a:fillRect/>
              </a:stretch>
            </p:blipFill>
            <p:spPr>
              <a:xfrm>
                <a:off x="3051000" y="4298760"/>
                <a:ext cx="4728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p14:cNvContentPartPr/>
              <p14:nvPr/>
            </p14:nvContentPartPr>
            <p14:xfrm>
              <a:off x="7667640" y="4419360"/>
              <a:ext cx="3848400" cy="57600"/>
            </p14:xfrm>
          </p:contentPart>
        </mc:Choice>
        <mc:Fallback>
          <p:pic>
            <p:nvPicPr>
              <p:cNvPr id="8" name="Ink 7"/>
              <p:cNvPicPr/>
              <p:nvPr/>
            </p:nvPicPr>
            <p:blipFill>
              <a:blip r:embed="rId10"/>
              <a:stretch>
                <a:fillRect/>
              </a:stretch>
            </p:blipFill>
            <p:spPr>
              <a:xfrm>
                <a:off x="7651800" y="4356000"/>
                <a:ext cx="3880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p14:cNvContentPartPr/>
              <p14:nvPr/>
            </p14:nvContentPartPr>
            <p14:xfrm>
              <a:off x="3057480" y="4819680"/>
              <a:ext cx="3096000" cy="66960"/>
            </p14:xfrm>
          </p:contentPart>
        </mc:Choice>
        <mc:Fallback>
          <p:pic>
            <p:nvPicPr>
              <p:cNvPr id="9" name="Ink 8"/>
              <p:cNvPicPr/>
              <p:nvPr/>
            </p:nvPicPr>
            <p:blipFill>
              <a:blip r:embed="rId12"/>
              <a:stretch>
                <a:fillRect/>
              </a:stretch>
            </p:blipFill>
            <p:spPr>
              <a:xfrm>
                <a:off x="3041640" y="4755960"/>
                <a:ext cx="3127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p14:cNvContentPartPr/>
              <p14:nvPr/>
            </p14:nvContentPartPr>
            <p14:xfrm>
              <a:off x="6143760" y="4867200"/>
              <a:ext cx="5239080" cy="38520"/>
            </p14:xfrm>
          </p:contentPart>
        </mc:Choice>
        <mc:Fallback>
          <p:pic>
            <p:nvPicPr>
              <p:cNvPr id="10" name="Ink 9"/>
              <p:cNvPicPr/>
              <p:nvPr/>
            </p:nvPicPr>
            <p:blipFill>
              <a:blip r:embed="rId14"/>
              <a:stretch>
                <a:fillRect/>
              </a:stretch>
            </p:blipFill>
            <p:spPr>
              <a:xfrm>
                <a:off x="6127920" y="4803480"/>
                <a:ext cx="5270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p14:cNvContentPartPr/>
              <p14:nvPr/>
            </p14:nvContentPartPr>
            <p14:xfrm>
              <a:off x="3067200" y="5333760"/>
              <a:ext cx="8448840" cy="76680"/>
            </p14:xfrm>
          </p:contentPart>
        </mc:Choice>
        <mc:Fallback>
          <p:pic>
            <p:nvPicPr>
              <p:cNvPr id="11" name="Ink 10"/>
              <p:cNvPicPr/>
              <p:nvPr/>
            </p:nvPicPr>
            <p:blipFill>
              <a:blip r:embed="rId16"/>
              <a:stretch>
                <a:fillRect/>
              </a:stretch>
            </p:blipFill>
            <p:spPr>
              <a:xfrm>
                <a:off x="3051000" y="5270400"/>
                <a:ext cx="8480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p14:cNvContentPartPr/>
              <p14:nvPr/>
            </p14:nvContentPartPr>
            <p14:xfrm>
              <a:off x="3038400" y="5743440"/>
              <a:ext cx="1172160" cy="86040"/>
            </p14:xfrm>
          </p:contentPart>
        </mc:Choice>
        <mc:Fallback>
          <p:pic>
            <p:nvPicPr>
              <p:cNvPr id="12" name="Ink 11"/>
              <p:cNvPicPr/>
              <p:nvPr/>
            </p:nvPicPr>
            <p:blipFill>
              <a:blip r:embed="rId18"/>
              <a:stretch>
                <a:fillRect/>
              </a:stretch>
            </p:blipFill>
            <p:spPr>
              <a:xfrm>
                <a:off x="3022560" y="5680080"/>
                <a:ext cx="1203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p14:cNvContentPartPr/>
              <p14:nvPr/>
            </p14:nvContentPartPr>
            <p14:xfrm>
              <a:off x="3552840" y="409320"/>
              <a:ext cx="7172640" cy="5172480"/>
            </p14:xfrm>
          </p:contentPart>
        </mc:Choice>
        <mc:Fallback>
          <p:pic>
            <p:nvPicPr>
              <p:cNvPr id="13" name="Ink 12"/>
              <p:cNvPicPr/>
              <p:nvPr/>
            </p:nvPicPr>
            <p:blipFill>
              <a:blip r:embed="rId20"/>
              <a:stretch>
                <a:fillRect/>
              </a:stretch>
            </p:blipFill>
            <p:spPr>
              <a:xfrm>
                <a:off x="3543480" y="399960"/>
                <a:ext cx="7191360" cy="5191200"/>
              </a:xfrm>
              <a:prstGeom prst="rect">
                <a:avLst/>
              </a:prstGeom>
            </p:spPr>
          </p:pic>
        </mc:Fallback>
      </mc:AlternateContent>
    </p:spTree>
    <p:extLst>
      <p:ext uri="{BB962C8B-B14F-4D97-AF65-F5344CB8AC3E}">
        <p14:creationId xmlns:p14="http://schemas.microsoft.com/office/powerpoint/2010/main" val="269758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Struggling with the literature? Break it down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764" b="8804"/>
          <a:stretch/>
        </p:blipFill>
        <p:spPr>
          <a:xfrm>
            <a:off x="2400301" y="1535174"/>
            <a:ext cx="9499600" cy="5018027"/>
          </a:xfrm>
        </p:spPr>
      </p:pic>
    </p:spTree>
    <p:extLst>
      <p:ext uri="{BB962C8B-B14F-4D97-AF65-F5344CB8AC3E}">
        <p14:creationId xmlns:p14="http://schemas.microsoft.com/office/powerpoint/2010/main" val="234727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Outlines </a:t>
            </a:r>
            <a:r>
              <a:rPr lang="en-US" sz="5400" dirty="0" smtClean="0">
                <a:sym typeface="Wingdings" panose="05000000000000000000" pitchFamily="2" charset="2"/>
              </a:rPr>
              <a:t> Rough Drafts</a:t>
            </a:r>
            <a:endParaRPr lang="en-US" sz="5400" dirty="0"/>
          </a:p>
        </p:txBody>
      </p:sp>
      <p:sp>
        <p:nvSpPr>
          <p:cNvPr id="3" name="Content Placeholder 2"/>
          <p:cNvSpPr>
            <a:spLocks noGrp="1"/>
          </p:cNvSpPr>
          <p:nvPr>
            <p:ph idx="1"/>
          </p:nvPr>
        </p:nvSpPr>
        <p:spPr>
          <a:xfrm>
            <a:off x="609600" y="1600201"/>
            <a:ext cx="10972800" cy="5000104"/>
          </a:xfrm>
        </p:spPr>
        <p:txBody>
          <a:bodyPr/>
          <a:lstStyle/>
          <a:p>
            <a:pPr marL="0" indent="0" algn="ctr">
              <a:buNone/>
            </a:pPr>
            <a:r>
              <a:rPr lang="en-US" sz="3200" b="1" dirty="0" smtClean="0">
                <a:effectLst>
                  <a:outerShdw blurRad="38100" dist="38100" dir="2700000" algn="tl">
                    <a:srgbClr val="000000">
                      <a:alpha val="43137"/>
                    </a:srgbClr>
                  </a:outerShdw>
                </a:effectLst>
              </a:rPr>
              <a:t>More than just deleting the layers (something many of you catastrophically screwed up anyways). </a:t>
            </a:r>
          </a:p>
          <a:p>
            <a:pPr marL="457200" indent="-457200">
              <a:buFont typeface="+mj-lt"/>
              <a:buAutoNum type="arabicPeriod"/>
            </a:pPr>
            <a:r>
              <a:rPr lang="en-US" sz="3200" b="1" dirty="0" smtClean="0">
                <a:effectLst>
                  <a:outerShdw blurRad="38100" dist="38100" dir="2700000" algn="tl">
                    <a:srgbClr val="000000">
                      <a:alpha val="43137"/>
                    </a:srgbClr>
                  </a:outerShdw>
                </a:effectLst>
              </a:rPr>
              <a:t>Reorganize to focus on comparative analysis </a:t>
            </a:r>
            <a:r>
              <a:rPr lang="en-US" sz="3200" b="1" dirty="0" smtClean="0">
                <a:effectLst>
                  <a:outerShdw blurRad="38100" dist="38100" dir="2700000" algn="tl">
                    <a:srgbClr val="000000">
                      <a:alpha val="43137"/>
                    </a:srgbClr>
                  </a:outerShdw>
                </a:effectLst>
                <a:sym typeface="Wingdings" panose="05000000000000000000" pitchFamily="2" charset="2"/>
              </a:rPr>
              <a:t></a:t>
            </a:r>
            <a:endParaRPr lang="en-US" sz="3200" b="1" dirty="0" smtClean="0">
              <a:effectLst>
                <a:outerShdw blurRad="38100" dist="38100" dir="2700000" algn="tl">
                  <a:srgbClr val="000000">
                    <a:alpha val="43137"/>
                  </a:srgbClr>
                </a:outerShdw>
              </a:effectLst>
            </a:endParaRPr>
          </a:p>
          <a:p>
            <a:pPr marL="457200" indent="-457200">
              <a:buFont typeface="+mj-lt"/>
              <a:buAutoNum type="arabicPeriod"/>
            </a:pPr>
            <a:r>
              <a:rPr lang="en-US" sz="3200" b="1" dirty="0" smtClean="0">
                <a:effectLst>
                  <a:outerShdw blurRad="38100" dist="38100" dir="2700000" algn="tl">
                    <a:srgbClr val="000000">
                      <a:alpha val="43137"/>
                    </a:srgbClr>
                  </a:outerShdw>
                </a:effectLst>
              </a:rPr>
              <a:t>Improve evidence and </a:t>
            </a:r>
            <a:r>
              <a:rPr lang="en-US" sz="3200" b="1" u="sng" dirty="0" smtClean="0">
                <a:solidFill>
                  <a:schemeClr val="accent5"/>
                </a:solidFill>
                <a:effectLst>
                  <a:outerShdw blurRad="38100" dist="38100" dir="2700000" algn="tl">
                    <a:srgbClr val="000000">
                      <a:alpha val="43137"/>
                    </a:srgbClr>
                  </a:outerShdw>
                </a:effectLst>
              </a:rPr>
              <a:t>INTEGRATE</a:t>
            </a:r>
            <a:r>
              <a:rPr lang="en-US" sz="3200" b="1" dirty="0" smtClean="0">
                <a:effectLst>
                  <a:outerShdw blurRad="38100" dist="38100" dir="2700000" algn="tl">
                    <a:srgbClr val="000000">
                      <a:alpha val="43137"/>
                    </a:srgbClr>
                  </a:outerShdw>
                </a:effectLst>
              </a:rPr>
              <a:t> it into sentences.</a:t>
            </a:r>
            <a:endParaRPr lang="en-US" sz="2800" b="1" dirty="0" smtClean="0">
              <a:effectLst>
                <a:outerShdw blurRad="38100" dist="38100" dir="2700000" algn="tl">
                  <a:srgbClr val="000000">
                    <a:alpha val="43137"/>
                  </a:srgbClr>
                </a:outerShdw>
              </a:effectLst>
            </a:endParaRPr>
          </a:p>
          <a:p>
            <a:pPr marL="457200" indent="-457200">
              <a:buFont typeface="+mj-lt"/>
              <a:buAutoNum type="arabicPeriod"/>
            </a:pPr>
            <a:r>
              <a:rPr lang="en-US" sz="3200" b="1" dirty="0" smtClean="0">
                <a:effectLst>
                  <a:outerShdw blurRad="38100" dist="38100" dir="2700000" algn="tl">
                    <a:srgbClr val="000000">
                      <a:alpha val="43137"/>
                    </a:srgbClr>
                  </a:outerShdw>
                </a:effectLst>
              </a:rPr>
              <a:t>Improve analysis/ construct nuanced comparative arguments</a:t>
            </a:r>
          </a:p>
          <a:p>
            <a:pPr marL="457200" indent="-457200">
              <a:buFont typeface="+mj-lt"/>
              <a:buAutoNum type="arabicPeriod"/>
            </a:pPr>
            <a:r>
              <a:rPr lang="en-US" sz="3200" b="1" dirty="0" smtClean="0">
                <a:effectLst>
                  <a:outerShdw blurRad="38100" dist="38100" dir="2700000" algn="tl">
                    <a:srgbClr val="000000">
                      <a:alpha val="43137"/>
                    </a:srgbClr>
                  </a:outerShdw>
                </a:effectLst>
              </a:rPr>
              <a:t>Construct transitions</a:t>
            </a:r>
          </a:p>
          <a:p>
            <a:pPr marL="457200" indent="-457200">
              <a:buFont typeface="+mj-lt"/>
              <a:buAutoNum type="arabicPeriod"/>
            </a:pPr>
            <a:r>
              <a:rPr lang="en-US" sz="3200" b="1" dirty="0" smtClean="0">
                <a:effectLst>
                  <a:outerShdw blurRad="38100" dist="38100" dir="2700000" algn="tl">
                    <a:srgbClr val="000000">
                      <a:alpha val="43137"/>
                    </a:srgbClr>
                  </a:outerShdw>
                </a:effectLst>
              </a:rPr>
              <a:t>Polish: improve grammar and syntax.</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676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5"/>
                </a:solidFill>
              </a:rPr>
              <a:t>Integrating</a:t>
            </a:r>
            <a:r>
              <a:rPr lang="en-US" sz="6000" dirty="0" smtClean="0"/>
              <a:t> Evidence</a:t>
            </a:r>
            <a:endParaRPr lang="en-US" sz="6000" dirty="0"/>
          </a:p>
        </p:txBody>
      </p:sp>
      <p:sp>
        <p:nvSpPr>
          <p:cNvPr id="3" name="Content Placeholder 2"/>
          <p:cNvSpPr>
            <a:spLocks noGrp="1"/>
          </p:cNvSpPr>
          <p:nvPr>
            <p:ph idx="1"/>
          </p:nvPr>
        </p:nvSpPr>
        <p:spPr/>
        <p:txBody>
          <a:bodyPr>
            <a:normAutofit/>
          </a:bodyPr>
          <a:lstStyle/>
          <a:p>
            <a:pPr marL="0" indent="0" algn="ctr">
              <a:buNone/>
            </a:pPr>
            <a:r>
              <a:rPr lang="en-US" sz="2800" dirty="0" smtClean="0">
                <a:solidFill>
                  <a:schemeClr val="accent5"/>
                </a:solidFill>
              </a:rPr>
              <a:t>Integrating</a:t>
            </a:r>
            <a:r>
              <a:rPr lang="en-US" sz="2800" dirty="0" smtClean="0"/>
              <a:t> evidence means incorporating cited quotes (evidence) from the text into sentences of your own writing.  This is an essential requirement of writing in all fields.  </a:t>
            </a:r>
          </a:p>
          <a:p>
            <a:pPr marL="0" indent="0">
              <a:buNone/>
            </a:pPr>
            <a:r>
              <a:rPr lang="en-US" sz="2800" dirty="0"/>
              <a:t>Example: </a:t>
            </a:r>
            <a:endParaRPr lang="en-US" sz="2800" dirty="0" smtClean="0"/>
          </a:p>
          <a:p>
            <a:pPr marL="0" indent="0">
              <a:buNone/>
            </a:pPr>
            <a:r>
              <a:rPr lang="en-US" sz="2800" dirty="0" err="1" smtClean="0"/>
              <a:t>Narciso</a:t>
            </a:r>
            <a:r>
              <a:rPr lang="en-US" sz="2800" dirty="0"/>
              <a:t>, who lost his innocence, asks Antonio to confess him: “’Then pray for me,’ he said weakly and closed his eyes, ‘you are pure of heart-‘” (Anaya 170). </a:t>
            </a:r>
            <a:endParaRPr lang="en-US" sz="2800" dirty="0" smtClean="0"/>
          </a:p>
          <a:p>
            <a:pPr marL="0" indent="0">
              <a:buNone/>
            </a:pPr>
            <a:endParaRPr lang="en-US" sz="2800" dirty="0"/>
          </a:p>
          <a:p>
            <a:pPr marL="0" indent="0">
              <a:buNone/>
            </a:pPr>
            <a:r>
              <a:rPr lang="en-US" sz="2800" dirty="0" smtClean="0"/>
              <a:t>What do you see?</a:t>
            </a:r>
            <a:endParaRPr lang="en-US" sz="2800" dirty="0"/>
          </a:p>
        </p:txBody>
      </p:sp>
    </p:spTree>
    <p:extLst>
      <p:ext uri="{BB962C8B-B14F-4D97-AF65-F5344CB8AC3E}">
        <p14:creationId xmlns:p14="http://schemas.microsoft.com/office/powerpoint/2010/main" val="1762279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40356"/>
          </a:xfrm>
        </p:spPr>
        <p:txBody>
          <a:bodyPr anchor="t">
            <a:normAutofit/>
          </a:bodyPr>
          <a:lstStyle/>
          <a:p>
            <a:r>
              <a:rPr lang="en-US" sz="6000" dirty="0" smtClean="0">
                <a:solidFill>
                  <a:schemeClr val="accent5"/>
                </a:solidFill>
              </a:rPr>
              <a:t>Integrating</a:t>
            </a:r>
            <a:r>
              <a:rPr lang="en-US" sz="6000" dirty="0" smtClean="0"/>
              <a:t> Evidence</a:t>
            </a:r>
            <a:endParaRPr lang="en-US" sz="6000" dirty="0"/>
          </a:p>
        </p:txBody>
      </p:sp>
      <p:sp>
        <p:nvSpPr>
          <p:cNvPr id="3" name="Content Placeholder 2"/>
          <p:cNvSpPr>
            <a:spLocks noGrp="1"/>
          </p:cNvSpPr>
          <p:nvPr>
            <p:ph idx="1"/>
          </p:nvPr>
        </p:nvSpPr>
        <p:spPr>
          <a:xfrm>
            <a:off x="418011" y="1314994"/>
            <a:ext cx="11390811" cy="5543005"/>
          </a:xfrm>
        </p:spPr>
        <p:txBody>
          <a:bodyPr>
            <a:normAutofit fontScale="77500" lnSpcReduction="20000"/>
          </a:bodyPr>
          <a:lstStyle/>
          <a:p>
            <a:pPr marL="0" indent="0" algn="ctr">
              <a:buNone/>
            </a:pPr>
            <a:r>
              <a:rPr lang="en-US" sz="2800" dirty="0" smtClean="0"/>
              <a:t>Here are three ways to </a:t>
            </a:r>
            <a:r>
              <a:rPr lang="en-US" sz="2800" dirty="0" smtClean="0">
                <a:solidFill>
                  <a:schemeClr val="accent5"/>
                </a:solidFill>
              </a:rPr>
              <a:t>integrate</a:t>
            </a:r>
            <a:r>
              <a:rPr lang="en-US" sz="2800" dirty="0" smtClean="0"/>
              <a:t> evidence:</a:t>
            </a:r>
          </a:p>
          <a:p>
            <a:pPr marL="0" indent="0">
              <a:buNone/>
            </a:pPr>
            <a:r>
              <a:rPr lang="en-US" sz="2800" dirty="0" smtClean="0"/>
              <a:t>1. </a:t>
            </a:r>
            <a:r>
              <a:rPr lang="en-US" sz="3400" b="1" dirty="0" smtClean="0">
                <a:solidFill>
                  <a:schemeClr val="accent5"/>
                </a:solidFill>
              </a:rPr>
              <a:t>Leading </a:t>
            </a:r>
            <a:r>
              <a:rPr lang="en-US" sz="3400" b="1" dirty="0">
                <a:solidFill>
                  <a:schemeClr val="accent5"/>
                </a:solidFill>
              </a:rPr>
              <a:t>Sentence followed by a quote (to set up plot or context of quote)</a:t>
            </a:r>
          </a:p>
          <a:p>
            <a:pPr marL="0" indent="0">
              <a:buNone/>
            </a:pPr>
            <a:r>
              <a:rPr lang="en-US" sz="2800" dirty="0" smtClean="0"/>
              <a:t>• </a:t>
            </a:r>
            <a:r>
              <a:rPr lang="en-US" sz="2800" dirty="0" smtClean="0">
                <a:solidFill>
                  <a:schemeClr val="tx1"/>
                </a:solidFill>
              </a:rPr>
              <a:t>Napoleon </a:t>
            </a:r>
            <a:r>
              <a:rPr lang="en-US" sz="2800" dirty="0">
                <a:solidFill>
                  <a:schemeClr val="tx1"/>
                </a:solidFill>
              </a:rPr>
              <a:t>finds the puppies and instantly seeks to gain an advantage over Snowball when he “took the puppies away from their mothers, saying that he would make himself responsible for their education.” (Orwell, 31). </a:t>
            </a:r>
          </a:p>
          <a:p>
            <a:pPr marL="0" indent="0">
              <a:buNone/>
            </a:pPr>
            <a:r>
              <a:rPr lang="en-US" sz="2800" dirty="0" smtClean="0"/>
              <a:t>2. </a:t>
            </a:r>
            <a:r>
              <a:rPr lang="en-US" sz="3400" b="1" dirty="0" smtClean="0">
                <a:solidFill>
                  <a:schemeClr val="accent5"/>
                </a:solidFill>
              </a:rPr>
              <a:t>Claim </a:t>
            </a:r>
            <a:r>
              <a:rPr lang="en-US" sz="3400" b="1" dirty="0">
                <a:solidFill>
                  <a:schemeClr val="accent5"/>
                </a:solidFill>
              </a:rPr>
              <a:t>or Statement of your own with quoted material worked in</a:t>
            </a:r>
          </a:p>
          <a:p>
            <a:pPr marL="0" indent="0">
              <a:buNone/>
            </a:pPr>
            <a:r>
              <a:rPr lang="en-US" sz="2800" dirty="0" smtClean="0">
                <a:solidFill>
                  <a:schemeClr val="tx1"/>
                </a:solidFill>
              </a:rPr>
              <a:t>• Boxer </a:t>
            </a:r>
            <a:r>
              <a:rPr lang="en-US" sz="2800" dirty="0">
                <a:solidFill>
                  <a:schemeClr val="tx1"/>
                </a:solidFill>
              </a:rPr>
              <a:t>truly believes that “Napoleon is always right” and his motto mirrors the proletariats’ opinion of Stalin, created by Russia’s Cult of Personality. (Orwell, 76).   </a:t>
            </a:r>
          </a:p>
          <a:p>
            <a:pPr marL="0" indent="0">
              <a:buNone/>
            </a:pPr>
            <a:r>
              <a:rPr lang="en-US" sz="2800" dirty="0" smtClean="0"/>
              <a:t>3. </a:t>
            </a:r>
            <a:r>
              <a:rPr lang="en-US" sz="3400" b="1" dirty="0" smtClean="0">
                <a:solidFill>
                  <a:schemeClr val="accent5"/>
                </a:solidFill>
              </a:rPr>
              <a:t>Claim </a:t>
            </a:r>
            <a:r>
              <a:rPr lang="en-US" sz="3400" b="1" dirty="0">
                <a:solidFill>
                  <a:schemeClr val="accent5"/>
                </a:solidFill>
              </a:rPr>
              <a:t>or Statement of your own followed with a colon</a:t>
            </a:r>
          </a:p>
          <a:p>
            <a:pPr marL="0" indent="0">
              <a:buNone/>
            </a:pPr>
            <a:r>
              <a:rPr lang="en-US" sz="2800" dirty="0" smtClean="0">
                <a:solidFill>
                  <a:schemeClr val="tx1"/>
                </a:solidFill>
              </a:rPr>
              <a:t>• The </a:t>
            </a:r>
            <a:r>
              <a:rPr lang="en-US" sz="2800" dirty="0">
                <a:solidFill>
                  <a:schemeClr val="tx1"/>
                </a:solidFill>
              </a:rPr>
              <a:t>narrator leads readers to believe the animals are stupid with irony: “They saw now that the Commandment had not been violated; for clearly there was good reason for killing the traitors who had leagued themselves with Snowball.” (Orwell, 112).</a:t>
            </a:r>
          </a:p>
          <a:p>
            <a:pPr marL="0" indent="0">
              <a:buNone/>
            </a:pPr>
            <a:r>
              <a:rPr lang="en-US" sz="2800" dirty="0" smtClean="0">
                <a:solidFill>
                  <a:schemeClr val="tx1"/>
                </a:solidFill>
              </a:rPr>
              <a:t>• Even </a:t>
            </a:r>
            <a:r>
              <a:rPr lang="en-US" sz="2800" dirty="0">
                <a:solidFill>
                  <a:schemeClr val="tx1"/>
                </a:solidFill>
              </a:rPr>
              <a:t>before Snowball was chased off the farm things had begun to deteriorate: “The animals were not badly off throughout that summer, in spite of the hardness of their work. If they had no more food than they had had in Jones’s day, at least they did not have less.” (Orwell, 71).</a:t>
            </a:r>
          </a:p>
          <a:p>
            <a:pPr marL="0" indent="0">
              <a:buNone/>
            </a:pPr>
            <a:endParaRPr lang="en-US" sz="2800" dirty="0" smtClean="0"/>
          </a:p>
        </p:txBody>
      </p:sp>
    </p:spTree>
    <p:extLst>
      <p:ext uri="{BB962C8B-B14F-4D97-AF65-F5344CB8AC3E}">
        <p14:creationId xmlns:p14="http://schemas.microsoft.com/office/powerpoint/2010/main" val="410025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
            <a:ext cx="9875520" cy="1356360"/>
          </a:xfrm>
        </p:spPr>
        <p:txBody>
          <a:bodyPr>
            <a:noAutofit/>
          </a:bodyPr>
          <a:lstStyle/>
          <a:p>
            <a:pPr algn="ctr"/>
            <a:r>
              <a:rPr lang="en-US" b="1" dirty="0" smtClean="0"/>
              <a:t>Way over the word count? Feeling repetitive?</a:t>
            </a:r>
            <a:endParaRPr lang="en-US" b="1" dirty="0"/>
          </a:p>
        </p:txBody>
      </p:sp>
      <p:sp>
        <p:nvSpPr>
          <p:cNvPr id="3" name="Content Placeholder 2"/>
          <p:cNvSpPr>
            <a:spLocks noGrp="1"/>
          </p:cNvSpPr>
          <p:nvPr>
            <p:ph idx="1"/>
          </p:nvPr>
        </p:nvSpPr>
        <p:spPr>
          <a:xfrm>
            <a:off x="568234" y="1600200"/>
            <a:ext cx="11025051" cy="5018315"/>
          </a:xfrm>
        </p:spPr>
        <p:txBody>
          <a:bodyPr>
            <a:normAutofit fontScale="92500" lnSpcReduction="10000"/>
          </a:bodyPr>
          <a:lstStyle/>
          <a:p>
            <a:pPr marL="502920" indent="-457200">
              <a:buFont typeface="+mj-lt"/>
              <a:buAutoNum type="arabicPeriod"/>
            </a:pPr>
            <a:r>
              <a:rPr lang="en-US" sz="2400" b="1" u="sng" dirty="0" smtClean="0">
                <a:solidFill>
                  <a:schemeClr val="tx1"/>
                </a:solidFill>
              </a:rPr>
              <a:t>Trim Evidence to what you actually need</a:t>
            </a:r>
            <a:r>
              <a:rPr lang="en-US" sz="2400" b="1" dirty="0" smtClean="0">
                <a:solidFill>
                  <a:schemeClr val="tx1"/>
                </a:solidFill>
              </a:rPr>
              <a:t>:</a:t>
            </a:r>
          </a:p>
          <a:p>
            <a:pPr marL="731520" lvl="1" indent="-457200">
              <a:buFont typeface="+mj-lt"/>
              <a:buAutoNum type="arabicPeriod"/>
            </a:pPr>
            <a:r>
              <a:rPr lang="en-US" sz="2400" dirty="0" smtClean="0">
                <a:solidFill>
                  <a:schemeClr val="tx1"/>
                </a:solidFill>
              </a:rPr>
              <a:t>Achebe foreshadows Okonkwo’s lack of self-control with </a:t>
            </a:r>
            <a:r>
              <a:rPr lang="en-US" sz="2400" dirty="0">
                <a:solidFill>
                  <a:schemeClr val="tx1"/>
                </a:solidFill>
              </a:rPr>
              <a:t>the </a:t>
            </a:r>
            <a:r>
              <a:rPr lang="en-US" sz="2400" dirty="0" smtClean="0">
                <a:solidFill>
                  <a:schemeClr val="tx1"/>
                </a:solidFill>
              </a:rPr>
              <a:t>symbolism of Okonkwo’s gun: </a:t>
            </a:r>
            <a:r>
              <a:rPr lang="en-US" sz="2400" b="1" dirty="0" smtClean="0">
                <a:solidFill>
                  <a:schemeClr val="tx1"/>
                </a:solidFill>
              </a:rPr>
              <a:t>“</a:t>
            </a:r>
            <a:r>
              <a:rPr lang="en-US" sz="2400" b="1" i="1" dirty="0" smtClean="0">
                <a:solidFill>
                  <a:schemeClr val="accent3"/>
                </a:solidFill>
              </a:rPr>
              <a:t>He </a:t>
            </a:r>
            <a:r>
              <a:rPr lang="en-US" sz="2400" b="1" i="1" dirty="0">
                <a:solidFill>
                  <a:schemeClr val="accent3"/>
                </a:solidFill>
              </a:rPr>
              <a:t>pressed the trigger and there was a loud report accompanied by the wail of his wives and children. He threw down the gun and jumped into the barn and there lay the woman, very much shaken and frightened but quite unhurt. He heaved a heavy sigh and went away with the gun</a:t>
            </a:r>
            <a:r>
              <a:rPr lang="en-US" sz="2400" b="1" i="1" dirty="0" smtClean="0">
                <a:solidFill>
                  <a:schemeClr val="accent3"/>
                </a:solidFill>
              </a:rPr>
              <a:t>.</a:t>
            </a:r>
            <a:r>
              <a:rPr lang="en-US" sz="2400" dirty="0" smtClean="0">
                <a:solidFill>
                  <a:schemeClr val="tx1"/>
                </a:solidFill>
              </a:rPr>
              <a:t>” (Achebe 16). </a:t>
            </a:r>
            <a:r>
              <a:rPr lang="en-US" sz="2400" b="1" dirty="0" smtClean="0">
                <a:solidFill>
                  <a:srgbClr val="00B050"/>
                </a:solidFill>
                <a:effectLst>
                  <a:outerShdw blurRad="38100" dist="38100" dir="2700000" algn="tl">
                    <a:srgbClr val="000000">
                      <a:alpha val="43137"/>
                    </a:srgbClr>
                  </a:outerShdw>
                </a:effectLst>
              </a:rPr>
              <a:t>68 words.</a:t>
            </a:r>
          </a:p>
          <a:p>
            <a:pPr marL="731520" lvl="1" indent="-457200">
              <a:buFont typeface="+mj-lt"/>
              <a:buAutoNum type="arabicPeriod"/>
            </a:pPr>
            <a:r>
              <a:rPr lang="en-US" sz="2400" dirty="0">
                <a:solidFill>
                  <a:schemeClr val="tx1"/>
                </a:solidFill>
              </a:rPr>
              <a:t>Achebe foreshadows Okonkwo’s lack of </a:t>
            </a:r>
            <a:r>
              <a:rPr lang="en-US" sz="2400" dirty="0" smtClean="0">
                <a:solidFill>
                  <a:schemeClr val="tx1"/>
                </a:solidFill>
              </a:rPr>
              <a:t>self-control </a:t>
            </a:r>
            <a:r>
              <a:rPr lang="en-US" sz="2400" dirty="0">
                <a:solidFill>
                  <a:schemeClr val="tx1"/>
                </a:solidFill>
              </a:rPr>
              <a:t>with the symbolism of </a:t>
            </a:r>
            <a:r>
              <a:rPr lang="en-US" sz="2400" dirty="0" smtClean="0">
                <a:solidFill>
                  <a:schemeClr val="tx1"/>
                </a:solidFill>
              </a:rPr>
              <a:t>his gun: </a:t>
            </a:r>
            <a:r>
              <a:rPr lang="en-US" sz="2400" b="1" dirty="0" smtClean="0">
                <a:solidFill>
                  <a:schemeClr val="tx1"/>
                </a:solidFill>
              </a:rPr>
              <a:t>“</a:t>
            </a:r>
            <a:r>
              <a:rPr lang="en-US" sz="2400" b="1" i="1" dirty="0" smtClean="0">
                <a:solidFill>
                  <a:schemeClr val="accent3"/>
                </a:solidFill>
              </a:rPr>
              <a:t>Okonkwo … </a:t>
            </a:r>
            <a:r>
              <a:rPr lang="en-US" sz="2400" b="1" i="1" dirty="0">
                <a:solidFill>
                  <a:schemeClr val="accent3"/>
                </a:solidFill>
              </a:rPr>
              <a:t>ran madly into his room for the loaded gun</a:t>
            </a:r>
            <a:r>
              <a:rPr lang="en-US" sz="2400" dirty="0" smtClean="0">
                <a:solidFill>
                  <a:schemeClr val="tx1"/>
                </a:solidFill>
              </a:rPr>
              <a:t>,” and “</a:t>
            </a:r>
            <a:r>
              <a:rPr lang="en-US" sz="2400" b="1" i="1" dirty="0" smtClean="0">
                <a:solidFill>
                  <a:schemeClr val="accent3"/>
                </a:solidFill>
              </a:rPr>
              <a:t>heaved </a:t>
            </a:r>
            <a:r>
              <a:rPr lang="en-US" sz="2400" b="1" i="1" dirty="0">
                <a:solidFill>
                  <a:schemeClr val="accent3"/>
                </a:solidFill>
              </a:rPr>
              <a:t>a heavy sigh and went away with the </a:t>
            </a:r>
            <a:r>
              <a:rPr lang="en-US" sz="2400" b="1" i="1" dirty="0" smtClean="0">
                <a:solidFill>
                  <a:schemeClr val="accent3"/>
                </a:solidFill>
              </a:rPr>
              <a:t>gun</a:t>
            </a:r>
            <a:r>
              <a:rPr lang="en-US" sz="2400" dirty="0" smtClean="0">
                <a:solidFill>
                  <a:schemeClr val="tx1"/>
                </a:solidFill>
              </a:rPr>
              <a:t>” when he realized he had missed killing </a:t>
            </a:r>
            <a:r>
              <a:rPr lang="en-US" sz="2400" dirty="0" err="1" smtClean="0">
                <a:solidFill>
                  <a:schemeClr val="tx1"/>
                </a:solidFill>
              </a:rPr>
              <a:t>Ekwefi</a:t>
            </a:r>
            <a:r>
              <a:rPr lang="en-US" sz="2400" dirty="0" smtClean="0">
                <a:solidFill>
                  <a:schemeClr val="tx1"/>
                </a:solidFill>
              </a:rPr>
              <a:t> (Achebe 16). </a:t>
            </a:r>
            <a:r>
              <a:rPr lang="en-US" sz="2400" b="1" dirty="0" smtClean="0">
                <a:solidFill>
                  <a:srgbClr val="00B050"/>
                </a:solidFill>
                <a:effectLst>
                  <a:outerShdw blurRad="38100" dist="38100" dir="2700000" algn="tl">
                    <a:srgbClr val="000000">
                      <a:alpha val="43137"/>
                    </a:srgbClr>
                  </a:outerShdw>
                </a:effectLst>
              </a:rPr>
              <a:t>38 words.</a:t>
            </a:r>
          </a:p>
          <a:p>
            <a:pPr marL="731520" lvl="1" indent="-457200">
              <a:buFont typeface="+mj-lt"/>
              <a:buAutoNum type="arabicPeriod"/>
            </a:pPr>
            <a:r>
              <a:rPr lang="en-US" sz="2400" dirty="0">
                <a:solidFill>
                  <a:schemeClr val="tx1"/>
                </a:solidFill>
              </a:rPr>
              <a:t>Achebe foreshadows Okonkwo’s lack of </a:t>
            </a:r>
            <a:r>
              <a:rPr lang="en-US" sz="2400" dirty="0" smtClean="0">
                <a:solidFill>
                  <a:schemeClr val="tx1"/>
                </a:solidFill>
              </a:rPr>
              <a:t>self-control </a:t>
            </a:r>
            <a:r>
              <a:rPr lang="en-US" sz="2400" dirty="0">
                <a:solidFill>
                  <a:schemeClr val="tx1"/>
                </a:solidFill>
              </a:rPr>
              <a:t>with the symbolism of his </a:t>
            </a:r>
            <a:r>
              <a:rPr lang="en-US" sz="2400" dirty="0" smtClean="0">
                <a:solidFill>
                  <a:schemeClr val="tx1"/>
                </a:solidFill>
              </a:rPr>
              <a:t>gun by associating chaotic words like “</a:t>
            </a:r>
            <a:r>
              <a:rPr lang="en-US" sz="2400" b="1" dirty="0" smtClean="0">
                <a:solidFill>
                  <a:schemeClr val="accent3"/>
                </a:solidFill>
              </a:rPr>
              <a:t>madly</a:t>
            </a:r>
            <a:r>
              <a:rPr lang="en-US" sz="2400" dirty="0" smtClean="0">
                <a:solidFill>
                  <a:schemeClr val="tx1"/>
                </a:solidFill>
              </a:rPr>
              <a:t>,” “</a:t>
            </a:r>
            <a:r>
              <a:rPr lang="en-US" sz="2400" b="1" dirty="0" smtClean="0">
                <a:solidFill>
                  <a:schemeClr val="accent3"/>
                </a:solidFill>
              </a:rPr>
              <a:t>wail</a:t>
            </a:r>
            <a:r>
              <a:rPr lang="en-US" sz="2400" dirty="0" smtClean="0">
                <a:solidFill>
                  <a:schemeClr val="tx1"/>
                </a:solidFill>
              </a:rPr>
              <a:t>,” “</a:t>
            </a:r>
            <a:r>
              <a:rPr lang="en-US" sz="2400" b="1" dirty="0" smtClean="0">
                <a:solidFill>
                  <a:schemeClr val="accent3"/>
                </a:solidFill>
              </a:rPr>
              <a:t>loud</a:t>
            </a:r>
            <a:r>
              <a:rPr lang="en-US" sz="2400" dirty="0" smtClean="0">
                <a:solidFill>
                  <a:schemeClr val="tx1"/>
                </a:solidFill>
              </a:rPr>
              <a:t>,” and “</a:t>
            </a:r>
            <a:r>
              <a:rPr lang="en-US" sz="2400" b="1" dirty="0" smtClean="0">
                <a:solidFill>
                  <a:schemeClr val="accent3"/>
                </a:solidFill>
              </a:rPr>
              <a:t>shaken and frightened</a:t>
            </a:r>
            <a:r>
              <a:rPr lang="en-US" sz="2400" dirty="0" smtClean="0">
                <a:solidFill>
                  <a:schemeClr val="tx1"/>
                </a:solidFill>
              </a:rPr>
              <a:t>” when Okonkwo unthinkingly nearly murders </a:t>
            </a:r>
            <a:r>
              <a:rPr lang="en-US" sz="2400" dirty="0" err="1" smtClean="0">
                <a:solidFill>
                  <a:schemeClr val="tx1"/>
                </a:solidFill>
              </a:rPr>
              <a:t>Ekwefi</a:t>
            </a:r>
            <a:r>
              <a:rPr lang="en-US" sz="2400" dirty="0">
                <a:solidFill>
                  <a:schemeClr val="tx1"/>
                </a:solidFill>
              </a:rPr>
              <a:t> </a:t>
            </a:r>
            <a:r>
              <a:rPr lang="en-US" sz="2400" dirty="0" smtClean="0">
                <a:solidFill>
                  <a:schemeClr val="tx1"/>
                </a:solidFill>
              </a:rPr>
              <a:t>(Achebe 16). </a:t>
            </a:r>
            <a:r>
              <a:rPr lang="en-US" sz="2400" b="1" dirty="0" smtClean="0">
                <a:solidFill>
                  <a:srgbClr val="00B050"/>
                </a:solidFill>
                <a:effectLst>
                  <a:outerShdw blurRad="38100" dist="38100" dir="2700000" algn="tl">
                    <a:srgbClr val="000000">
                      <a:alpha val="43137"/>
                    </a:srgbClr>
                  </a:outerShdw>
                </a:effectLst>
              </a:rPr>
              <a:t>30 words.</a:t>
            </a:r>
          </a:p>
          <a:p>
            <a:pPr marL="502920" indent="-457200">
              <a:buFont typeface="+mj-lt"/>
              <a:buAutoNum type="arabicPeriod"/>
            </a:pPr>
            <a:r>
              <a:rPr lang="en-US" sz="2400" b="1" u="sng" dirty="0" smtClean="0">
                <a:solidFill>
                  <a:schemeClr val="tx1"/>
                </a:solidFill>
              </a:rPr>
              <a:t>Paraphrase evidence</a:t>
            </a:r>
            <a:r>
              <a:rPr lang="en-US" sz="2400" b="1" dirty="0" smtClean="0">
                <a:solidFill>
                  <a:schemeClr val="tx1"/>
                </a:solidFill>
              </a:rPr>
              <a:t>:</a:t>
            </a:r>
          </a:p>
          <a:p>
            <a:pPr marL="731520" lvl="1" indent="-457200">
              <a:buFont typeface="+mj-lt"/>
              <a:buAutoNum type="arabicPeriod"/>
            </a:pPr>
            <a:r>
              <a:rPr lang="en-US" sz="2400" dirty="0" smtClean="0">
                <a:solidFill>
                  <a:schemeClr val="tx1"/>
                </a:solidFill>
              </a:rPr>
              <a:t>Achebe </a:t>
            </a:r>
            <a:r>
              <a:rPr lang="en-US" sz="2400" dirty="0">
                <a:solidFill>
                  <a:schemeClr val="tx1"/>
                </a:solidFill>
              </a:rPr>
              <a:t>foreshadows Okonkwo’s lack of </a:t>
            </a:r>
            <a:r>
              <a:rPr lang="en-US" sz="2400" dirty="0" smtClean="0">
                <a:solidFill>
                  <a:schemeClr val="tx1"/>
                </a:solidFill>
              </a:rPr>
              <a:t>self-control </a:t>
            </a:r>
            <a:r>
              <a:rPr lang="en-US" sz="2400" dirty="0">
                <a:solidFill>
                  <a:schemeClr val="tx1"/>
                </a:solidFill>
              </a:rPr>
              <a:t>with the symbolism of </a:t>
            </a:r>
            <a:r>
              <a:rPr lang="en-US" sz="2400" dirty="0" smtClean="0">
                <a:solidFill>
                  <a:schemeClr val="tx1"/>
                </a:solidFill>
              </a:rPr>
              <a:t>guns </a:t>
            </a:r>
            <a:r>
              <a:rPr lang="en-US" sz="2400" dirty="0">
                <a:solidFill>
                  <a:schemeClr val="tx1"/>
                </a:solidFill>
              </a:rPr>
              <a:t>when Okonkwo unthinkingly nearly murders </a:t>
            </a:r>
            <a:r>
              <a:rPr lang="en-US" sz="2400" dirty="0" err="1" smtClean="0">
                <a:solidFill>
                  <a:schemeClr val="tx1"/>
                </a:solidFill>
              </a:rPr>
              <a:t>Ekwefi</a:t>
            </a:r>
            <a:r>
              <a:rPr lang="en-US" sz="2400" dirty="0">
                <a:solidFill>
                  <a:schemeClr val="tx1"/>
                </a:solidFill>
              </a:rPr>
              <a:t> </a:t>
            </a:r>
            <a:r>
              <a:rPr lang="en-US" sz="2400" dirty="0" smtClean="0">
                <a:solidFill>
                  <a:schemeClr val="tx1"/>
                </a:solidFill>
              </a:rPr>
              <a:t>(Achebe </a:t>
            </a:r>
            <a:r>
              <a:rPr lang="en-US" sz="2400" dirty="0">
                <a:solidFill>
                  <a:schemeClr val="tx1"/>
                </a:solidFill>
              </a:rPr>
              <a:t>16</a:t>
            </a:r>
            <a:r>
              <a:rPr lang="en-US" sz="2400" dirty="0" smtClean="0">
                <a:solidFill>
                  <a:schemeClr val="tx1"/>
                </a:solidFill>
              </a:rPr>
              <a:t>). </a:t>
            </a:r>
            <a:r>
              <a:rPr lang="en-US" sz="2400" b="1" dirty="0" smtClean="0">
                <a:solidFill>
                  <a:srgbClr val="00B050"/>
                </a:solidFill>
                <a:effectLst>
                  <a:outerShdw blurRad="38100" dist="38100" dir="2700000" algn="tl">
                    <a:srgbClr val="000000">
                      <a:alpha val="43137"/>
                    </a:srgbClr>
                  </a:outerShdw>
                </a:effectLst>
              </a:rPr>
              <a:t>18 </a:t>
            </a:r>
            <a:r>
              <a:rPr lang="en-US" sz="2400" b="1" dirty="0">
                <a:solidFill>
                  <a:srgbClr val="00B050"/>
                </a:solidFill>
                <a:effectLst>
                  <a:outerShdw blurRad="38100" dist="38100" dir="2700000" algn="tl">
                    <a:srgbClr val="000000">
                      <a:alpha val="43137"/>
                    </a:srgbClr>
                  </a:outerShdw>
                </a:effectLst>
              </a:rPr>
              <a:t>words.</a:t>
            </a:r>
          </a:p>
          <a:p>
            <a:pPr marL="731520" lvl="1" indent="-457200">
              <a:buFont typeface="+mj-lt"/>
              <a:buAutoNum type="arabicPeriod"/>
            </a:pPr>
            <a:endParaRPr lang="en-US" sz="2400" b="1" dirty="0">
              <a:solidFill>
                <a:schemeClr val="tx1"/>
              </a:solidFill>
            </a:endParaRPr>
          </a:p>
        </p:txBody>
      </p:sp>
    </p:spTree>
    <p:extLst>
      <p:ext uri="{BB962C8B-B14F-4D97-AF65-F5344CB8AC3E}">
        <p14:creationId xmlns:p14="http://schemas.microsoft.com/office/powerpoint/2010/main" val="122115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5"/>
                </a:solidFill>
              </a:rPr>
              <a:t>Integrating</a:t>
            </a:r>
            <a:r>
              <a:rPr lang="en-US" sz="6000" dirty="0" smtClean="0"/>
              <a:t> Evidence</a:t>
            </a:r>
            <a:endParaRPr lang="en-US" sz="6000" dirty="0"/>
          </a:p>
        </p:txBody>
      </p:sp>
      <p:sp>
        <p:nvSpPr>
          <p:cNvPr id="3" name="Content Placeholder 2"/>
          <p:cNvSpPr>
            <a:spLocks noGrp="1"/>
          </p:cNvSpPr>
          <p:nvPr>
            <p:ph idx="1"/>
          </p:nvPr>
        </p:nvSpPr>
        <p:spPr>
          <a:xfrm>
            <a:off x="609600" y="1600201"/>
            <a:ext cx="10972800" cy="4983479"/>
          </a:xfrm>
        </p:spPr>
        <p:txBody>
          <a:bodyPr>
            <a:normAutofit/>
          </a:bodyPr>
          <a:lstStyle/>
          <a:p>
            <a:pPr marL="0" indent="0" algn="ctr">
              <a:buNone/>
            </a:pPr>
            <a:r>
              <a:rPr lang="en-US" sz="3200" b="1" dirty="0" smtClean="0"/>
              <a:t>You might have heard teachers say TLQ:</a:t>
            </a:r>
            <a:r>
              <a:rPr lang="en-US" sz="3200" b="1" dirty="0"/>
              <a:t> </a:t>
            </a:r>
            <a:r>
              <a:rPr lang="en-US" sz="3200" b="1" dirty="0" smtClean="0">
                <a:solidFill>
                  <a:srgbClr val="FF0000"/>
                </a:solidFill>
              </a:rPr>
              <a:t>Transition</a:t>
            </a:r>
            <a:r>
              <a:rPr lang="en-US" sz="3200" b="1" dirty="0" smtClean="0"/>
              <a:t>-</a:t>
            </a:r>
            <a:r>
              <a:rPr lang="en-US" sz="3200" b="1" dirty="0" smtClean="0">
                <a:solidFill>
                  <a:srgbClr val="92D050"/>
                </a:solidFill>
              </a:rPr>
              <a:t>Lead in</a:t>
            </a:r>
            <a:r>
              <a:rPr lang="en-US" sz="3200" b="1" dirty="0" smtClean="0">
                <a:solidFill>
                  <a:schemeClr val="tx1"/>
                </a:solidFill>
              </a:rPr>
              <a:t>-</a:t>
            </a:r>
            <a:r>
              <a:rPr lang="en-US" sz="3200" b="1" dirty="0" smtClean="0">
                <a:solidFill>
                  <a:schemeClr val="accent6"/>
                </a:solidFill>
              </a:rPr>
              <a:t>Quote</a:t>
            </a:r>
            <a:r>
              <a:rPr lang="en-US" sz="3200" b="1" dirty="0" smtClean="0"/>
              <a:t>.</a:t>
            </a:r>
          </a:p>
          <a:p>
            <a:pPr marL="0" indent="0">
              <a:buNone/>
            </a:pPr>
            <a:r>
              <a:rPr lang="en-US" sz="3200" dirty="0" smtClean="0">
                <a:solidFill>
                  <a:srgbClr val="FF0000"/>
                </a:solidFill>
              </a:rPr>
              <a:t>Next</a:t>
            </a:r>
            <a:r>
              <a:rPr lang="en-US" sz="3200" dirty="0" smtClean="0">
                <a:solidFill>
                  <a:srgbClr val="92D050"/>
                </a:solidFill>
              </a:rPr>
              <a:t>, </a:t>
            </a:r>
            <a:r>
              <a:rPr lang="en-US" sz="3200" dirty="0" err="1" smtClean="0">
                <a:solidFill>
                  <a:srgbClr val="92D050"/>
                </a:solidFill>
              </a:rPr>
              <a:t>Narciso</a:t>
            </a:r>
            <a:r>
              <a:rPr lang="en-US" sz="3200" dirty="0">
                <a:solidFill>
                  <a:srgbClr val="92D050"/>
                </a:solidFill>
              </a:rPr>
              <a:t>, </a:t>
            </a:r>
            <a:r>
              <a:rPr lang="en-US" sz="3200" dirty="0" smtClean="0">
                <a:solidFill>
                  <a:srgbClr val="92D050"/>
                </a:solidFill>
              </a:rPr>
              <a:t>who already </a:t>
            </a:r>
            <a:r>
              <a:rPr lang="en-US" sz="3200" dirty="0">
                <a:solidFill>
                  <a:srgbClr val="92D050"/>
                </a:solidFill>
              </a:rPr>
              <a:t>lost his innocence, asks Antonio to confess him</a:t>
            </a:r>
            <a:r>
              <a:rPr lang="en-US" sz="3200" dirty="0"/>
              <a:t>: “</a:t>
            </a:r>
            <a:r>
              <a:rPr lang="en-US" sz="3200" dirty="0">
                <a:solidFill>
                  <a:schemeClr val="accent6"/>
                </a:solidFill>
              </a:rPr>
              <a:t>’Then pray for me,’ he said weakly and closed his eyes, ‘you are pure of heart-‘</a:t>
            </a:r>
            <a:r>
              <a:rPr lang="en-US" sz="3200" dirty="0"/>
              <a:t>” (Anaya 170). </a:t>
            </a:r>
          </a:p>
          <a:p>
            <a:pPr marL="0" indent="0">
              <a:buNone/>
            </a:pPr>
            <a:endParaRPr lang="en-US" sz="3200" b="1" dirty="0" smtClean="0"/>
          </a:p>
          <a:p>
            <a:pPr marL="0" indent="0">
              <a:buNone/>
            </a:pPr>
            <a:endParaRPr lang="en-US" sz="3200" b="1" dirty="0"/>
          </a:p>
          <a:p>
            <a:pPr marL="0" indent="0">
              <a:buNone/>
            </a:pPr>
            <a:r>
              <a:rPr lang="en-US" sz="3200" b="1" dirty="0" smtClean="0">
                <a:effectLst>
                  <a:outerShdw blurRad="38100" dist="38100" dir="2700000" algn="tl">
                    <a:srgbClr val="000000">
                      <a:alpha val="43137"/>
                    </a:srgbClr>
                  </a:outerShdw>
                </a:effectLst>
              </a:rPr>
              <a:t>At least use integration of evidence to get all the plot and context out of the way…</a:t>
            </a:r>
          </a:p>
        </p:txBody>
      </p:sp>
    </p:spTree>
    <p:extLst>
      <p:ext uri="{BB962C8B-B14F-4D97-AF65-F5344CB8AC3E}">
        <p14:creationId xmlns:p14="http://schemas.microsoft.com/office/powerpoint/2010/main" val="97955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nic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nice" id="{CBFFAFB8-A647-447A-A834-BE96947EA5B6}" vid="{D649A912-D152-4005-B215-2D4DD279C967}"/>
    </a:ext>
  </a:extLst>
</a:theme>
</file>

<file path=ppt/theme/theme2.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Student Does Teacher Does.potx" id="{FA74037E-C2FC-4BF7-AB86-6A115E48A405}" vid="{B793C75E-005D-4C72-AFC4-95BDBA26D48C}"/>
    </a:ext>
  </a:extLst>
</a:theme>
</file>

<file path=ppt/theme/theme3.xml><?xml version="1.0" encoding="utf-8"?>
<a:theme xmlns:a="http://schemas.openxmlformats.org/drawingml/2006/main" name="1_nic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nice" id="{CBFFAFB8-A647-447A-A834-BE96947EA5B6}" vid="{D649A912-D152-4005-B215-2D4DD279C967}"/>
    </a:ext>
  </a:extLst>
</a:theme>
</file>

<file path=docProps/app.xml><?xml version="1.0" encoding="utf-8"?>
<Properties xmlns="http://schemas.openxmlformats.org/officeDocument/2006/extended-properties" xmlns:vt="http://schemas.openxmlformats.org/officeDocument/2006/docPropsVTypes">
  <Template>nice</Template>
  <TotalTime>184</TotalTime>
  <Words>1107</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Corbel</vt:lpstr>
      <vt:lpstr>Tw Cen MT</vt:lpstr>
      <vt:lpstr>Wingdings</vt:lpstr>
      <vt:lpstr>nice</vt:lpstr>
      <vt:lpstr>Basis</vt:lpstr>
      <vt:lpstr>1_nice</vt:lpstr>
      <vt:lpstr>What Smith saw in your outlines…</vt:lpstr>
      <vt:lpstr>‘Typical Example’#1/#5: Evidence should be of how author uses/ develops X literary device to create a specific thematic concern which leads to dehumanization</vt:lpstr>
      <vt:lpstr>‘Correct Example’ #1/#4:</vt:lpstr>
      <vt:lpstr>Struggling with the literature? Break it down</vt:lpstr>
      <vt:lpstr>Outlines  Rough Drafts</vt:lpstr>
      <vt:lpstr>Integrating Evidence</vt:lpstr>
      <vt:lpstr>Integrating Evidence</vt:lpstr>
      <vt:lpstr>Way over the word count? Feeling repetitive?</vt:lpstr>
      <vt:lpstr>Integrating Evidence</vt:lpstr>
      <vt:lpstr>Quoting Dialogue: MLA Formatting</vt:lpstr>
      <vt:lpstr>Clarifying your Evidence: MLA Formatting</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Smith saw in your outlines…</dc:title>
  <dc:creator>Smith, Kyle    SHS - Staff</dc:creator>
  <cp:lastModifiedBy>Smith, Kyle    SHS - Staff</cp:lastModifiedBy>
  <cp:revision>25</cp:revision>
  <dcterms:created xsi:type="dcterms:W3CDTF">2018-12-03T17:55:16Z</dcterms:created>
  <dcterms:modified xsi:type="dcterms:W3CDTF">2019-12-12T16:09:58Z</dcterms:modified>
</cp:coreProperties>
</file>