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62"/>
  </p:notesMasterIdLst>
  <p:handoutMasterIdLst>
    <p:handoutMasterId r:id="rId63"/>
  </p:handoutMasterIdLst>
  <p:sldIdLst>
    <p:sldId id="316" r:id="rId3"/>
    <p:sldId id="317" r:id="rId4"/>
    <p:sldId id="318" r:id="rId5"/>
    <p:sldId id="319" r:id="rId6"/>
    <p:sldId id="309" r:id="rId7"/>
    <p:sldId id="310" r:id="rId8"/>
    <p:sldId id="257" r:id="rId9"/>
    <p:sldId id="259" r:id="rId10"/>
    <p:sldId id="277" r:id="rId11"/>
    <p:sldId id="260" r:id="rId12"/>
    <p:sldId id="267" r:id="rId13"/>
    <p:sldId id="261" r:id="rId14"/>
    <p:sldId id="264" r:id="rId15"/>
    <p:sldId id="304" r:id="rId16"/>
    <p:sldId id="265" r:id="rId17"/>
    <p:sldId id="268" r:id="rId18"/>
    <p:sldId id="311" r:id="rId19"/>
    <p:sldId id="321" r:id="rId20"/>
    <p:sldId id="315" r:id="rId21"/>
    <p:sldId id="312" r:id="rId22"/>
    <p:sldId id="314" r:id="rId23"/>
    <p:sldId id="313" r:id="rId24"/>
    <p:sldId id="269" r:id="rId25"/>
    <p:sldId id="270" r:id="rId26"/>
    <p:sldId id="263" r:id="rId27"/>
    <p:sldId id="271" r:id="rId28"/>
    <p:sldId id="276" r:id="rId29"/>
    <p:sldId id="272" r:id="rId30"/>
    <p:sldId id="279" r:id="rId31"/>
    <p:sldId id="325" r:id="rId32"/>
    <p:sldId id="324" r:id="rId33"/>
    <p:sldId id="278" r:id="rId34"/>
    <p:sldId id="301" r:id="rId35"/>
    <p:sldId id="284" r:id="rId36"/>
    <p:sldId id="280" r:id="rId37"/>
    <p:sldId id="300" r:id="rId38"/>
    <p:sldId id="299" r:id="rId39"/>
    <p:sldId id="281" r:id="rId40"/>
    <p:sldId id="282" r:id="rId41"/>
    <p:sldId id="308" r:id="rId42"/>
    <p:sldId id="288" r:id="rId43"/>
    <p:sldId id="289" r:id="rId44"/>
    <p:sldId id="305" r:id="rId45"/>
    <p:sldId id="303" r:id="rId46"/>
    <p:sldId id="307" r:id="rId47"/>
    <p:sldId id="262" r:id="rId48"/>
    <p:sldId id="323" r:id="rId49"/>
    <p:sldId id="293" r:id="rId50"/>
    <p:sldId id="285" r:id="rId51"/>
    <p:sldId id="273" r:id="rId52"/>
    <p:sldId id="294" r:id="rId53"/>
    <p:sldId id="275" r:id="rId54"/>
    <p:sldId id="274" r:id="rId55"/>
    <p:sldId id="287" r:id="rId56"/>
    <p:sldId id="290" r:id="rId57"/>
    <p:sldId id="291" r:id="rId58"/>
    <p:sldId id="292" r:id="rId59"/>
    <p:sldId id="295" r:id="rId60"/>
    <p:sldId id="297" r:id="rId6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varScale="1">
        <p:scale>
          <a:sx n="105" d="100"/>
          <a:sy n="105" d="100"/>
        </p:scale>
        <p:origin x="4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80A4656-2FA9-47C7-AD81-4C75F81C4592}" type="datetimeFigureOut">
              <a:rPr lang="en-US" smtClean="0"/>
              <a:t>10/8/2019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CF4BEA6-28BE-4A45-9D26-3AD7400A7E70}" type="slidenum">
              <a:rPr lang="en-US" smtClean="0"/>
              <a:t>‹#›</a:t>
            </a:fld>
            <a:endParaRPr lang="en-US"/>
          </a:p>
        </p:txBody>
      </p:sp>
    </p:spTree>
    <p:extLst>
      <p:ext uri="{BB962C8B-B14F-4D97-AF65-F5344CB8AC3E}">
        <p14:creationId xmlns:p14="http://schemas.microsoft.com/office/powerpoint/2010/main" val="19354865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9T17:48:36.4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19085 1482 0,'36'0'93,"-36"0"-93,17 0 16,-17 0-16,18 0 16,-1 0-16,1 0 15,-18 0-15,18 0 16,-1 0-16,19 0 15,17 0-15,-18 0 16,0 0-16,0 0 16,1 0-16,-1 0 15,-17 0-15,-1 0 16,1 0-1,-18 0 1,35 0 0,-35 0-1,18 0-15,17 0 16,-35 0-16,18 0 15,-1 0-15,-17 0 16,18 0-16,-18 0 16,18 0-1,-18 0-15,17 0 16,1 0-16,17 0 15,0 0-15,18 0 16,-35 0-16,17 0 16,1 0-16,-19 0 15,1 0-15,0 0 16,-18 0-16,35 0 15,-18 0-15,19 0 16,-19 0-16,19 0 16,17 0-16,-36 0 15,1 0-15,17 0 16,-17 0-16,-1-18 15,-17 18-15,18 0 16,0 0-16,-1 0 16,1 0-1,17 0-15,-17 0 16,35 0-16,-36 0 15,1 0-15,0 0 16,-18 0-16,17 0 16,1 0-16,-18 0 15,18 0-15,35 0 16,-18 0-16,0 18 15,0-18-15,1 0 16,17 0-16,-53 0 16,17 0-16,-17 0 15,18 0 1,-18 0-1,35 0-15,18 0 16,0 0-16,-18 0 16,18 0-16,-18 0 15,1 0-15,-36 0 16,17 0-1,-17 0 1,36 0 15,-1 0-31,0 0 16,18 0-16,0 0 15,0 0-15,-18 0 16,0 0-16,1 0 16,-19 0-16,-17 0 15,18 0 48,17 0-48,1 0-15,-1 0 16,0 0-16,0 0 16,1 0-16,-1 0 15,-17 0-15,17 0 16,0 0-16,-17 0 15,-1 0-15,-17 0 16,18 0-16,0 0 16,-1 0-16,1 0 15,0 0-15,-1 17 16,36-17-1,-18 18-15,1 0 16,-19-18-16,19 0 16,-36 0-16,35 0 15,-35 0-15,18 0 16,-1 0-16,1 0 15,-1 0-15,1 0 16,0 0-16,17 0 16,-35 0-16,35 0 15,-17 0-15,-18 0 16,18 0-16,-1 0 15,1 0-15,0 0 16,-1 0-16,1 0 16,17 0-16,-17 0 15,35 0-15,-18 0 16,-17 0-16,17 0 15,0 0-15,-17 0 16,-18 0-16,35 0 16,-35 0-16,18 0 31,-18 0 62,17 0-93,1-18 16,0 18-16,-1 0 16,1 0-16,-18 0 15,17 0-15,1 0 16,17 0-16,-35 0 15,18 0-15,-18 18 16,18-18 0,-1 0 77,-17 0-77,18 0-1,-18 0-15,18 0 16,-18 0 0,17 0 15,1 0-16,17 0-15,-17 0 16,-1 0-16,19 0 16,-19 0-16,1 0 15,0 0-15,-1 0 16,1 0-16,0 0 15,-1 0-15,-17 0 375,18 0-360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8T20:04:05.7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10248 15205 0,'0'0'62,"35"0"-46,36 0-1,53 0-15,-36 0 16,35 17-16,-17-17 15,0 0-15,-18 0 16,18 0-16,-53 0 16,17 0-16,-17 0 15,18 0-15,35 0 16,-1 0-16,1 18 15,18-18-15,-18 0 16,-36 0-16,-35 0 16,-17 0-16,0 0 15,-18 0-15,17 0 16,1 0-16,0 0 15,-1 0 1,1 0 0,0 0-16,-1 0 15,18 0-15,-17 0 16,17 0-16,18 0 15,-17 0-15,17 0 16,-1 0-16,-16 0 16,-19 0-1,1 0-15,17 0 16,-35 0-16,18 0 15,-18 0-15,35 0 16,-17 0-16,17 0 16,18 0-16,0 0 15,17 0-15,-17 0 16,0 0-16,-17 0 15,-19 0-15,1 0 16,-18 0-16,18 0 16,-1 0 30,18 0-30,-17 0-16,0 0 16,17 0-16,0 0 15,-17 0-15,0 0 16,17 0-16,-35 0 15,17 0-15,1 0 16,-18 0 46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9T17:48:36.4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19085 1482 0,'36'0'93,"-36"0"-93,17 0 16,-17 0-16,18 0 16,-1 0-16,1 0 15,-18 0-15,18 0 16,-1 0-16,19 0 15,17 0-15,-18 0 16,0 0-16,0 0 16,1 0-16,-1 0 15,-17 0-15,-1 0 16,1 0-1,-18 0 1,35 0 0,-35 0-1,18 0-15,17 0 16,-35 0-16,18 0 15,-1 0-15,-17 0 16,18 0-16,-18 0 16,18 0-1,-18 0-15,17 0 16,1 0-16,17 0 15,0 0-15,18 0 16,-35 0-16,17 0 16,1 0-16,-19 0 15,1 0-15,0 0 16,-18 0-16,35 0 15,-18 0-15,19 0 16,-19 0-16,19 0 16,17 0-16,-36 0 15,1 0-15,17 0 16,-17 0-16,-1-18 15,-17 18-15,18 0 16,0 0-16,-1 0 16,1 0-1,17 0-15,-17 0 16,35 0-16,-36 0 15,1 0-15,0 0 16,-18 0-16,17 0 16,1 0-16,-18 0 15,18 0-15,35 0 16,-18 0-16,0 18 15,0-18-15,1 0 16,17 0-16,-53 0 16,17 0-16,-17 0 15,18 0 1,-18 0-1,35 0-15,18 0 16,0 0-16,-18 0 16,18 0-16,-18 0 15,1 0-15,-36 0 16,17 0-1,-17 0 1,36 0 15,-1 0-31,0 0 16,18 0-16,0 0 15,0 0-15,-18 0 16,0 0-16,1 0 16,-19 0-16,-17 0 15,18 0 48,17 0-48,1 0-15,-1 0 16,0 0-16,0 0 16,1 0-16,-1 0 15,-17 0-15,17 0 16,0 0-16,-17 0 15,-1 0-15,-17 0 16,18 0-16,0 0 16,-1 0-16,1 0 15,0 0-15,-1 17 16,36-17-1,-18 18-15,1 0 16,-19-18-16,19 0 16,-36 0-16,35 0 15,-35 0-15,18 0 16,-1 0-16,1 0 15,-1 0-15,1 0 16,0 0-16,17 0 16,-35 0-16,35 0 15,-17 0-15,-18 0 16,18 0-16,-1 0 15,1 0-15,0 0 16,-1 0-16,1 0 16,17 0-16,-17 0 15,35 0-15,-18 0 16,-17 0-16,17 0 15,0 0-15,-17 0 16,-18 0-16,35 0 16,-35 0-16,18 0 31,-18 0 62,17 0-93,1-18 16,0 18-16,-1 0 16,1 0-16,-18 0 15,17 0-15,1 0 16,17 0-16,-35 0 15,18 0-15,-18 18 16,18-18 0,-1 0 77,-17 0-77,18 0-1,-18 0-15,18 0 16,-18 0 0,17 0 15,1 0-16,17 0-15,-17 0 16,-1 0-16,19 0 16,-19 0-16,1 0 15,0 0-15,-1 0 16,1 0-16,0 0 15,-1 0-15,-17 0 375,18 0-360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7-03-08T19:07:06.5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4738 1215 0,'0'0'0,"24"0"16,-24 0-16,25 0 15,0 0-15,-25 0 16,25 0-16,-25 0 16,25 0-16,0 0 15,24 0-15,26 0 16,-26 0-16,26 0 15,24 0-15,74 0 16,1 0-16,24 0 16,-49 0-16,50 25 15,-26 0-15,-24-25 16,-50 0-16,-24 0 15,-1 0-15,-49 0 16,25 0-16,-26 0 16,1 0-16,0 0 15,-25 0-15,50 0 16,-25 0-1,-1 0-15,26 0 16,0 0-16,-1 0 16,1 0-16,24 0 15,1 0-15,-1 0 16,25 0-16,-24 0 15,24 0-15,-25 25 16,25-25-16,-24 0 16,-1 0-16,26 0 15,-26 0-15,0 0 16,-24 0-16,24 0 15,-49 0-15,50 0 16,-51 0-16,26 0 16,0 0-16,-26 0 15,26 0-15,0 0 16,-1 0-16,-49 0 15,50 0-15,-25 0 16,-1 0-16,26 0 16,-50 0-16,25 0 15,49 0-15,-49 0 16,25 0-1,-25 0-15,49 0 16,0 0-16,1 0 16,-1 0-16,25 0 15,-24 0-15,-1 0 16,50 0-16,0 0 15,-25 0-15,26-25 16,-1 25-16,-25 0 16,25 0-16,-75 0 15,51 0-15,-26 0 16,-24 0-16,-1 0 15,1 0-15,-25 0 16,-25 0-16,0 0 16,24 0-1,1 0 1,-25 0-1,25 0 1,-25 0-16,50 0 16,-50 25-16,24-25 15,1 0-15,0 0 16,0 0-1,0 25-15,24-1 16,-24-24-16,25 0 16,-1 0-16,26 0 15,-1 0-15,1 0 16,49 0-16,-25 0 15,0 0-15,50 0 16,24 0-16,-48 0 16,23 0-16,-48 0 15,-1 0-15,25 25 16,-50-25-16,1 0 15,-26 0-15,26 0 16,-1 0-16,-24 0 16,24 0-16,1 0 15,-1 0-15,0 0 16,1 0-16,-26 0 15,-24 0-15,50 0 16,-51 0-16,1 0 16,25 0-16,-25 0 15,-1 0-15,1 0 16,25 0-1,-50 0-15,49 25 16,-24-25-16,0 0 16,0 0-16,-25 0 15,49 0-15,-49 0 16,25 0-16,0 0 15,0 0-15,-25 0 16,25 0-16,24 0 16,-24 0-16,25 0 15,-1 0-15,75 0 16,-74 0-16,0 0 15,24 0-15,-24 0 16,-1 0-16,26 0 16,-51 0-16,1 0 15,25 0-15,-25 0 16,-1 0-16,26 0 15,-25 0-15,-25 0 16,49 0-16,-24 0 16,0 0-16,25 0 15,24 0 1,-24 0-16,-1 0 15,1 0-15,-25 0 16,49 0-16,-24 0 16,-25 0-16,24 0 15,-24 0-15,-25 0 16,50 0-16,-1 0 15,-24 0-15,0 0 16,24 0-16,-49 0 16,50 0-16,-50 25 15,25-25-15,0 0 16,24 0-16,-24 0 15,25 0-15,24 0 16,-24 0-16,24 0 16,0 0-16,1 0 15,-1 0-15,-24 0 16,24 0-16,1 0 15,-1 0-15,-24 0 16,-25 0-16,24 0 16,1 0-16,-25 0 15,24 0 1,26 0-16,-26 0 15,26 0-15,-51 0 16,26 0-16,-25 0 16,0 0-16,-1 0 15,1 0-15,25-25 16,-25 25-16,-1 0 15,-24 0-15,50 0 16,-50 0-16,25 0 16,-25 0-16,50 0 15,-26 0-15,26 0 16,0 0-16,24 0 15,25 0-15,0-25 16,-24 25-16,-1 0 16,1 0-16,-1 0 15,25-25-15,-49 25 16,49 0-16,-24 0 15,-1 0-15,25 0 16,-49 0-16,-25 0 16,24 0-16,1 0 15,-50 0 1,49 0-16,-49 0 15,25 0-15,50 0 16,-75 0-16,49 0 16,-24 0-16,49 0 15,-24 0-15,0 0 16,24 0-16,0 0 15,-24 0-15,49 0 16,-24 0-16,-26 0 16,1 0-16,0 0 15,-1-24-15,26 24 16,-1 0-16,-24 0 15,-1 0-15,1 0 16,-1 0-16,-24 0 16,0 0-16,0 0 15,24 0-15,-24 0 16,0 0-16,49 0 15,-49 0-15,25 0 16,-1 0-16,1 0 16,25 0-16,-1 0 15,-24 0 1,24 0-16,25 0 15,-24 0-15,24 0 16,-25 0-16,1 0 16,-51 0-16,1 0 15,25 0-15,-1 0 16,1 0-16,-25 0 15,24 0-15,-24 0 16,25 0-16,-25 0 16,24 0-16,1 24 15,-25-24-15,49 0 16,-49 0-16,0 0 15,24 0-15,1 0 16,-25 0-16,0 0 16,49 0-16,-74 0 15,0 0-15,25 0 16,0 0-16,-1 0 15,1 0-15,0 0 16,0 0-16,24 0 16,-24 0-16,0 0 15,25 0 1,24 0-16,-24 0 15,24 0-15,1 0 16,-1 0-16,-24 0 16,-1 0-16,26 0 15,-51 0-15,51 0 16,-50 0-16,24 0 15,1 0-15,-1 0 16,1 0-16,-25 0 16,49 0-16,-49 0 15,0 0-15,0 0 16,-25 0-16,24 0 15,1 0-15,25 0 16,-1 0-16,1 0 16,-25 0-16,0 0 15,-1 0-15,1 0 16,0 0-16,0 0 15,-25 0-15,25 0 16,0 0-16,-1 0 16,1 0-16,-25 0 15,25 0 1,0 0-16,0 0 15,-25 0 17,0 0-32,24 0 15,-24 0-15,25 0 16,0 0-1,-25 0-15,25 0 16,-25 0-16,25 0 16,-1 0-16,-24 0 15,25 0-15,-25 0 16,50 0-1,-50-24-15,25 24 16,-25 0 0,24 0-16,-24 0 15,25 0 1,0 0 15,-25 0-15,25 0-1,-25 0 1,25 0-1,-1 0 1,-24-25 0,0 25-1,25 0 1,-25 0-1,25 0 63,-25 0-46,25 0 92,0 0-77,-25 0-31,24 0-1,-24 0 1,25 0-16,0 0 16,-25 0-1,25 0-15,-25 0 453</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7-03-08T19:07:09.6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4812 2232 0,'0'0'94,"75"0"-79,-1 0-15,50 0 16,50 0-16,-26 0 15,26 0-15,-50 0 16,-25 0-16,-24 0 16,-26 0-16,-24 0 15,0 0 1,0 0-1,0 0-15,-25 0 16,24 0-16,26 0 16,-25 0-16,24 0 15,1 0-15,-25 0 16,0 0-16,-1 0 15,26 0-15,-25 0 16,0 0-16,-1 0 16,1 0-16,25 0 15,-25 0-15,-1 0 16,26 0-16,-25 0 15,-25 0-15,49 0 16,-49 0-16,50 0 16,0 0-16,-26 0 15,1 0-15,50 0 16,-50 0-16,-1 0 15,1 0-15,25 25 16,-25-25-16,24 0 16,1 0-16,-50 0 15,49 0 1,1 0-16,-25 0 15,0 0-15,-1 0 16,26 0-16,-25 0 16,0 0-16,-1 0 15,1 0-15,-25 0 16,25 0-16,25 0 15,-26 0-15,26 0 16,-25 0-16,24 0 16,1 0-16,-25 0 15,24 0-15,-24 0 16,25 0-16,-25 0 15,49 0-15,-49 0 16,0 0-16,24 0 16,-24 0-16,0 0 15,25 0-15,-50 0 16,49 0-16,-24 0 15,0 0-15,0 0 16,24 0-16,-49 0 16,50 0-16,-50 25 15,25-25 16,-25 0-31,24 0 32,-24 0 46,25 0-78,0 0 15,-25 0 1,25 0 62,24 0-63,-24 0-15,0 0 16,-25 0-16,25 0 16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8T20:03:36.1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10142 13353 0,'36'0'94,"17"0"-79,-1-18-15,19 18 16,53 0-16,-1 0 16,0 0-16,-34 0 15,16 0-15,-34 0 16,-18 0-16,-18 0 15,-17 0-15,0 0 16,-1 0 0,1 0-16,-1 0 15,19 0-15,-1 0 16,0 0-1,36 0-15,-18 0 16,-18 0-16,18 0 16,-18 0-16,-17 0 15,-1 0-15,1 0 16,0 0-16,17 0 15,0 0-15,-17 0 16,0 0-16,17 0 16,-17 0-16,-1 0 15,1 0-15,-1 18 16,1-18-16,35 0 15,-18 0-15,1 0 16,-1 0-16,18 0 16,-18 0-16,18 0 15,-18 0-15,-35 0 16,35 0-16,1 0 15,-19 0-15,1 0 16,17 0-16,1 0 16,-1 0-16,0 0 15,18 0-15,-18 0 16,18 0-1,18 17-15,-18-17 16,-18 18-16,0-18 16,1 0-16,-1 0 15,0 0-15,0 0 16,18 0-16,-17 0 15,-1 0-15,18 0 16,-18 0-16,0 0 16,-17 0-16,17 0 15,18 0-15,-35 0 16,17 0-16,0 18 15,1-18-15,-1 0 16,0 0-16,0 0 16,18 0-16,-17 0 15,-1 0-15,-17 0 16,-1 0-16,36 0 15,-53 0-15,35 0 16,-17 0-16,17 0 16,1 0-16,-1 17 15,0-17-15,0 0 16,1 0-1,-1 18-15,18-18 16,0 0-16,35 0 16,-35 0-16,18 0 15,-1 0-15,-17 0 16,18 0-16,-19 0 15,1 0-15,0 0 16,-17 0-16,-1 0 16,18 0-16,0 0 15,0 0-15,35 0 16,-35 0-16,0 0 15,0 0-15,-36 0 16,1 0-16,17 0 16,-17 0-16,-1 0 15,19 0-15,-1 0 16,18 0-16,0 0 15,17 17-15,-17-17 16,-35 0-16,35 0 16,-18 0-16,-17 0 15,17 0-15,-17 0 16,17 0-1,-17 0-15,17 0 16,-18 0-16,1 0 16,35 0-16,-35 0 15,-1 0-15,19 0 16,16 0-16,-16 0 15,-19 0-15,1 0 16,0 0-16,-1 0 16,-17 0-16,18 0 15,17 0-15,-17 0 16,35 0-16,-18 0 15,0 0-15,1 0 16,-19 0-16,1 0 16,0 0-16,-1 0 15,1 0-15,-1 0 16,1 0-16,17 0 15,-17 0-15,17 0 16,1 0-16,-1 0 16,0 0-16,-17 0 15,17 0-15,-35 0 16,18 0-1,-1 0-15,1 0 16,0 0-16,17 0 16,0 0-16,18 0 15,-18 0-15,18 0 16,0 0-16,0 0 15,-18 0-15,-17 0 16,0 0-16,17 0 16,-17 0-16,-1 0 15,1 0-15,-1 0 16,-17 0-16,18 0 15,0 0-15,-1 0 16,1 0-16,17 0 16,-17 0-16,17 0 15,18 0-15,-35 0 16,-1 0-16,19 0 15,-36 0-15,17 0 16,1 0-16,0 0 16,-1 0-16,-17 0 15,36 0-15,-36 0 16,17 0 15,18 0 234,36 0-265,0 0 16,-19 0-1,-34 0-15,17 0 16,-17 0 327,53 0-343,-18-17 16,17 17-16,1 0 15,-36 0-15,-17 0 16,-1 0-16,-17-18 16,18 18 62,17 0-63,36 0-15,-1 0 16,-17 0-16,0 0 15,0 0-15,-18 0 16,-17 0-16,0 0 16,-1 0-16,1 0 15,-1 0-15,1 0 16,0 0-1,35 0-15,0 0 16,-18 0-16,0 0 16,18 0-16,-18 0 15,1 0-15,-19 0 16,1 0-16,-1 0 15,1 0-15,0 0 16,17 0-16,-17 0 16,17 0-16,-17 0 15,35 0-15,-18 0 16,-18 0-16,19 0 15,-1 0-15,0 0 16,1 0-16,-19 0 16,54 0-16,-36 0 15,-17 0-15,17 0 16,0 0-16,0-17 15,1 17-15,-19 0 16,36-18-16,0 18 16,0 0-16,-18 0 15,1 0-15,-1-18 16,18 18-1,-18 0-15,0 0 16,-17 0-16,17 0 16,1-17-16,-19 17 15,19 0-15,-19 0 16,1 0-16,-1 0 15,36 0-15,-17 0 16,-1 0-16,18 0 16,0 0-16,-18 0 15,18 0-15,-35 0 16,-1 0-16,1 0 15,17 0-15,-17 0 16,-1 0-16,19 0 16,-1-18-16,18 18 15,0 0-15,17 0 16,-17 0-16,0 0 15,-17 0-15,16 0 16,-34-18-16,0 18 16,17 0-16,-17 0 15,17 0-15,0-17 16,0 17-1,-17 0-15,0 0 16,17-18-16,0 18 16,-17 0-16,35 0 15,0 0-15,-18 0 16,18 0-16,-18 0 15,1 0-15,-1 0 16,0 0-16,0 0 16,1 0-16,17 0 15,17 0-15,-17 0 16,0 0-16,-18 0 15,0 0-15,-17 0 16,35 0-16,-18 0 16,18-18-16,18 18 15,17-17-15,0 17 16,0-18-16,-17 18 15,-36-17-15,18 17 16,-18 0-16,1 0 16,17 0-16,-36 0 15,1 0-15,0-18 16,-1 18-1,1 0-15,-1-18 16,1 18-16,17 0 16,1 0-16,-19 0 15,36 0-15,0 0 16,-18-17-16,18 17 15,-17 0-15,-1 0 16,0-18-16,0 18 16,-17 0-16,0 0 15,17 0-15,-17 0 16,-1 0-16,1 0 15,0 0-15,-18 0 16,17 0-16,-17 0 16,18 0-16,-18 0 15,35 0-15,-35 0 16,35 0-16,1 0 15,-1 0-15,-17 18 16,34-18-16,-16 0 16,-19 17-16,19-17 15,-19 0-15,-17 0 16,36 18-1,-36-18-15,35 0 16,-18 0-16,19 0 16,-19 0-16,19 0 15,-36 0-15,17 0 31,1 0 94,0 0-125,17 0 16,-35 0-16,18 0 15,-18 0-15,17 0 16,1 0 0,-18 0-1,17 0-15,-17 0 16,18 0 93,0 0-93,-18 0-1,17 0-15,-17 0 16,18 0-16,-18 0 15,18 0 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8T20:03:38.8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10178 13952 0,'0'0'94,"53"0"-94,88 0 15,0 0-15,35 0 16,18 0-16,18 0 16,0 0-16,17 36 15,-88-36-15,0 17 16,18-17-16,-89 0 15,-17 0-15,-17 0 16,-1 0-16,18 0 16,-18 0-16,36 0 15,-36 18-15,0-18 16,0 0-16,-17 0 15,17 0-15,-35 0 16,18 0 31,0 0-16,17 0-15,18 0-16,35 0 15,18 0-15,0 0 16,0 0-16,-1 0 15,-34 0-15,-18 0 16,0 0-16,0 18 16,-36-18-16,1 0 15,35 0-15,-36 0 16,1 17-16,17-17 15,-17 0-15,-18 0 16,18 0-16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8T20:03:40.8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23019 13899 0,'0'0'109,"35"0"-109,18 0 16,18 0-16,17 0 15,0 0-15,53 0 16,0 0-16,-35 18 15,0 0-15,-36-1 16,-17-17-16,-35 0 16,0 0 124,-18 0-140,17 0 16,-17 0-1,18 0 63,17 0-62,0 0-16,1 0 15,-1 0-15,18 0 16,-18 0-16,-17 0 16,-1 0-16,1 0 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8T20:04:01.3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10160 14658 0,'0'0'63,"0"0"-63,0 0 15,18 0-15,-1 0 16,1 0-16,0 18 16,-1-18-16,18 0 15,18 0-15,-17 0 16,-1 0-16,18 0 15,0 0 1,17 0-16,1 0 16,-1 17-16,-17-17 15,18 0-15,-18 0 16,0 0-16,0 0 15,-18 0-15,18 0 16,-18 0-16,0 0 16,1 0-16,-19 0 15,19 0-15,-1 0 16,-17 0-16,-1 0 15,1 0-15,-1 0 16,19 0-16,-1 0 16,18 0-16,-18 0 15,18 0-15,0 0 16,-35 0-16,35 0 15,-36 0-15,1 0 16,0 0-16,-18 0 16,17 0-1,1 0-15,-1 0 16,1 0-16,0 0 15,35 0 1,-36 0-16,19 0 16,-19 0-16,1 0 15,-1 0-15,1 0 16,-18 0-1,18 0-15,-1 0 16,19 0-16,-1 0 16,0 0-16,-17 0 15,17 0-15,-35 0 16,18 0-16,-1 0 15,1 0-15,0 0 16,-1 18-16,19-18 16,-1 0-16,18 0 15,0 0-15,0 0 16,0 0-16,-18 0 15,-18 0-15,19 0 16,-36 0-16,35 0 16,0 0-16,-17 0 15,17 0-15,0 0 16,1 0-16,-1 0 15,-17 0 1,-1 0-16,1 0 16,0 0-16,-1 0 15,-17 0-15,18 0 16,0 0-16,17 0 15,-18 0-15,19 0 16,-1 0-16,0 0 16,1 0-16,-19 0 15,1 0-15,-18 0 16,17 0-16,36 0 15,-35 0-15,0 0 16,17 0-16,18 0 16,-18 0-16,0 0 15,1 0-15,17 0 16,-18 0-16,0 0 15,0 0-15,18 0 16,-35 0-16,17 0 16,-17 0-16,0 0 15,-1 0-15,1 0 16,17 0-16,0 0 15,18 0 1,-17 0-16,-1 0 16,0 0-16,-17 0 15,-1 0-15,1 0 16,0 0-16,-1 0 15,1 0-15,0 0 16,-1 0-16,19 0 16,-36 0-16,17 0 15,18 0-15,-17 0 16,0 0-16,-18 0 15,17 0-15,19 0 16,-1 0-16,-17 0 16,17 0-16,0 0 15,-17 0-15,-1 0 16,19 0-16,-1 0 15,0 0-15,0 0 16,1 0-16,34 0 16,-52 0-16,0 0 15,-1 0-15,19 0 16,-19 0-16,1 0 15,17 0-15,0 0 16,-17 0-16,17 0 16,-17 0-16,17 0 15,-17 0 1,17 0-16,-17 0 15,17 0-15,0 0 16,1 0-16,-1 0 16,18 0-16,-18 0 15,0 17-15,-17-17 16,35 0-16,-35 0 15,17 0-15,-18 0 16,1 0-16,0 0 16,-18 0-16,35 0 15,-35 0-15,35 0 16,-35 0-1,18 0-15,17 0 16,0 0-16,1 0 16,-19 0-16,36 0 15,-17 0-15,-19 0 16,1 0-16,-1 0 15,19 0 1,-19 0-16,19 0 16,-19 0-16,19 0 15,-19 0-15,19 0 16,-19 0-16,18 0 15,1 0-15,-36 0 16,17 0-16,-17 0 16,18 0-1,0 0-15,17 0 16,0 0-16,18 18 15,0-18-15,-18 0 16,1 0-16,-19 0 16,1 0-16,-1 0 15,-17 0-15,18 0 16,0 0-16,-1 0 15,19 0-15,-1 0 16,-17 0-16,35 0 16,-1 18-16,1-18 15,-17 0-15,-1 0 16,35 0-16,-34 0 15,-1 0-15,0 0 16,-17 0-16,0 0 16,-18 0-16,17 0 31,-17 0-31,18 0 15,-1 0-15,1 0 16,0 0-16,-1 0 16,19 0-16,-19 0 15,19 0-15,-19 0 16,1 0-16,0 0 15,-18 0-15,17 0 32,1 0-17,17 0-15,0 0 16,1 0-16,17 0 15,-1 0-15,-16 0 16,-19 0-16,1 0 16,-18 0-16,18 0 15,17 0-15,-17 0 16,17 0-16,0 0 15,-17 0 1,-1 0-16,19 0 16,-19 0-16,-17 0 0,36 0 15,-36 0 1,17 0-16,36 0 15,-35 0-15,-1 0 16,19 0-16,17 0 16,0 0-16,-18 0 15,18 0-15,0 0 16,0 0-16,-18 0 15,18 0-15,-18 0 16,0 0-16,1 0 16,-19 0-16,19 0 15,-1 0-15,0 0 16,-17 0-16,17 0 15,0 0-15,-17 0 16,17 0-16,-17 0 16,-18 0-16,35 0 15,0 0-15,-35 0 16,36 0-16,-36-18 15,17 18 1,-17 0-16,18 0 16,0 0-16,-18-18 15,17 18 1,1 0-16,-1 0 15,19-17-15,-19 17 16,1 0-16,0 0 16,-1 0-16,1 0 15,0 0-15,-1 0 16,1 0-16,-18 0 15,18 0-15,-1 0 16,18 0 0,-17 0-16,-18 0 15,35 0-15,1 0 16,-19 0-16,1 0 15,17 0-15,-17 0 16,-1 0-16,19 0 16,-19 0-16,19 0 15,-1 0-15,0 17 16,18-17-16,-18 0 15,-17 0-15,17 0 16,-35 0-16,18 0 16,0 0-16,-1 0 15,1 0 1,0 0-16,17 0 15,18 0-15,-36 0 16,19 0-16,-1 0 16,0 0-16,0 0 15,-17 0-15,0 0 16,17-17-16,0 17 15,1 0-15,-1 0 16,18 0-16,-18 0 16,0 0-16,-17 0 15,17 0-15,-35 0 16,18 0-16,0 0 15,-1 0-15,1 0 16,-1 0-16,1 0 16,-18 0-16,18 0 15,-1 0-15,1 0 16,0 0-16,-1 0 15,19 0-15,-19 0 16,1 0-16,-1 0 16,19 0-1,-19 0-15,1 0 16,17 0-16,-17 0 15,17 0-15,0 0 16,18 0-16,0 0 16,-17 0-16,-1 0 15,-17 0-15,17 0 16,-35 0-16,17 0 15,-17 0 1,0-18 0,18 18-16,-18-17 62,0-1-62</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3-08T20:04:03.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21308 14587 0,'0'0'15,"35"0"94,-17 0-93,35 0-16,35 0 16,18 0-1,-18 18-15,18-18 16,-36 18-16,18-1 15,-35-17-15,-17 18 16,-1-18-16,-17 0 16,-1 0-16,18 0 15,-17 0-15,17 0 16,-17 0-16,35 0 15,-35 0-15,-1 0 16,1 0-16,-18 0 16,17 0-1,1 0-15,0 0 16,-18 0-16,35 0 15,-17 18-15,17-18 16,0 17-16,1-17 16,-19 0-16,36 0 15,0 0-15,-18 0 16,1 0-16,-19 0 15,1 0-15,-1 0 16,1 0-16,0 0 31,-1 0-31,19 0 16,17 0-16,17 0 15,1 18-15,-18-18 16,0 0-16,-18 0 16,-18 0-16,36 0 15,-17 0-15,17 0 16,-36 0-16,18 0 15,1 17-15,-36-17 16,17 0-16,1 0 16,-18 0-16,35 0 15,-35 0-15,36 0 16,-19 0-16,1 0 15,-1 0-15,-17 0 16,18 0 15,0 0-15,-1 0-16,-17 0 15,36 0-15,-1 0 16,18 0-16,-18 18 16,-17-18-1,17 0-15,-35 0 16,18 0-16,-1 0 15,1 0 1,-18 0 0,18 0-16,17 0 15,-17 0-15,-1 0 16,1 0-16,-18 0 15,17 0-15,1 0 16,-18 0 0,18 0-1,-1 0 16,1 0-15,0 0-16,-1 0 16,1 0-16,-18 0 15,18 0-15,-18 0 16,17 0-16,1 0 15,-1 0-15,-17 0 16,36 0-16,-19 0 16,1 0-1,0 0-15,-18 0 16,17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E160A31-370C-47E0-B3C9-B03FB2784506}" type="datetimeFigureOut">
              <a:rPr lang="en-US" smtClean="0"/>
              <a:t>10/8/2019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A7319C0-5800-468A-AF7A-0245FACF88C7}" type="slidenum">
              <a:rPr lang="en-US" smtClean="0"/>
              <a:t>‹#›</a:t>
            </a:fld>
            <a:endParaRPr lang="en-US"/>
          </a:p>
        </p:txBody>
      </p:sp>
    </p:spTree>
    <p:extLst>
      <p:ext uri="{BB962C8B-B14F-4D97-AF65-F5344CB8AC3E}">
        <p14:creationId xmlns:p14="http://schemas.microsoft.com/office/powerpoint/2010/main" val="213839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19C0-5800-468A-AF7A-0245FACF88C7}" type="slidenum">
              <a:rPr lang="en-US" smtClean="0"/>
              <a:t>13</a:t>
            </a:fld>
            <a:endParaRPr lang="en-US"/>
          </a:p>
        </p:txBody>
      </p:sp>
    </p:spTree>
    <p:extLst>
      <p:ext uri="{BB962C8B-B14F-4D97-AF65-F5344CB8AC3E}">
        <p14:creationId xmlns:p14="http://schemas.microsoft.com/office/powerpoint/2010/main" val="159695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https://fair.org/home/in-month-after-charlottesville-papers-spent-as-much-time-condemning-anti-nazis-as-nazis/ </a:t>
            </a:r>
            <a:endParaRPr lang="en-US" dirty="0"/>
          </a:p>
        </p:txBody>
      </p:sp>
      <p:sp>
        <p:nvSpPr>
          <p:cNvPr id="4" name="Slide Number Placeholder 3"/>
          <p:cNvSpPr>
            <a:spLocks noGrp="1"/>
          </p:cNvSpPr>
          <p:nvPr>
            <p:ph type="sldNum" sz="quarter" idx="10"/>
          </p:nvPr>
        </p:nvSpPr>
        <p:spPr/>
        <p:txBody>
          <a:bodyPr/>
          <a:lstStyle/>
          <a:p>
            <a:fld id="{CCBC1A43-1473-40E5-B692-0C06052DCCDC}" type="slidenum">
              <a:rPr lang="en-US" smtClean="0"/>
              <a:t>18</a:t>
            </a:fld>
            <a:endParaRPr lang="en-US"/>
          </a:p>
        </p:txBody>
      </p:sp>
    </p:spTree>
    <p:extLst>
      <p:ext uri="{BB962C8B-B14F-4D97-AF65-F5344CB8AC3E}">
        <p14:creationId xmlns:p14="http://schemas.microsoft.com/office/powerpoint/2010/main" val="416560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https://fair.org/home/in-month-after-charlottesville-papers-spent-as-much-time-condemning-anti-nazis-as-nazis/ </a:t>
            </a:r>
            <a:endParaRPr lang="en-US" dirty="0"/>
          </a:p>
        </p:txBody>
      </p:sp>
      <p:sp>
        <p:nvSpPr>
          <p:cNvPr id="4" name="Slide Number Placeholder 3"/>
          <p:cNvSpPr>
            <a:spLocks noGrp="1"/>
          </p:cNvSpPr>
          <p:nvPr>
            <p:ph type="sldNum" sz="quarter" idx="10"/>
          </p:nvPr>
        </p:nvSpPr>
        <p:spPr/>
        <p:txBody>
          <a:bodyPr/>
          <a:lstStyle/>
          <a:p>
            <a:fld id="{CCBC1A43-1473-40E5-B692-0C06052DCCDC}" type="slidenum">
              <a:rPr lang="en-US" smtClean="0"/>
              <a:t>19</a:t>
            </a:fld>
            <a:endParaRPr lang="en-US"/>
          </a:p>
        </p:txBody>
      </p:sp>
    </p:spTree>
    <p:extLst>
      <p:ext uri="{BB962C8B-B14F-4D97-AF65-F5344CB8AC3E}">
        <p14:creationId xmlns:p14="http://schemas.microsoft.com/office/powerpoint/2010/main" val="111501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https://fair.org/home/in-month-after-charlottesville-papers-spent-as-much-time-condemning-anti-nazis-as-nazis/ </a:t>
            </a:r>
            <a:endParaRPr lang="en-US" dirty="0"/>
          </a:p>
        </p:txBody>
      </p:sp>
      <p:sp>
        <p:nvSpPr>
          <p:cNvPr id="4" name="Slide Number Placeholder 3"/>
          <p:cNvSpPr>
            <a:spLocks noGrp="1"/>
          </p:cNvSpPr>
          <p:nvPr>
            <p:ph type="sldNum" sz="quarter" idx="10"/>
          </p:nvPr>
        </p:nvSpPr>
        <p:spPr/>
        <p:txBody>
          <a:bodyPr/>
          <a:lstStyle/>
          <a:p>
            <a:fld id="{CCBC1A43-1473-40E5-B692-0C06052DCCDC}" type="slidenum">
              <a:rPr lang="en-US" smtClean="0"/>
              <a:t>20</a:t>
            </a:fld>
            <a:endParaRPr lang="en-US"/>
          </a:p>
        </p:txBody>
      </p:sp>
    </p:spTree>
    <p:extLst>
      <p:ext uri="{BB962C8B-B14F-4D97-AF65-F5344CB8AC3E}">
        <p14:creationId xmlns:p14="http://schemas.microsoft.com/office/powerpoint/2010/main" val="77914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https://fair.org/home/in-month-after-charlottesville-papers-spent-as-much-time-condemning-anti-nazis-as-nazis/ </a:t>
            </a:r>
            <a:endParaRPr lang="en-US" dirty="0"/>
          </a:p>
        </p:txBody>
      </p:sp>
      <p:sp>
        <p:nvSpPr>
          <p:cNvPr id="4" name="Slide Number Placeholder 3"/>
          <p:cNvSpPr>
            <a:spLocks noGrp="1"/>
          </p:cNvSpPr>
          <p:nvPr>
            <p:ph type="sldNum" sz="quarter" idx="10"/>
          </p:nvPr>
        </p:nvSpPr>
        <p:spPr/>
        <p:txBody>
          <a:bodyPr/>
          <a:lstStyle/>
          <a:p>
            <a:fld id="{CCBC1A43-1473-40E5-B692-0C06052DCCDC}" type="slidenum">
              <a:rPr lang="en-US" smtClean="0"/>
              <a:t>21</a:t>
            </a:fld>
            <a:endParaRPr lang="en-US"/>
          </a:p>
        </p:txBody>
      </p:sp>
    </p:spTree>
    <p:extLst>
      <p:ext uri="{BB962C8B-B14F-4D97-AF65-F5344CB8AC3E}">
        <p14:creationId xmlns:p14="http://schemas.microsoft.com/office/powerpoint/2010/main" val="395172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https://fair.org/home/in-month-after-charlottesville-papers-spent-as-much-time-condemning-anti-nazis-as-nazis/ </a:t>
            </a:r>
            <a:endParaRPr lang="en-US" dirty="0"/>
          </a:p>
        </p:txBody>
      </p:sp>
      <p:sp>
        <p:nvSpPr>
          <p:cNvPr id="4" name="Slide Number Placeholder 3"/>
          <p:cNvSpPr>
            <a:spLocks noGrp="1"/>
          </p:cNvSpPr>
          <p:nvPr>
            <p:ph type="sldNum" sz="quarter" idx="10"/>
          </p:nvPr>
        </p:nvSpPr>
        <p:spPr/>
        <p:txBody>
          <a:bodyPr/>
          <a:lstStyle/>
          <a:p>
            <a:fld id="{CCBC1A43-1473-40E5-B692-0C06052DCCDC}" type="slidenum">
              <a:rPr lang="en-US" smtClean="0"/>
              <a:t>22</a:t>
            </a:fld>
            <a:endParaRPr lang="en-US"/>
          </a:p>
        </p:txBody>
      </p:sp>
    </p:spTree>
    <p:extLst>
      <p:ext uri="{BB962C8B-B14F-4D97-AF65-F5344CB8AC3E}">
        <p14:creationId xmlns:p14="http://schemas.microsoft.com/office/powerpoint/2010/main" val="19815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19C0-5800-468A-AF7A-0245FACF88C7}" type="slidenum">
              <a:rPr lang="en-US" smtClean="0"/>
              <a:t>44</a:t>
            </a:fld>
            <a:endParaRPr lang="en-US"/>
          </a:p>
        </p:txBody>
      </p:sp>
    </p:spTree>
    <p:extLst>
      <p:ext uri="{BB962C8B-B14F-4D97-AF65-F5344CB8AC3E}">
        <p14:creationId xmlns:p14="http://schemas.microsoft.com/office/powerpoint/2010/main" val="66474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467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7DD787E5-08BD-4E81-8F23-0BC4B8064EAC}" type="datetimeFigureOut">
              <a:rPr lang="en-US" smtClean="0"/>
              <a:t>10/8/2019</a:t>
            </a:fld>
            <a:endParaRPr lang="en-US"/>
          </a:p>
        </p:txBody>
      </p:sp>
      <p:sp>
        <p:nvSpPr>
          <p:cNvPr id="17" name="Slide Number Placeholder 16"/>
          <p:cNvSpPr>
            <a:spLocks noGrp="1"/>
          </p:cNvSpPr>
          <p:nvPr>
            <p:ph type="sldNum" sz="quarter" idx="11"/>
          </p:nvPr>
        </p:nvSpPr>
        <p:spPr/>
        <p:txBody>
          <a:bodyPr/>
          <a:lstStyle/>
          <a:p>
            <a:fld id="{E23AE418-03E5-4FF9-ADF3-22DB88FDE87D}"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787E5-08BD-4E81-8F23-0BC4B8064EA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E418-03E5-4FF9-ADF3-22DB88FDE8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787E5-08BD-4E81-8F23-0BC4B8064EA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E418-03E5-4FF9-ADF3-22DB88FDE87D}"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222222"/>
        </a:solidFill>
        <a:effectLst/>
      </p:bgPr>
    </p:bg>
    <p:spTree>
      <p:nvGrpSpPr>
        <p:cNvPr id="1" name="Shape 60"/>
        <p:cNvGrpSpPr/>
        <p:nvPr/>
      </p:nvGrpSpPr>
      <p:grpSpPr>
        <a:xfrm>
          <a:off x="0" y="0"/>
          <a:ext cx="0" cy="0"/>
          <a:chOff x="0" y="0"/>
          <a:chExt cx="0" cy="0"/>
        </a:xfrm>
      </p:grpSpPr>
      <p:sp>
        <p:nvSpPr>
          <p:cNvPr id="61" name="Google Shape;61;p11"/>
          <p:cNvSpPr/>
          <p:nvPr/>
        </p:nvSpPr>
        <p:spPr>
          <a:xfrm>
            <a:off x="450900" y="438000"/>
            <a:ext cx="8242200" cy="5982000"/>
          </a:xfrm>
          <a:prstGeom prst="rect">
            <a:avLst/>
          </a:prstGeom>
          <a:noFill/>
          <a:ln w="9525" cap="flat" cmpd="sng">
            <a:solidFill>
              <a:srgbClr val="F5F1E0"/>
            </a:solidFill>
            <a:prstDash val="solid"/>
            <a:round/>
            <a:headEnd type="none" w="sm" len="sm"/>
            <a:tailEnd type="none" w="sm" len="sm"/>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2" name="Google Shape;62;p11"/>
          <p:cNvSpPr/>
          <p:nvPr/>
        </p:nvSpPr>
        <p:spPr>
          <a:xfrm>
            <a:off x="528600" y="519300"/>
            <a:ext cx="8086800" cy="5819400"/>
          </a:xfrm>
          <a:prstGeom prst="rect">
            <a:avLst/>
          </a:prstGeom>
          <a:noFill/>
          <a:ln w="28575" cap="flat" cmpd="sng">
            <a:solidFill>
              <a:srgbClr val="F5F1E0"/>
            </a:solidFill>
            <a:prstDash val="solid"/>
            <a:round/>
            <a:headEnd type="none" w="sm" len="sm"/>
            <a:tailEnd type="none" w="sm" len="sm"/>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3" name="Google Shape;63;p11"/>
          <p:cNvSpPr txBox="1">
            <a:spLocks noGrp="1"/>
          </p:cNvSpPr>
          <p:nvPr>
            <p:ph type="sldNum" idx="12"/>
          </p:nvPr>
        </p:nvSpPr>
        <p:spPr>
          <a:xfrm>
            <a:off x="4297650" y="6454599"/>
            <a:ext cx="548700" cy="403500"/>
          </a:xfrm>
          <a:prstGeom prst="rect">
            <a:avLst/>
          </a:prstGeom>
        </p:spPr>
        <p:txBody>
          <a:bodyPr spcFirstLastPara="1" wrap="square" lIns="91425" tIns="91425" rIns="91425" bIns="91425" anchor="t" anchorCtr="0">
            <a:noAutofit/>
          </a:bodyPr>
          <a:lstStyle>
            <a:lvl1pPr lvl="0">
              <a:buNone/>
              <a:defRPr>
                <a:solidFill>
                  <a:srgbClr val="F5F1E0"/>
                </a:solidFill>
              </a:defRPr>
            </a:lvl1pPr>
            <a:lvl2pPr lvl="1">
              <a:buNone/>
              <a:defRPr>
                <a:solidFill>
                  <a:srgbClr val="F5F1E0"/>
                </a:solidFill>
              </a:defRPr>
            </a:lvl2pPr>
            <a:lvl3pPr lvl="2">
              <a:buNone/>
              <a:defRPr>
                <a:solidFill>
                  <a:srgbClr val="F5F1E0"/>
                </a:solidFill>
              </a:defRPr>
            </a:lvl3pPr>
            <a:lvl4pPr lvl="3">
              <a:buNone/>
              <a:defRPr>
                <a:solidFill>
                  <a:srgbClr val="F5F1E0"/>
                </a:solidFill>
              </a:defRPr>
            </a:lvl4pPr>
            <a:lvl5pPr lvl="4">
              <a:buNone/>
              <a:defRPr>
                <a:solidFill>
                  <a:srgbClr val="F5F1E0"/>
                </a:solidFill>
              </a:defRPr>
            </a:lvl5pPr>
            <a:lvl6pPr lvl="5">
              <a:buNone/>
              <a:defRPr>
                <a:solidFill>
                  <a:srgbClr val="F5F1E0"/>
                </a:solidFill>
              </a:defRPr>
            </a:lvl6pPr>
            <a:lvl7pPr lvl="6">
              <a:buNone/>
              <a:defRPr>
                <a:solidFill>
                  <a:srgbClr val="F5F1E0"/>
                </a:solidFill>
              </a:defRPr>
            </a:lvl7pPr>
            <a:lvl8pPr lvl="7">
              <a:buNone/>
              <a:defRPr>
                <a:solidFill>
                  <a:srgbClr val="F5F1E0"/>
                </a:solidFill>
              </a:defRPr>
            </a:lvl8pPr>
            <a:lvl9pPr lvl="8">
              <a:buNone/>
              <a:defRPr>
                <a:solidFill>
                  <a:srgbClr val="F5F1E0"/>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33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107219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dirty="0"/>
              <a:pPr/>
              <a:t>10/8/2019</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355533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78135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10/8/2019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5280350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30367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67991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44626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7DD787E5-08BD-4E81-8F23-0BC4B8064EAC}" type="datetimeFigureOut">
              <a:rPr lang="en-US" smtClean="0"/>
              <a:t>10/8/2019</a:t>
            </a:fld>
            <a:endParaRPr lang="en-US"/>
          </a:p>
        </p:txBody>
      </p:sp>
      <p:sp>
        <p:nvSpPr>
          <p:cNvPr id="12" name="Slide Number Placeholder 11"/>
          <p:cNvSpPr>
            <a:spLocks noGrp="1"/>
          </p:cNvSpPr>
          <p:nvPr>
            <p:ph type="sldNum" sz="quarter" idx="15"/>
          </p:nvPr>
        </p:nvSpPr>
        <p:spPr/>
        <p:txBody>
          <a:bodyPr/>
          <a:lstStyle/>
          <a:p>
            <a:fld id="{E23AE418-03E5-4FF9-ADF3-22DB88FDE87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003144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10/8/2019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4678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10/8/2019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042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932999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50985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7DD787E5-08BD-4E81-8F23-0BC4B8064EAC}" type="datetimeFigureOut">
              <a:rPr lang="en-US" smtClean="0"/>
              <a:t>10/8/2019</a:t>
            </a:fld>
            <a:endParaRPr lang="en-US"/>
          </a:p>
        </p:txBody>
      </p:sp>
      <p:sp>
        <p:nvSpPr>
          <p:cNvPr id="14" name="Slide Number Placeholder 13"/>
          <p:cNvSpPr>
            <a:spLocks noGrp="1"/>
          </p:cNvSpPr>
          <p:nvPr>
            <p:ph type="sldNum" sz="quarter" idx="11"/>
          </p:nvPr>
        </p:nvSpPr>
        <p:spPr/>
        <p:txBody>
          <a:bodyPr/>
          <a:lstStyle/>
          <a:p>
            <a:fld id="{E23AE418-03E5-4FF9-ADF3-22DB88FDE87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7DD787E5-08BD-4E81-8F23-0BC4B8064EAC}" type="datetimeFigureOut">
              <a:rPr lang="en-US" smtClean="0"/>
              <a:t>10/8/2019</a:t>
            </a:fld>
            <a:endParaRPr lang="en-US"/>
          </a:p>
        </p:txBody>
      </p:sp>
      <p:sp>
        <p:nvSpPr>
          <p:cNvPr id="12" name="Slide Number Placeholder 11"/>
          <p:cNvSpPr>
            <a:spLocks noGrp="1"/>
          </p:cNvSpPr>
          <p:nvPr>
            <p:ph type="sldNum" sz="quarter" idx="16"/>
          </p:nvPr>
        </p:nvSpPr>
        <p:spPr/>
        <p:txBody>
          <a:bodyPr/>
          <a:lstStyle/>
          <a:p>
            <a:fld id="{E23AE418-03E5-4FF9-ADF3-22DB88FDE87D}"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7DD787E5-08BD-4E81-8F23-0BC4B8064EAC}" type="datetimeFigureOut">
              <a:rPr lang="en-US" smtClean="0"/>
              <a:t>10/8/2019</a:t>
            </a:fld>
            <a:endParaRPr lang="en-US"/>
          </a:p>
        </p:txBody>
      </p:sp>
      <p:sp>
        <p:nvSpPr>
          <p:cNvPr id="12" name="Slide Number Placeholder 11"/>
          <p:cNvSpPr>
            <a:spLocks noGrp="1"/>
          </p:cNvSpPr>
          <p:nvPr>
            <p:ph type="sldNum" sz="quarter" idx="17"/>
          </p:nvPr>
        </p:nvSpPr>
        <p:spPr/>
        <p:txBody>
          <a:bodyPr/>
          <a:lstStyle/>
          <a:p>
            <a:fld id="{E23AE418-03E5-4FF9-ADF3-22DB88FDE87D}"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7DD787E5-08BD-4E81-8F23-0BC4B8064EAC}" type="datetimeFigureOut">
              <a:rPr lang="en-US" smtClean="0"/>
              <a:t>10/8/2019</a:t>
            </a:fld>
            <a:endParaRPr lang="en-US"/>
          </a:p>
        </p:txBody>
      </p:sp>
      <p:sp>
        <p:nvSpPr>
          <p:cNvPr id="16" name="Slide Number Placeholder 15"/>
          <p:cNvSpPr>
            <a:spLocks noGrp="1"/>
          </p:cNvSpPr>
          <p:nvPr>
            <p:ph type="sldNum" sz="quarter" idx="11"/>
          </p:nvPr>
        </p:nvSpPr>
        <p:spPr/>
        <p:txBody>
          <a:bodyPr/>
          <a:lstStyle/>
          <a:p>
            <a:fld id="{E23AE418-03E5-4FF9-ADF3-22DB88FDE87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DD787E5-08BD-4E81-8F23-0BC4B8064EAC}" type="datetimeFigureOut">
              <a:rPr lang="en-US" smtClean="0"/>
              <a:t>10/8/2019</a:t>
            </a:fld>
            <a:endParaRPr lang="en-US"/>
          </a:p>
        </p:txBody>
      </p:sp>
      <p:sp>
        <p:nvSpPr>
          <p:cNvPr id="8" name="Slide Number Placeholder 7"/>
          <p:cNvSpPr>
            <a:spLocks noGrp="1"/>
          </p:cNvSpPr>
          <p:nvPr>
            <p:ph type="sldNum" sz="quarter" idx="11"/>
          </p:nvPr>
        </p:nvSpPr>
        <p:spPr/>
        <p:txBody>
          <a:bodyPr/>
          <a:lstStyle/>
          <a:p>
            <a:fld id="{E23AE418-03E5-4FF9-ADF3-22DB88FDE87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7DD787E5-08BD-4E81-8F23-0BC4B8064EAC}" type="datetimeFigureOut">
              <a:rPr lang="en-US" smtClean="0"/>
              <a:t>10/8/2019</a:t>
            </a:fld>
            <a:endParaRPr lang="en-US"/>
          </a:p>
        </p:txBody>
      </p:sp>
      <p:sp>
        <p:nvSpPr>
          <p:cNvPr id="19" name="Slide Number Placeholder 18"/>
          <p:cNvSpPr>
            <a:spLocks noGrp="1"/>
          </p:cNvSpPr>
          <p:nvPr>
            <p:ph type="sldNum" sz="quarter" idx="16"/>
          </p:nvPr>
        </p:nvSpPr>
        <p:spPr/>
        <p:txBody>
          <a:bodyPr/>
          <a:lstStyle/>
          <a:p>
            <a:fld id="{E23AE418-03E5-4FF9-ADF3-22DB88FDE87D}"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7DD787E5-08BD-4E81-8F23-0BC4B8064EAC}" type="datetimeFigureOut">
              <a:rPr lang="en-US" smtClean="0"/>
              <a:t>10/8/2019</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23AE418-03E5-4FF9-ADF3-22DB88FDE87D}"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7DD787E5-08BD-4E81-8F23-0BC4B8064EAC}" type="datetimeFigureOut">
              <a:rPr lang="en-US" smtClean="0"/>
              <a:t>10/8/2019</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23AE418-03E5-4FF9-ADF3-22DB88FDE87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10/8/2019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8134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22.e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22.em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5.png"/><Relationship Id="rId7" Type="http://schemas.openxmlformats.org/officeDocument/2006/relationships/image" Target="../media/image31.em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3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36.emf"/><Relationship Id="rId3" Type="http://schemas.openxmlformats.org/officeDocument/2006/relationships/hyperlink" Target="https://theintercept.com/2017/03/01/trumps-use-of-navy-seals-wife-highlights-all-the-key-ingredients-of-u-s-war-propaganda/" TargetMode="External"/><Relationship Id="rId7" Type="http://schemas.openxmlformats.org/officeDocument/2006/relationships/image" Target="../media/image33.emf"/><Relationship Id="rId12" Type="http://schemas.openxmlformats.org/officeDocument/2006/relationships/customXml" Target="../ink/ink8.xml"/><Relationship Id="rId17" Type="http://schemas.openxmlformats.org/officeDocument/2006/relationships/image" Target="../media/image38.emf"/><Relationship Id="rId2" Type="http://schemas.openxmlformats.org/officeDocument/2006/relationships/hyperlink" Target="https://www.youtube.com/watch?v=z_3FR6FrTEk" TargetMode="External"/><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35.emf"/><Relationship Id="rId5" Type="http://schemas.openxmlformats.org/officeDocument/2006/relationships/image" Target="../media/image51.png"/><Relationship Id="rId15" Type="http://schemas.openxmlformats.org/officeDocument/2006/relationships/image" Target="../media/image37.emf"/><Relationship Id="rId10" Type="http://schemas.openxmlformats.org/officeDocument/2006/relationships/customXml" Target="../ink/ink7.xml"/><Relationship Id="rId4" Type="http://schemas.openxmlformats.org/officeDocument/2006/relationships/image" Target="../media/image50.png"/><Relationship Id="rId9" Type="http://schemas.openxmlformats.org/officeDocument/2006/relationships/image" Target="../media/image34.emf"/><Relationship Id="rId14" Type="http://schemas.openxmlformats.org/officeDocument/2006/relationships/customXml" Target="../ink/ink9.xml"/></Relationships>
</file>

<file path=ppt/slides/_rels/slide49.xml.rels><?xml version="1.0" encoding="UTF-8" standalone="yes"?>
<Relationships xmlns="http://schemas.openxmlformats.org/package/2006/relationships"><Relationship Id="rId3" Type="http://schemas.openxmlformats.org/officeDocument/2006/relationships/hyperlink" Target="https://www-tc.pbs.org/weta/reportingamericaatwar/teachers/pdf/propaganda.pdf" TargetMode="External"/><Relationship Id="rId2" Type="http://schemas.openxmlformats.org/officeDocument/2006/relationships/hyperlink" Target="https://www.historians.org/about-aha-and-membership/aha-history-and-archives/gi-roundtable-series/pamphlets/what-is-propaganda/what-are-the-tools-of-propagan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57250"/>
            <a:ext cx="7581900" cy="1114425"/>
          </a:xfrm>
        </p:spPr>
        <p:txBody>
          <a:bodyPr>
            <a:normAutofit fontScale="90000"/>
          </a:bodyPr>
          <a:lstStyle/>
          <a:p>
            <a:r>
              <a:rPr lang="en-US" sz="4950" dirty="0" smtClean="0"/>
              <a:t>POP Quiz</a:t>
            </a:r>
            <a:r>
              <a:rPr lang="en-US" sz="4950" dirty="0"/>
              <a:t>: For the following ad:</a:t>
            </a:r>
          </a:p>
        </p:txBody>
      </p:sp>
      <p:sp>
        <p:nvSpPr>
          <p:cNvPr id="3" name="Content Placeholder 2"/>
          <p:cNvSpPr>
            <a:spLocks noGrp="1"/>
          </p:cNvSpPr>
          <p:nvPr>
            <p:ph idx="1"/>
          </p:nvPr>
        </p:nvSpPr>
        <p:spPr>
          <a:xfrm>
            <a:off x="1028700" y="1971675"/>
            <a:ext cx="7200900" cy="3286125"/>
          </a:xfrm>
        </p:spPr>
        <p:txBody>
          <a:bodyPr>
            <a:normAutofit/>
          </a:bodyPr>
          <a:lstStyle/>
          <a:p>
            <a:pPr marL="342900" indent="-342900">
              <a:buFont typeface="+mj-lt"/>
              <a:buAutoNum type="arabicPeriod"/>
            </a:pPr>
            <a:r>
              <a:rPr lang="en-US" sz="2700" dirty="0"/>
              <a:t>How are the ads utilizing </a:t>
            </a:r>
            <a:r>
              <a:rPr lang="en-US" sz="2700" b="1" dirty="0">
                <a:solidFill>
                  <a:srgbClr val="0070C0"/>
                </a:solidFill>
              </a:rPr>
              <a:t>ethos</a:t>
            </a:r>
            <a:r>
              <a:rPr lang="en-US" sz="2700" b="1" dirty="0"/>
              <a:t>, </a:t>
            </a:r>
            <a:r>
              <a:rPr lang="en-US" sz="2700" b="1" dirty="0">
                <a:solidFill>
                  <a:srgbClr val="00B050"/>
                </a:solidFill>
              </a:rPr>
              <a:t>logos</a:t>
            </a:r>
            <a:r>
              <a:rPr lang="en-US" sz="2700" b="1" dirty="0"/>
              <a:t>, or </a:t>
            </a:r>
            <a:r>
              <a:rPr lang="en-US" sz="2700" b="1" dirty="0">
                <a:solidFill>
                  <a:srgbClr val="7030A0"/>
                </a:solidFill>
              </a:rPr>
              <a:t>pathos</a:t>
            </a:r>
            <a:r>
              <a:rPr lang="en-US" sz="2700" dirty="0">
                <a:solidFill>
                  <a:schemeClr val="tx1"/>
                </a:solidFill>
              </a:rPr>
              <a:t>?</a:t>
            </a:r>
          </a:p>
          <a:p>
            <a:pPr marL="342900" indent="-342900">
              <a:buFont typeface="+mj-lt"/>
              <a:buAutoNum type="arabicPeriod"/>
            </a:pPr>
            <a:r>
              <a:rPr lang="en-US" sz="2700" dirty="0">
                <a:solidFill>
                  <a:schemeClr val="tx1"/>
                </a:solidFill>
              </a:rPr>
              <a:t>How effective are they at persuading?</a:t>
            </a:r>
          </a:p>
          <a:p>
            <a:pPr marL="342900" indent="-342900">
              <a:buFont typeface="+mj-lt"/>
              <a:buAutoNum type="arabicPeriod"/>
            </a:pPr>
            <a:r>
              <a:rPr lang="en-US" sz="2700" dirty="0">
                <a:solidFill>
                  <a:schemeClr val="tx1"/>
                </a:solidFill>
              </a:rPr>
              <a:t>Who is their target audience?</a:t>
            </a:r>
          </a:p>
          <a:p>
            <a:pPr marL="342900" indent="-342900">
              <a:buFont typeface="+mj-lt"/>
              <a:buAutoNum type="arabicPeriod"/>
            </a:pPr>
            <a:endParaRPr lang="en-US" sz="2700" dirty="0">
              <a:solidFill>
                <a:schemeClr val="tx1"/>
              </a:solidFill>
            </a:endParaRPr>
          </a:p>
        </p:txBody>
      </p:sp>
    </p:spTree>
    <p:extLst>
      <p:ext uri="{BB962C8B-B14F-4D97-AF65-F5344CB8AC3E}">
        <p14:creationId xmlns:p14="http://schemas.microsoft.com/office/powerpoint/2010/main" val="339091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0" indent="-457200" algn="l">
              <a:buFont typeface="Arial" panose="020B0604020202020204" pitchFamily="34" charset="0"/>
              <a:buChar char="•"/>
            </a:pPr>
            <a:r>
              <a:rPr lang="en-US" sz="2800" b="1" dirty="0" smtClean="0"/>
              <a:t>We will look at propaganda techniques!</a:t>
            </a:r>
          </a:p>
          <a:p>
            <a:pPr marL="457200" indent="-457200" algn="l">
              <a:buFont typeface="Arial" panose="020B0604020202020204" pitchFamily="34" charset="0"/>
              <a:buChar char="•"/>
            </a:pPr>
            <a:r>
              <a:rPr lang="en-US" sz="2800" b="1" dirty="0" smtClean="0"/>
              <a:t>We will look at specific examples of propaganda!</a:t>
            </a:r>
          </a:p>
          <a:p>
            <a:pPr marL="457200" indent="-457200" algn="l">
              <a:buFont typeface="Arial" panose="020B0604020202020204" pitchFamily="34" charset="0"/>
              <a:buChar char="•"/>
            </a:pPr>
            <a:r>
              <a:rPr lang="en-US" sz="2800" b="1" dirty="0" smtClean="0"/>
              <a:t>We will look at different definitions of propaganda!</a:t>
            </a:r>
            <a:endParaRPr lang="en-US" sz="2800" b="1" dirty="0"/>
          </a:p>
        </p:txBody>
      </p:sp>
      <p:sp>
        <p:nvSpPr>
          <p:cNvPr id="2" name="Title 1"/>
          <p:cNvSpPr>
            <a:spLocks noGrp="1"/>
          </p:cNvSpPr>
          <p:nvPr>
            <p:ph type="title"/>
          </p:nvPr>
        </p:nvSpPr>
        <p:spPr>
          <a:xfrm>
            <a:off x="838200" y="457200"/>
            <a:ext cx="7391400" cy="1143000"/>
          </a:xfrm>
        </p:spPr>
        <p:txBody>
          <a:bodyPr>
            <a:noAutofit/>
          </a:bodyPr>
          <a:lstStyle/>
          <a:p>
            <a:r>
              <a:rPr lang="en-US" sz="3200" dirty="0" smtClean="0"/>
              <a:t>How will we use synthesis to learn about propaganda?</a:t>
            </a:r>
            <a:endParaRPr lang="en-US" sz="3200" dirty="0"/>
          </a:p>
        </p:txBody>
      </p:sp>
    </p:spTree>
    <p:extLst>
      <p:ext uri="{BB962C8B-B14F-4D97-AF65-F5344CB8AC3E}">
        <p14:creationId xmlns:p14="http://schemas.microsoft.com/office/powerpoint/2010/main" val="2935931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0" indent="-457200" algn="l">
              <a:buFont typeface="Arial" panose="020B0604020202020204" pitchFamily="34" charset="0"/>
              <a:buChar char="•"/>
            </a:pPr>
            <a:r>
              <a:rPr lang="en-US" sz="3600" b="1" dirty="0" smtClean="0"/>
              <a:t>What does propaganda mean? Don’t look it up but list whatever you know about it or think you know. Feel free to list words you think are similar or any connotations you have with the word!</a:t>
            </a:r>
            <a:endParaRPr lang="en-US" sz="3600" b="1" dirty="0"/>
          </a:p>
        </p:txBody>
      </p:sp>
      <p:sp>
        <p:nvSpPr>
          <p:cNvPr id="2" name="Title 1"/>
          <p:cNvSpPr>
            <a:spLocks noGrp="1"/>
          </p:cNvSpPr>
          <p:nvPr>
            <p:ph type="title"/>
          </p:nvPr>
        </p:nvSpPr>
        <p:spPr>
          <a:xfrm>
            <a:off x="838200" y="457200"/>
            <a:ext cx="7391400" cy="1524000"/>
          </a:xfrm>
        </p:spPr>
        <p:txBody>
          <a:bodyPr>
            <a:noAutofit/>
          </a:bodyPr>
          <a:lstStyle/>
          <a:p>
            <a:r>
              <a:rPr lang="en-US" sz="2800" dirty="0" smtClean="0">
                <a:solidFill>
                  <a:srgbClr val="FF0000"/>
                </a:solidFill>
              </a:rPr>
              <a:t>Checkpoint 1</a:t>
            </a:r>
            <a:r>
              <a:rPr lang="en-US" sz="2800" dirty="0" smtClean="0"/>
              <a:t>:</a:t>
            </a:r>
            <a:br>
              <a:rPr lang="en-US" sz="2800" dirty="0" smtClean="0"/>
            </a:br>
            <a:r>
              <a:rPr lang="en-US" sz="2800" dirty="0" smtClean="0"/>
              <a:t>Based on What you know or have heard:</a:t>
            </a:r>
            <a:endParaRPr lang="en-US" sz="2800" dirty="0"/>
          </a:p>
        </p:txBody>
      </p:sp>
    </p:spTree>
    <p:extLst>
      <p:ext uri="{BB962C8B-B14F-4D97-AF65-F5344CB8AC3E}">
        <p14:creationId xmlns:p14="http://schemas.microsoft.com/office/powerpoint/2010/main" val="2306767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2800" b="1" dirty="0"/>
              <a:t>an appeal to </a:t>
            </a:r>
            <a:r>
              <a:rPr lang="en-US" sz="2800" b="1" dirty="0" smtClean="0"/>
              <a:t>(persuade) the </a:t>
            </a:r>
            <a:r>
              <a:rPr lang="en-US" sz="2800" b="1" dirty="0"/>
              <a:t>subject to </a:t>
            </a:r>
            <a:r>
              <a:rPr lang="en-US" sz="2800" b="1" u="sng" dirty="0">
                <a:solidFill>
                  <a:srgbClr val="FFFF00"/>
                </a:solidFill>
              </a:rPr>
              <a:t>follow the crowd</a:t>
            </a:r>
            <a:r>
              <a:rPr lang="en-US" sz="2800" b="1" dirty="0"/>
              <a:t>, to join in because others are doing so as well. </a:t>
            </a:r>
            <a:r>
              <a:rPr lang="en-US" sz="2800" b="1" u="sng" dirty="0">
                <a:solidFill>
                  <a:srgbClr val="FFFF00"/>
                </a:solidFill>
              </a:rPr>
              <a:t>Bandwagon propaganda is, essentially, trying to convince the </a:t>
            </a:r>
            <a:r>
              <a:rPr lang="en-US" sz="2800" b="1" u="sng" dirty="0" smtClean="0">
                <a:solidFill>
                  <a:srgbClr val="FFFF00"/>
                </a:solidFill>
              </a:rPr>
              <a:t>viewer </a:t>
            </a:r>
            <a:r>
              <a:rPr lang="en-US" sz="2800" b="1" u="sng" dirty="0">
                <a:solidFill>
                  <a:srgbClr val="FFFF00"/>
                </a:solidFill>
              </a:rPr>
              <a:t>that one side is the </a:t>
            </a:r>
            <a:r>
              <a:rPr lang="en-US" sz="2800" b="1" u="sng" dirty="0" smtClean="0">
                <a:solidFill>
                  <a:srgbClr val="FFFF00"/>
                </a:solidFill>
              </a:rPr>
              <a:t>preferable or better option, </a:t>
            </a:r>
            <a:r>
              <a:rPr lang="en-US" sz="2800" b="1" u="sng" dirty="0">
                <a:solidFill>
                  <a:srgbClr val="FFFF00"/>
                </a:solidFill>
              </a:rPr>
              <a:t>because more people have joined it</a:t>
            </a:r>
            <a:r>
              <a:rPr lang="en-US" sz="2800" b="1" dirty="0"/>
              <a:t>.</a:t>
            </a:r>
          </a:p>
          <a:p>
            <a:pPr algn="l"/>
            <a:endParaRPr lang="en-US" sz="2800" b="1" dirty="0"/>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#1: “</a:t>
            </a:r>
            <a:r>
              <a:rPr lang="en-US" sz="4000" dirty="0" err="1" smtClean="0"/>
              <a:t>BANDwagon</a:t>
            </a:r>
            <a:r>
              <a:rPr lang="en-US" sz="4000" dirty="0" smtClean="0"/>
              <a:t>”</a:t>
            </a:r>
            <a:endParaRPr lang="en-US" sz="4000" dirty="0"/>
          </a:p>
        </p:txBody>
      </p:sp>
    </p:spTree>
    <p:extLst>
      <p:ext uri="{BB962C8B-B14F-4D97-AF65-F5344CB8AC3E}">
        <p14:creationId xmlns:p14="http://schemas.microsoft.com/office/powerpoint/2010/main" val="392519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igNeF5AjiFM/T4nz6W7iuMI/AAAAAAAAAJg/SXNatOebikw/s1600/McDonald%27s+and+the+Bandwagon+Appeal.jpg"/>
          <p:cNvPicPr>
            <a:picLocks noChangeAspect="1" noChangeArrowheads="1"/>
          </p:cNvPicPr>
          <p:nvPr/>
        </p:nvPicPr>
        <p:blipFill>
          <a:blip r:embed="rId3" cstate="print"/>
          <a:srcRect/>
          <a:stretch>
            <a:fillRect/>
          </a:stretch>
        </p:blipFill>
        <p:spPr bwMode="auto">
          <a:xfrm>
            <a:off x="0" y="3908182"/>
            <a:ext cx="9155373" cy="2972564"/>
          </a:xfrm>
          <a:prstGeom prst="rect">
            <a:avLst/>
          </a:prstGeom>
          <a:noFill/>
        </p:spPr>
      </p:pic>
      <p:pic>
        <p:nvPicPr>
          <p:cNvPr id="5" name="Picture 4"/>
          <p:cNvPicPr>
            <a:picLocks noChangeAspect="1"/>
          </p:cNvPicPr>
          <p:nvPr/>
        </p:nvPicPr>
        <p:blipFill>
          <a:blip r:embed="rId4"/>
          <a:stretch>
            <a:fillRect/>
          </a:stretch>
        </p:blipFill>
        <p:spPr>
          <a:xfrm>
            <a:off x="5714999" y="-31882"/>
            <a:ext cx="3440373" cy="3965963"/>
          </a:xfrm>
          <a:prstGeom prst="rect">
            <a:avLst/>
          </a:prstGeom>
        </p:spPr>
      </p:pic>
      <p:pic>
        <p:nvPicPr>
          <p:cNvPr id="8" name="Picture 7"/>
          <p:cNvPicPr>
            <a:picLocks noChangeAspect="1"/>
          </p:cNvPicPr>
          <p:nvPr/>
        </p:nvPicPr>
        <p:blipFill>
          <a:blip r:embed="rId5"/>
          <a:stretch>
            <a:fillRect/>
          </a:stretch>
        </p:blipFill>
        <p:spPr>
          <a:xfrm>
            <a:off x="0" y="0"/>
            <a:ext cx="5715000" cy="3912282"/>
          </a:xfrm>
          <a:prstGeom prst="rect">
            <a:avLst/>
          </a:prstGeom>
        </p:spPr>
      </p:pic>
    </p:spTree>
    <p:extLst>
      <p:ext uri="{BB962C8B-B14F-4D97-AF65-F5344CB8AC3E}">
        <p14:creationId xmlns:p14="http://schemas.microsoft.com/office/powerpoint/2010/main" val="2808051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#1: “</a:t>
            </a:r>
            <a:r>
              <a:rPr lang="en-US" sz="4000" dirty="0" err="1" smtClean="0"/>
              <a:t>BANDwagon</a:t>
            </a:r>
            <a:r>
              <a:rPr lang="en-US" sz="4000" dirty="0" smtClean="0"/>
              <a:t>”</a:t>
            </a:r>
            <a:endParaRPr lang="en-US" sz="4000" dirty="0"/>
          </a:p>
        </p:txBody>
      </p:sp>
      <p:pic>
        <p:nvPicPr>
          <p:cNvPr id="4" name="Content Placeholder 3"/>
          <p:cNvPicPr>
            <a:picLocks noGrp="1" noChangeAspect="1"/>
          </p:cNvPicPr>
          <p:nvPr>
            <p:ph sz="quarter" idx="13"/>
          </p:nvPr>
        </p:nvPicPr>
        <p:blipFill rotWithShape="1">
          <a:blip r:embed="rId2"/>
          <a:srcRect l="538" t="3142"/>
          <a:stretch/>
        </p:blipFill>
        <p:spPr>
          <a:xfrm>
            <a:off x="800100" y="1676400"/>
            <a:ext cx="7543800" cy="5029018"/>
          </a:xfrm>
          <a:prstGeom prst="rect">
            <a:avLst/>
          </a:prstGeom>
        </p:spPr>
      </p:pic>
    </p:spTree>
    <p:extLst>
      <p:ext uri="{BB962C8B-B14F-4D97-AF65-F5344CB8AC3E}">
        <p14:creationId xmlns:p14="http://schemas.microsoft.com/office/powerpoint/2010/main" val="647461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2800" b="1" dirty="0" smtClean="0"/>
              <a:t>An appeal to persuade the viewer using an </a:t>
            </a:r>
            <a:r>
              <a:rPr lang="en-US" sz="2800" b="1" u="sng" dirty="0" smtClean="0">
                <a:solidFill>
                  <a:srgbClr val="FFFF00"/>
                </a:solidFill>
              </a:rPr>
              <a:t>enthusiastic </a:t>
            </a:r>
            <a:r>
              <a:rPr lang="en-US" sz="2800" b="1" u="sng" dirty="0">
                <a:solidFill>
                  <a:srgbClr val="FFFF00"/>
                </a:solidFill>
              </a:rPr>
              <a:t>or energetic statement presented </a:t>
            </a:r>
            <a:r>
              <a:rPr lang="en-US" sz="2800" b="1" u="sng" dirty="0" smtClean="0">
                <a:solidFill>
                  <a:srgbClr val="FFFF00"/>
                </a:solidFill>
              </a:rPr>
              <a:t>as </a:t>
            </a:r>
            <a:r>
              <a:rPr lang="en-US" sz="2800" b="1" u="sng" dirty="0">
                <a:solidFill>
                  <a:srgbClr val="FFFF00"/>
                </a:solidFill>
              </a:rPr>
              <a:t>a </a:t>
            </a:r>
            <a:r>
              <a:rPr lang="en-US" sz="2800" b="1" u="sng" dirty="0" smtClean="0">
                <a:solidFill>
                  <a:srgbClr val="FFFF00"/>
                </a:solidFill>
              </a:rPr>
              <a:t>fact</a:t>
            </a:r>
            <a:r>
              <a:rPr lang="en-US" sz="2800" b="1" dirty="0" smtClean="0">
                <a:solidFill>
                  <a:srgbClr val="FFFF00"/>
                </a:solidFill>
              </a:rPr>
              <a:t>, </a:t>
            </a:r>
            <a:r>
              <a:rPr lang="en-US" sz="2800" b="1" u="sng" dirty="0">
                <a:solidFill>
                  <a:srgbClr val="FFFF00"/>
                </a:solidFill>
              </a:rPr>
              <a:t>although it is not necessarily true</a:t>
            </a:r>
            <a:r>
              <a:rPr lang="en-US" sz="2800" b="1" dirty="0"/>
              <a:t>. </a:t>
            </a:r>
            <a:r>
              <a:rPr lang="en-US" sz="2800" b="1" dirty="0" smtClean="0"/>
              <a:t>Often implies </a:t>
            </a:r>
            <a:r>
              <a:rPr lang="en-US" sz="2800" b="1" dirty="0"/>
              <a:t>that the statement requires no explanation or </a:t>
            </a:r>
            <a:r>
              <a:rPr lang="en-US" sz="2800" b="1" dirty="0" smtClean="0"/>
              <a:t>evidence, </a:t>
            </a:r>
            <a:r>
              <a:rPr lang="en-US" sz="2800" b="1" dirty="0"/>
              <a:t>but that it should merely be accepted without question.</a:t>
            </a:r>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#2: “Assertion”</a:t>
            </a:r>
            <a:endParaRPr lang="en-US" sz="4000" dirty="0"/>
          </a:p>
        </p:txBody>
      </p:sp>
    </p:spTree>
    <p:extLst>
      <p:ext uri="{BB962C8B-B14F-4D97-AF65-F5344CB8AC3E}">
        <p14:creationId xmlns:p14="http://schemas.microsoft.com/office/powerpoint/2010/main" val="1292627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http://t3.gstatic.com/images?q=tbn:ANd9GcTK_e9tC8cW3lgPy5bYAqPcq2mBAp1tx6fDajf8EuKG-6wG3-ydDg"/>
          <p:cNvPicPr>
            <a:picLocks noChangeAspect="1" noChangeArrowheads="1"/>
          </p:cNvPicPr>
          <p:nvPr/>
        </p:nvPicPr>
        <p:blipFill>
          <a:blip r:embed="rId2" cstate="print"/>
          <a:srcRect/>
          <a:stretch>
            <a:fillRect/>
          </a:stretch>
        </p:blipFill>
        <p:spPr bwMode="auto">
          <a:xfrm>
            <a:off x="5867401" y="0"/>
            <a:ext cx="3276600" cy="4528913"/>
          </a:xfrm>
          <a:prstGeom prst="rect">
            <a:avLst/>
          </a:prstGeom>
          <a:noFill/>
        </p:spPr>
      </p:pic>
      <p:pic>
        <p:nvPicPr>
          <p:cNvPr id="1026" name="Picture 2" descr="https://media.licdn.com/mpr/mpr/shrinknp_400_400/p/6/005/07d/138/3b48a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192"/>
            <a:ext cx="5867401" cy="4033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ssertion poli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3" y="3352800"/>
            <a:ext cx="5838967" cy="3490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groupofrogues.com/wp-content/uploads/OverInflatedHyperbolicAssertion.jpg"/>
          <p:cNvPicPr>
            <a:picLocks noChangeAspect="1" noChangeArrowheads="1"/>
          </p:cNvPicPr>
          <p:nvPr/>
        </p:nvPicPr>
        <p:blipFill>
          <a:blip r:embed="rId5" cstate="print"/>
          <a:srcRect/>
          <a:stretch>
            <a:fillRect/>
          </a:stretch>
        </p:blipFill>
        <p:spPr bwMode="auto">
          <a:xfrm>
            <a:off x="5878774" y="4528913"/>
            <a:ext cx="3265226" cy="2519082"/>
          </a:xfrm>
          <a:prstGeom prst="rect">
            <a:avLst/>
          </a:prstGeom>
          <a:noFill/>
        </p:spPr>
      </p:pic>
    </p:spTree>
    <p:extLst>
      <p:ext uri="{BB962C8B-B14F-4D97-AF65-F5344CB8AC3E}">
        <p14:creationId xmlns:p14="http://schemas.microsoft.com/office/powerpoint/2010/main" val="3885077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94172"/>
          </a:xfrm>
        </p:spPr>
        <p:txBody>
          <a:bodyPr>
            <a:normAutofit fontScale="90000"/>
          </a:bodyPr>
          <a:lstStyle/>
          <a:p>
            <a:r>
              <a:rPr lang="en-US" sz="3150" dirty="0"/>
              <a:t>Propaganda Technique </a:t>
            </a:r>
            <a:r>
              <a:rPr lang="en-US" sz="3150" dirty="0" smtClean="0"/>
              <a:t>#3: </a:t>
            </a:r>
            <a:br>
              <a:rPr lang="en-US" sz="3150" dirty="0" smtClean="0"/>
            </a:br>
            <a:r>
              <a:rPr lang="en-US" sz="3150" dirty="0" smtClean="0"/>
              <a:t>“</a:t>
            </a:r>
            <a:r>
              <a:rPr lang="en-US" sz="3150" dirty="0"/>
              <a:t>False Equivalence”</a:t>
            </a:r>
          </a:p>
        </p:txBody>
      </p:sp>
      <p:sp>
        <p:nvSpPr>
          <p:cNvPr id="3" name="Content Placeholder 2"/>
          <p:cNvSpPr>
            <a:spLocks noGrp="1"/>
          </p:cNvSpPr>
          <p:nvPr>
            <p:ph idx="1"/>
          </p:nvPr>
        </p:nvSpPr>
        <p:spPr>
          <a:xfrm>
            <a:off x="628650" y="1447800"/>
            <a:ext cx="8362950" cy="5181600"/>
          </a:xfrm>
        </p:spPr>
        <p:txBody>
          <a:bodyPr>
            <a:noAutofit/>
          </a:bodyPr>
          <a:lstStyle/>
          <a:p>
            <a:pPr algn="l"/>
            <a:r>
              <a:rPr lang="en-US" sz="2400" b="1" dirty="0" smtClean="0">
                <a:solidFill>
                  <a:srgbClr val="FFFF00"/>
                </a:solidFill>
              </a:rPr>
              <a:t>False Equivalency is comparing or equating things that are not appropriately similar in terms of magnitude, importance, severity, or blame</a:t>
            </a:r>
            <a:r>
              <a:rPr lang="en-US" sz="2400" dirty="0" smtClean="0"/>
              <a:t>.  The purpose of a </a:t>
            </a:r>
            <a:r>
              <a:rPr lang="en-US" sz="2400" b="1" dirty="0" smtClean="0"/>
              <a:t>false equivalency</a:t>
            </a:r>
            <a:r>
              <a:rPr lang="en-US" sz="2400" dirty="0" smtClean="0"/>
              <a:t> can be to deflect attention from one side or part of an issue to diminish victims, raise up perpetrators, appeal to hypocrisy, convolute the narrative, or obfuscate the truth. Oftentimes </a:t>
            </a:r>
            <a:r>
              <a:rPr lang="en-US" sz="2400" b="1" dirty="0" smtClean="0"/>
              <a:t>false equivalency</a:t>
            </a:r>
            <a:r>
              <a:rPr lang="en-US" sz="2400" dirty="0" smtClean="0"/>
              <a:t> most easily noticed in entertainment and/or news media.  </a:t>
            </a:r>
          </a:p>
          <a:p>
            <a:pPr algn="l"/>
            <a:r>
              <a:rPr lang="en-US" sz="2400" dirty="0" smtClean="0"/>
              <a:t>In some cases </a:t>
            </a:r>
            <a:r>
              <a:rPr lang="en-US" sz="2400" b="1" dirty="0" smtClean="0"/>
              <a:t>false equivalency </a:t>
            </a:r>
            <a:r>
              <a:rPr lang="en-US" sz="2400" dirty="0" smtClean="0"/>
              <a:t>can also be called “</a:t>
            </a:r>
            <a:r>
              <a:rPr lang="en-US" sz="2400" b="1" dirty="0" err="1" smtClean="0"/>
              <a:t>Bothsiderism</a:t>
            </a:r>
            <a:r>
              <a:rPr lang="en-US" sz="2400" dirty="0" smtClean="0"/>
              <a:t>” and results from an attempt to provide overly ‘balanced coverage,’ even when the truth is discernable. </a:t>
            </a:r>
            <a:r>
              <a:rPr lang="en-US" sz="2400" dirty="0" smtClean="0">
                <a:solidFill>
                  <a:srgbClr val="FFFF00"/>
                </a:solidFill>
              </a:rPr>
              <a:t>The purpose of “</a:t>
            </a:r>
            <a:r>
              <a:rPr lang="en-US" sz="2400" b="1" dirty="0" err="1" smtClean="0">
                <a:solidFill>
                  <a:srgbClr val="FFFF00"/>
                </a:solidFill>
              </a:rPr>
              <a:t>Bothsiderism</a:t>
            </a:r>
            <a:r>
              <a:rPr lang="en-US" sz="2400" dirty="0" smtClean="0">
                <a:solidFill>
                  <a:srgbClr val="FFFF00"/>
                </a:solidFill>
              </a:rPr>
              <a:t>” is to make the truth appear to be a (1) matter of opinion, (2) unknowable, or (3) ‘somewhere in the middle.’  However, it is a logical fallacy to always assume the truth lies somewhere in the middle of two competing versions. </a:t>
            </a:r>
          </a:p>
        </p:txBody>
      </p:sp>
    </p:spTree>
    <p:extLst>
      <p:ext uri="{BB962C8B-B14F-4D97-AF65-F5344CB8AC3E}">
        <p14:creationId xmlns:p14="http://schemas.microsoft.com/office/powerpoint/2010/main" val="1325712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175"/>
            <a:ext cx="7886700" cy="994172"/>
          </a:xfrm>
        </p:spPr>
        <p:txBody>
          <a:bodyPr>
            <a:normAutofit fontScale="90000"/>
          </a:bodyPr>
          <a:lstStyle/>
          <a:p>
            <a:r>
              <a:rPr lang="en-US" sz="3150" dirty="0"/>
              <a:t>Propaganda Technique </a:t>
            </a:r>
            <a:r>
              <a:rPr lang="en-US" sz="3150" dirty="0" smtClean="0"/>
              <a:t>#3: </a:t>
            </a:r>
            <a:r>
              <a:rPr lang="en-US" sz="3150" dirty="0"/>
              <a:t>“False Equivalence”</a:t>
            </a:r>
          </a:p>
        </p:txBody>
      </p:sp>
      <p:pic>
        <p:nvPicPr>
          <p:cNvPr id="4" name="Content Placeholder 3"/>
          <p:cNvPicPr>
            <a:picLocks noGrp="1" noChangeAspect="1"/>
          </p:cNvPicPr>
          <p:nvPr>
            <p:ph idx="1"/>
          </p:nvPr>
        </p:nvPicPr>
        <p:blipFill>
          <a:blip r:embed="rId3"/>
          <a:stretch>
            <a:fillRect/>
          </a:stretch>
        </p:blipFill>
        <p:spPr>
          <a:xfrm>
            <a:off x="228600" y="1473131"/>
            <a:ext cx="5715000" cy="2126338"/>
          </a:xfrm>
          <a:prstGeom prst="rect">
            <a:avLst/>
          </a:prstGeom>
        </p:spPr>
      </p:pic>
      <p:pic>
        <p:nvPicPr>
          <p:cNvPr id="5" name="Picture 4"/>
          <p:cNvPicPr>
            <a:picLocks noChangeAspect="1"/>
          </p:cNvPicPr>
          <p:nvPr/>
        </p:nvPicPr>
        <p:blipFill>
          <a:blip r:embed="rId4"/>
          <a:stretch>
            <a:fillRect/>
          </a:stretch>
        </p:blipFill>
        <p:spPr>
          <a:xfrm>
            <a:off x="246185" y="3733800"/>
            <a:ext cx="4262437" cy="1555137"/>
          </a:xfrm>
          <a:prstGeom prst="rect">
            <a:avLst/>
          </a:prstGeom>
        </p:spPr>
      </p:pic>
      <p:pic>
        <p:nvPicPr>
          <p:cNvPr id="8" name="Picture 7"/>
          <p:cNvPicPr>
            <a:picLocks noChangeAspect="1"/>
          </p:cNvPicPr>
          <p:nvPr/>
        </p:nvPicPr>
        <p:blipFill rotWithShape="1">
          <a:blip r:embed="rId5"/>
          <a:srcRect b="37368"/>
          <a:stretch/>
        </p:blipFill>
        <p:spPr>
          <a:xfrm>
            <a:off x="4572000" y="5135000"/>
            <a:ext cx="4477854" cy="1555137"/>
          </a:xfrm>
          <a:prstGeom prst="rect">
            <a:avLst/>
          </a:prstGeom>
        </p:spPr>
      </p:pic>
      <p:pic>
        <p:nvPicPr>
          <p:cNvPr id="1026" name="Picture 2" descr="https://s3.amazonaws.com/s3.climatetruth.org/images/hqdefault.jpg"/>
          <p:cNvPicPr>
            <a:picLocks noChangeAspect="1" noChangeArrowheads="1"/>
          </p:cNvPicPr>
          <p:nvPr/>
        </p:nvPicPr>
        <p:blipFill rotWithShape="1">
          <a:blip r:embed="rId6">
            <a:extLst>
              <a:ext uri="{28A0092B-C50C-407E-A947-70E740481C1C}">
                <a14:useLocalDpi xmlns:a14="http://schemas.microsoft.com/office/drawing/2010/main" val="0"/>
              </a:ext>
            </a:extLst>
          </a:blip>
          <a:srcRect t="12454" b="11990"/>
          <a:stretch/>
        </p:blipFill>
        <p:spPr bwMode="auto">
          <a:xfrm>
            <a:off x="4724400" y="2682878"/>
            <a:ext cx="4325454" cy="23463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244245" y="4818008"/>
            <a:ext cx="3751385" cy="276698"/>
          </a:xfrm>
          <a:prstGeom prst="rect">
            <a:avLst/>
          </a:prstGeom>
        </p:spPr>
      </p:pic>
    </p:spTree>
    <p:extLst>
      <p:ext uri="{BB962C8B-B14F-4D97-AF65-F5344CB8AC3E}">
        <p14:creationId xmlns:p14="http://schemas.microsoft.com/office/powerpoint/2010/main" val="345737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31128"/>
            <a:ext cx="3943350" cy="4950672"/>
          </a:xfrm>
          <a:prstGeom prst="rect">
            <a:avLst/>
          </a:prstGeom>
        </p:spPr>
      </p:pic>
      <p:sp>
        <p:nvSpPr>
          <p:cNvPr id="2" name="Title 1"/>
          <p:cNvSpPr>
            <a:spLocks noGrp="1"/>
          </p:cNvSpPr>
          <p:nvPr>
            <p:ph type="title"/>
          </p:nvPr>
        </p:nvSpPr>
        <p:spPr>
          <a:xfrm>
            <a:off x="628650" y="685800"/>
            <a:ext cx="7886700" cy="994172"/>
          </a:xfrm>
        </p:spPr>
        <p:txBody>
          <a:bodyPr>
            <a:normAutofit fontScale="90000"/>
          </a:bodyPr>
          <a:lstStyle/>
          <a:p>
            <a:r>
              <a:rPr lang="en-US" sz="3150" dirty="0"/>
              <a:t>Propaganda Technique </a:t>
            </a:r>
            <a:r>
              <a:rPr lang="en-US" sz="3150" dirty="0" smtClean="0"/>
              <a:t>#3: </a:t>
            </a:r>
            <a:r>
              <a:rPr lang="en-US" sz="3150" dirty="0"/>
              <a:t>“False Equivalence”</a:t>
            </a:r>
          </a:p>
        </p:txBody>
      </p:sp>
      <p:sp>
        <p:nvSpPr>
          <p:cNvPr id="3" name="Content Placeholder 2"/>
          <p:cNvSpPr>
            <a:spLocks noGrp="1"/>
          </p:cNvSpPr>
          <p:nvPr>
            <p:ph idx="1"/>
          </p:nvPr>
        </p:nvSpPr>
        <p:spPr>
          <a:xfrm>
            <a:off x="628650" y="1851422"/>
            <a:ext cx="4476750" cy="3236120"/>
          </a:xfrm>
        </p:spPr>
        <p:txBody>
          <a:bodyPr>
            <a:normAutofit/>
          </a:bodyPr>
          <a:lstStyle/>
          <a:p>
            <a:r>
              <a:rPr lang="en-US" sz="3200" dirty="0" smtClean="0"/>
              <a:t>“</a:t>
            </a:r>
            <a:r>
              <a:rPr lang="en-US" sz="3200" b="1" dirty="0" err="1" smtClean="0"/>
              <a:t>Bothsiderism</a:t>
            </a:r>
            <a:r>
              <a:rPr lang="en-US" sz="3200" dirty="0" smtClean="0"/>
              <a:t>” can involve promoting conspiracy theories on one hand in response to more legitimate views.</a:t>
            </a:r>
          </a:p>
        </p:txBody>
      </p:sp>
      <p:sp>
        <p:nvSpPr>
          <p:cNvPr id="4" name="Rectangle 3"/>
          <p:cNvSpPr/>
          <p:nvPr/>
        </p:nvSpPr>
        <p:spPr>
          <a:xfrm>
            <a:off x="7162800" y="4211796"/>
            <a:ext cx="838200" cy="189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Berlin Sans FB" panose="020E0602020502020306" pitchFamily="34" charset="0"/>
              </a:rPr>
              <a:t>SILLY</a:t>
            </a:r>
            <a:endParaRPr lang="en-US"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052056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50561" y="886558"/>
            <a:ext cx="4966855" cy="497718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09365"/>
            <a:ext cx="4343400" cy="5583244"/>
          </a:xfrm>
        </p:spPr>
      </p:pic>
    </p:spTree>
    <p:extLst>
      <p:ext uri="{BB962C8B-B14F-4D97-AF65-F5344CB8AC3E}">
        <p14:creationId xmlns:p14="http://schemas.microsoft.com/office/powerpoint/2010/main" val="3618020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096" y="685800"/>
            <a:ext cx="7886700" cy="994172"/>
          </a:xfrm>
        </p:spPr>
        <p:txBody>
          <a:bodyPr>
            <a:normAutofit fontScale="90000"/>
          </a:bodyPr>
          <a:lstStyle/>
          <a:p>
            <a:r>
              <a:rPr lang="en-US" sz="3150" dirty="0"/>
              <a:t>Propaganda Technique </a:t>
            </a:r>
            <a:r>
              <a:rPr lang="en-US" sz="3150" dirty="0" smtClean="0"/>
              <a:t>#3: </a:t>
            </a:r>
            <a:r>
              <a:rPr lang="en-US" sz="3150" dirty="0"/>
              <a:t>“False Equivalence”</a:t>
            </a:r>
          </a:p>
        </p:txBody>
      </p:sp>
      <p:sp>
        <p:nvSpPr>
          <p:cNvPr id="3" name="Content Placeholder 2"/>
          <p:cNvSpPr>
            <a:spLocks noGrp="1"/>
          </p:cNvSpPr>
          <p:nvPr>
            <p:ph idx="1"/>
          </p:nvPr>
        </p:nvSpPr>
        <p:spPr>
          <a:xfrm>
            <a:off x="381000" y="2834943"/>
            <a:ext cx="5090746" cy="3794457"/>
          </a:xfrm>
        </p:spPr>
        <p:txBody>
          <a:bodyPr>
            <a:noAutofit/>
          </a:bodyPr>
          <a:lstStyle/>
          <a:p>
            <a:r>
              <a:rPr lang="en-US" sz="1600" dirty="0"/>
              <a:t>Since the Charlottesville attack a month ago, a review of commentary in the six top broadsheet newspapers—the </a:t>
            </a:r>
            <a:r>
              <a:rPr lang="en-US" sz="1600" b="1" dirty="0"/>
              <a:t>Wall Street Journal, </a:t>
            </a:r>
            <a:r>
              <a:rPr lang="en-US" sz="1600" b="1" dirty="0" smtClean="0"/>
              <a:t>NYT</a:t>
            </a:r>
            <a:r>
              <a:rPr lang="en-US" sz="1600" dirty="0" smtClean="0"/>
              <a:t>,</a:t>
            </a:r>
            <a:r>
              <a:rPr lang="en-US" sz="1600" dirty="0"/>
              <a:t> </a:t>
            </a:r>
            <a:r>
              <a:rPr lang="en-US" sz="1600" b="1" dirty="0"/>
              <a:t>USA Today</a:t>
            </a:r>
            <a:r>
              <a:rPr lang="en-US" sz="1600" dirty="0"/>
              <a:t>, </a:t>
            </a:r>
            <a:r>
              <a:rPr lang="en-US" sz="1600" b="1" dirty="0"/>
              <a:t>LA Times</a:t>
            </a:r>
            <a:r>
              <a:rPr lang="en-US" sz="1600" dirty="0"/>
              <a:t>, </a:t>
            </a:r>
            <a:r>
              <a:rPr lang="en-US" sz="1600" b="1" dirty="0"/>
              <a:t>San Jose Mercury News </a:t>
            </a:r>
            <a:r>
              <a:rPr lang="en-US" sz="1600" dirty="0"/>
              <a:t>and </a:t>
            </a:r>
            <a:r>
              <a:rPr lang="en-US" sz="1600" b="1" dirty="0"/>
              <a:t>Washington Post</a:t>
            </a:r>
            <a:r>
              <a:rPr lang="en-US" sz="1600" dirty="0"/>
              <a:t>—</a:t>
            </a:r>
            <a:r>
              <a:rPr lang="en-US" sz="1600" b="1" dirty="0">
                <a:solidFill>
                  <a:srgbClr val="FFFF00"/>
                </a:solidFill>
              </a:rPr>
              <a:t>found virtually equal amounts of condemnation of fascists and anti-fascist protesters.</a:t>
            </a:r>
          </a:p>
          <a:p>
            <a:r>
              <a:rPr lang="en-US" sz="1600" dirty="0"/>
              <a:t>Between August 12 and September 12, </a:t>
            </a:r>
            <a:r>
              <a:rPr lang="en-US" sz="1600" b="1" dirty="0"/>
              <a:t>these papers ran </a:t>
            </a:r>
            <a:r>
              <a:rPr lang="en-US" sz="1600" b="1" dirty="0">
                <a:solidFill>
                  <a:srgbClr val="FFFF00"/>
                </a:solidFill>
              </a:rPr>
              <a:t>28</a:t>
            </a:r>
            <a:r>
              <a:rPr lang="en-US" sz="1600" b="1" dirty="0"/>
              <a:t> op-eds or editorials condemning the anti-fascist movement known as </a:t>
            </a:r>
            <a:r>
              <a:rPr lang="en-US" sz="1600" b="1" dirty="0" err="1" smtClean="0"/>
              <a:t>Antifa</a:t>
            </a:r>
            <a:r>
              <a:rPr lang="en-US" sz="1600" dirty="0"/>
              <a:t>, or calling on politicians to do so, </a:t>
            </a:r>
            <a:r>
              <a:rPr lang="en-US" sz="1600" b="1" dirty="0"/>
              <a:t>and </a:t>
            </a:r>
            <a:r>
              <a:rPr lang="en-US" sz="1600" b="1" dirty="0">
                <a:solidFill>
                  <a:srgbClr val="FFFF00"/>
                </a:solidFill>
              </a:rPr>
              <a:t>27</a:t>
            </a:r>
            <a:r>
              <a:rPr lang="en-US" sz="1600" b="1" dirty="0"/>
              <a:t> condemning neo-Nazis and white </a:t>
            </a:r>
            <a:r>
              <a:rPr lang="en-US" sz="1600" b="1" dirty="0" smtClean="0"/>
              <a:t>supremacists</a:t>
            </a:r>
            <a:r>
              <a:rPr lang="en-US" sz="1600" dirty="0" smtClean="0"/>
              <a:t>, </a:t>
            </a:r>
            <a:r>
              <a:rPr lang="en-US" sz="1600" b="1" dirty="0" smtClean="0">
                <a:solidFill>
                  <a:srgbClr val="FFFF00"/>
                </a:solidFill>
              </a:rPr>
              <a:t>creating a false equivalency</a:t>
            </a:r>
            <a:r>
              <a:rPr lang="en-US" sz="1600" dirty="0" smtClean="0"/>
              <a:t>.</a:t>
            </a:r>
          </a:p>
          <a:p>
            <a:r>
              <a:rPr lang="en-US" sz="1600" b="1" dirty="0" smtClean="0">
                <a:solidFill>
                  <a:srgbClr val="FFFF00"/>
                </a:solidFill>
              </a:rPr>
              <a:t>In Charlottesville no person supporting </a:t>
            </a:r>
            <a:r>
              <a:rPr lang="en-US" sz="1600" b="1" dirty="0" err="1" smtClean="0">
                <a:solidFill>
                  <a:srgbClr val="FFFF00"/>
                </a:solidFill>
              </a:rPr>
              <a:t>Antifa</a:t>
            </a:r>
            <a:r>
              <a:rPr lang="en-US" sz="1600" b="1" dirty="0" smtClean="0">
                <a:solidFill>
                  <a:srgbClr val="FFFF00"/>
                </a:solidFill>
              </a:rPr>
              <a:t> killed anyone, while one of the many moments of Neo-Nazi violence killed Heather </a:t>
            </a:r>
            <a:r>
              <a:rPr lang="en-US" sz="1600" b="1" dirty="0" err="1" smtClean="0">
                <a:solidFill>
                  <a:srgbClr val="FFFF00"/>
                </a:solidFill>
              </a:rPr>
              <a:t>Heyer</a:t>
            </a:r>
            <a:r>
              <a:rPr lang="en-US" sz="1600" b="1" dirty="0" smtClean="0">
                <a:solidFill>
                  <a:srgbClr val="FFFF00"/>
                </a:solidFill>
              </a:rPr>
              <a:t> and injured 28 others. </a:t>
            </a:r>
            <a:endParaRPr lang="en-US" sz="1600" b="1" dirty="0">
              <a:solidFill>
                <a:srgbClr val="FFFF00"/>
              </a:solidFill>
            </a:endParaRPr>
          </a:p>
        </p:txBody>
      </p:sp>
      <p:pic>
        <p:nvPicPr>
          <p:cNvPr id="4" name="Picture 3"/>
          <p:cNvPicPr>
            <a:picLocks noChangeAspect="1"/>
          </p:cNvPicPr>
          <p:nvPr/>
        </p:nvPicPr>
        <p:blipFill>
          <a:blip r:embed="rId3"/>
          <a:stretch>
            <a:fillRect/>
          </a:stretch>
        </p:blipFill>
        <p:spPr>
          <a:xfrm>
            <a:off x="457200" y="1679972"/>
            <a:ext cx="4858574" cy="1154971"/>
          </a:xfrm>
          <a:prstGeom prst="rect">
            <a:avLst/>
          </a:prstGeom>
          <a:ln>
            <a:solidFill>
              <a:schemeClr val="accent1"/>
            </a:solidFill>
          </a:ln>
        </p:spPr>
      </p:pic>
      <p:pic>
        <p:nvPicPr>
          <p:cNvPr id="1026" name="Picture 2" descr="Washington Post: Yes, antifa is the moral equivalent of neo-Naz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476" y="2133600"/>
            <a:ext cx="3705009"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8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89" y="457200"/>
            <a:ext cx="7886700" cy="994172"/>
          </a:xfrm>
        </p:spPr>
        <p:txBody>
          <a:bodyPr>
            <a:normAutofit fontScale="90000"/>
          </a:bodyPr>
          <a:lstStyle/>
          <a:p>
            <a:r>
              <a:rPr lang="en-US" sz="3150" dirty="0"/>
              <a:t>Propaganda Technique </a:t>
            </a:r>
            <a:r>
              <a:rPr lang="en-US" sz="3150" dirty="0" smtClean="0"/>
              <a:t>#3: </a:t>
            </a:r>
            <a:r>
              <a:rPr lang="en-US" sz="3150" dirty="0"/>
              <a:t>“False Equivalence”</a:t>
            </a:r>
          </a:p>
        </p:txBody>
      </p:sp>
      <p:pic>
        <p:nvPicPr>
          <p:cNvPr id="4" name="Content Placeholder 3"/>
          <p:cNvPicPr>
            <a:picLocks noGrp="1" noChangeAspect="1"/>
          </p:cNvPicPr>
          <p:nvPr>
            <p:ph idx="1"/>
          </p:nvPr>
        </p:nvPicPr>
        <p:blipFill>
          <a:blip r:embed="rId3"/>
          <a:stretch>
            <a:fillRect/>
          </a:stretch>
        </p:blipFill>
        <p:spPr>
          <a:xfrm>
            <a:off x="1905000" y="1371600"/>
            <a:ext cx="5147072" cy="1065954"/>
          </a:xfrm>
          <a:prstGeom prst="rect">
            <a:avLst/>
          </a:prstGeom>
          <a:ln>
            <a:solidFill>
              <a:schemeClr val="accent1"/>
            </a:solidFill>
          </a:ln>
        </p:spPr>
      </p:pic>
      <p:sp>
        <p:nvSpPr>
          <p:cNvPr id="9" name="TextBox 8"/>
          <p:cNvSpPr txBox="1"/>
          <p:nvPr/>
        </p:nvSpPr>
        <p:spPr>
          <a:xfrm>
            <a:off x="320278" y="2446346"/>
            <a:ext cx="8823722" cy="4524315"/>
          </a:xfrm>
          <a:prstGeom prst="rect">
            <a:avLst/>
          </a:prstGeom>
          <a:noFill/>
        </p:spPr>
        <p:txBody>
          <a:bodyPr wrap="square" rtlCol="0">
            <a:spAutoFit/>
          </a:bodyPr>
          <a:lstStyle/>
          <a:p>
            <a:r>
              <a:rPr lang="en-US" b="1" dirty="0" smtClean="0"/>
              <a:t>Consider </a:t>
            </a:r>
            <a:r>
              <a:rPr lang="en-US" b="1" dirty="0"/>
              <a:t>this brief period of </a:t>
            </a:r>
            <a:r>
              <a:rPr lang="en-US" b="1" dirty="0" smtClean="0"/>
              <a:t>history last week: </a:t>
            </a:r>
            <a:r>
              <a:rPr lang="en-US" b="1" dirty="0"/>
              <a:t>A neo-Nazi murdered 11 Jewish people in a Pittsburgh synagogue; another white supremacist in Kentucky shot dead two black people after attempting to attack a black church; and another sent out 14 mail bombs. </a:t>
            </a:r>
            <a:r>
              <a:rPr lang="en-US" b="1" dirty="0">
                <a:solidFill>
                  <a:srgbClr val="FFFF00"/>
                </a:solidFill>
              </a:rPr>
              <a:t>Faced with the task of reflecting on a historic week of racist or anti-Semitic violence, however, liberal and centrist media outlets have continued with, at best, fangless and, at worst, equivocal responses to the rise of fascism.</a:t>
            </a:r>
          </a:p>
          <a:p>
            <a:r>
              <a:rPr lang="en-US" b="1" dirty="0"/>
              <a:t>The response from the New York Times editorial board last weekend offers a case study in false equivalencies and platitudes under the veneer of anti-racism. The board went as far as noting that </a:t>
            </a:r>
            <a:r>
              <a:rPr lang="en-US" b="1" dirty="0">
                <a:solidFill>
                  <a:srgbClr val="FFFF00"/>
                </a:solidFill>
              </a:rPr>
              <a:t>“hate appears to be on the rise,” in an op-ed which cited statistics showing that anti-Semitic and racist hate not only appears to be but, in fact, </a:t>
            </a:r>
            <a:r>
              <a:rPr lang="en-US" b="1" i="1" dirty="0">
                <a:solidFill>
                  <a:srgbClr val="FFFF00"/>
                </a:solidFill>
              </a:rPr>
              <a:t>is</a:t>
            </a:r>
            <a:r>
              <a:rPr lang="en-US" b="1" dirty="0">
                <a:solidFill>
                  <a:srgbClr val="FFFF00"/>
                </a:solidFill>
              </a:rPr>
              <a:t> on the rise</a:t>
            </a:r>
            <a:r>
              <a:rPr lang="en-US" b="1" dirty="0"/>
              <a:t>. The board’s main solution was to call for “more good speech, from more good people.” It was a riff on a quote, also used in the editorial, from none other than Facebook honcho Mark Zuckerberg, who invoked the need for “good speech” as a response to his website’s failure to police Holocaust denial. The idea that “good speech” is a sufficient weapon against rising fascism — and the desires and collectivities that fuel it — is a misplaced fantasy.</a:t>
            </a:r>
          </a:p>
        </p:txBody>
      </p:sp>
    </p:spTree>
    <p:extLst>
      <p:ext uri="{BB962C8B-B14F-4D97-AF65-F5344CB8AC3E}">
        <p14:creationId xmlns:p14="http://schemas.microsoft.com/office/powerpoint/2010/main" val="136853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normAutofit fontScale="90000"/>
          </a:bodyPr>
          <a:lstStyle/>
          <a:p>
            <a:r>
              <a:rPr lang="en-US" sz="3150" dirty="0"/>
              <a:t>Propaganda Technique </a:t>
            </a:r>
            <a:r>
              <a:rPr lang="en-US" sz="3150" dirty="0" smtClean="0"/>
              <a:t>#3: </a:t>
            </a:r>
            <a:r>
              <a:rPr lang="en-US" sz="3150" dirty="0"/>
              <a:t>“False Equivalence”</a:t>
            </a:r>
          </a:p>
        </p:txBody>
      </p:sp>
      <p:pic>
        <p:nvPicPr>
          <p:cNvPr id="6" name="Content Placeholder 5"/>
          <p:cNvPicPr>
            <a:picLocks noGrp="1" noChangeAspect="1"/>
          </p:cNvPicPr>
          <p:nvPr>
            <p:ph idx="1"/>
          </p:nvPr>
        </p:nvPicPr>
        <p:blipFill>
          <a:blip r:embed="rId3"/>
          <a:stretch>
            <a:fillRect/>
          </a:stretch>
        </p:blipFill>
        <p:spPr>
          <a:xfrm>
            <a:off x="1059473" y="2057400"/>
            <a:ext cx="7191375" cy="4519850"/>
          </a:xfrm>
          <a:prstGeom prst="rect">
            <a:avLst/>
          </a:prstGeom>
        </p:spPr>
      </p:pic>
      <p:sp>
        <p:nvSpPr>
          <p:cNvPr id="7" name="Rectangle 6"/>
          <p:cNvSpPr/>
          <p:nvPr/>
        </p:nvSpPr>
        <p:spPr>
          <a:xfrm>
            <a:off x="7315200" y="3200400"/>
            <a:ext cx="1371600" cy="328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4264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2800" b="1" dirty="0"/>
              <a:t>An appeal to persuade the viewer </a:t>
            </a:r>
            <a:r>
              <a:rPr lang="en-US" sz="2800" b="1" u="sng" dirty="0" smtClean="0">
                <a:solidFill>
                  <a:srgbClr val="FFFF00"/>
                </a:solidFill>
              </a:rPr>
              <a:t>against something</a:t>
            </a:r>
            <a:r>
              <a:rPr lang="en-US" sz="2800" b="1" dirty="0" smtClean="0"/>
              <a:t> using </a:t>
            </a:r>
            <a:r>
              <a:rPr lang="en-US" sz="2800" b="1" u="sng" dirty="0" smtClean="0">
                <a:solidFill>
                  <a:srgbClr val="FFFF00"/>
                </a:solidFill>
              </a:rPr>
              <a:t>derogatory </a:t>
            </a:r>
            <a:r>
              <a:rPr lang="en-US" sz="2800" b="1" u="sng" dirty="0">
                <a:solidFill>
                  <a:srgbClr val="FFFF00"/>
                </a:solidFill>
              </a:rPr>
              <a:t>language or words that carry a negative connotation when describing </a:t>
            </a:r>
            <a:r>
              <a:rPr lang="en-US" sz="2800" b="1" u="sng" dirty="0" smtClean="0">
                <a:solidFill>
                  <a:srgbClr val="FFFF00"/>
                </a:solidFill>
              </a:rPr>
              <a:t>an opponent, alternate idea, or enemy</a:t>
            </a:r>
            <a:r>
              <a:rPr lang="en-US" sz="2800" b="1" dirty="0" smtClean="0">
                <a:solidFill>
                  <a:srgbClr val="FFFF00"/>
                </a:solidFill>
              </a:rPr>
              <a:t>. </a:t>
            </a:r>
            <a:r>
              <a:rPr lang="en-US" sz="2800" b="1" dirty="0"/>
              <a:t>The propaganda attempts to arouse prejudice among the public by labeling the target as something that the public dislikes</a:t>
            </a:r>
            <a:r>
              <a:rPr lang="en-US" sz="2800" b="1" dirty="0" smtClean="0"/>
              <a:t>. Commonly used in politics.</a:t>
            </a:r>
            <a:endParaRPr lang="en-US" sz="2800" b="1" dirty="0"/>
          </a:p>
          <a:p>
            <a:pPr algn="l"/>
            <a:endParaRPr lang="en-US" sz="2800" b="1" dirty="0"/>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#4: “Name Callin</a:t>
            </a:r>
            <a:r>
              <a:rPr lang="en-US" sz="4000" dirty="0"/>
              <a:t>g</a:t>
            </a:r>
            <a:r>
              <a:rPr lang="en-US" sz="4000" dirty="0" smtClean="0"/>
              <a:t>”</a:t>
            </a:r>
            <a:endParaRPr lang="en-US" sz="4000" dirty="0"/>
          </a:p>
        </p:txBody>
      </p:sp>
    </p:spTree>
    <p:extLst>
      <p:ext uri="{BB962C8B-B14F-4D97-AF65-F5344CB8AC3E}">
        <p14:creationId xmlns:p14="http://schemas.microsoft.com/office/powerpoint/2010/main" val="3148721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http://si.wsj.net/public/resources/images/MK-AS123A_ADVER_D_20081001214636.jpg"/>
          <p:cNvPicPr>
            <a:picLocks noChangeAspect="1" noChangeArrowheads="1"/>
          </p:cNvPicPr>
          <p:nvPr/>
        </p:nvPicPr>
        <p:blipFill>
          <a:blip r:embed="rId2" cstate="print"/>
          <a:srcRect/>
          <a:stretch>
            <a:fillRect/>
          </a:stretch>
        </p:blipFill>
        <p:spPr bwMode="auto">
          <a:xfrm>
            <a:off x="0" y="0"/>
            <a:ext cx="4704252" cy="3124200"/>
          </a:xfrm>
          <a:prstGeom prst="rect">
            <a:avLst/>
          </a:prstGeom>
          <a:noFill/>
        </p:spPr>
      </p:pic>
      <p:sp>
        <p:nvSpPr>
          <p:cNvPr id="7" name="AutoShape 4" descr="Image result for trump name cal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http://cdn01.dailycaller.com/wp-content/uploads/2015/08/Screen-Shot-2015-08-07-at-9.07.21-AM-620x357.png"/>
          <p:cNvPicPr>
            <a:picLocks noChangeAspect="1" noChangeArrowheads="1"/>
          </p:cNvPicPr>
          <p:nvPr/>
        </p:nvPicPr>
        <p:blipFill>
          <a:blip r:embed="rId3" cstate="print"/>
          <a:srcRect/>
          <a:stretch>
            <a:fillRect/>
          </a:stretch>
        </p:blipFill>
        <p:spPr bwMode="auto">
          <a:xfrm>
            <a:off x="0" y="2474566"/>
            <a:ext cx="7675494" cy="4419600"/>
          </a:xfrm>
          <a:prstGeom prst="rect">
            <a:avLst/>
          </a:prstGeom>
          <a:noFill/>
        </p:spPr>
      </p:pic>
      <p:pic>
        <p:nvPicPr>
          <p:cNvPr id="5" name="Picture 2" descr="http://debrainwashing.files.wordpress.com/2008/12/6a00d8341d3d8153ef00e54f9575f38833-800wi.png?w=437&amp;h=431"/>
          <p:cNvPicPr>
            <a:picLocks noChangeAspect="1" noChangeArrowheads="1"/>
          </p:cNvPicPr>
          <p:nvPr/>
        </p:nvPicPr>
        <p:blipFill>
          <a:blip r:embed="rId4" cstate="print"/>
          <a:srcRect/>
          <a:stretch>
            <a:fillRect/>
          </a:stretch>
        </p:blipFill>
        <p:spPr bwMode="auto">
          <a:xfrm>
            <a:off x="4704709" y="7937"/>
            <a:ext cx="4439291" cy="3460687"/>
          </a:xfrm>
          <a:prstGeom prst="rect">
            <a:avLst/>
          </a:prstGeom>
          <a:noFill/>
        </p:spPr>
      </p:pic>
      <p:pic>
        <p:nvPicPr>
          <p:cNvPr id="3078" name="Picture 6" descr="http://i2.cdn.cnn.com/cnnnext/dam/assets/150720192000-senator-lindsey-graham-donald-trump-bolduan-intv-erin-00001130-full-16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40" t="26211" r="15416" b="4811"/>
          <a:stretch/>
        </p:blipFill>
        <p:spPr bwMode="auto">
          <a:xfrm>
            <a:off x="4704252" y="4684366"/>
            <a:ext cx="4418412" cy="23502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4419600"/>
            <a:ext cx="990600" cy="35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313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4400" b="1" dirty="0" smtClean="0"/>
              <a:t>Based off the four propaganda techniques, and what you already knew, what is propaganda?</a:t>
            </a:r>
          </a:p>
          <a:p>
            <a:pPr algn="l"/>
            <a:endParaRPr lang="en-US" sz="4400" b="1" dirty="0"/>
          </a:p>
          <a:p>
            <a:pPr algn="l"/>
            <a:r>
              <a:rPr lang="en-US" sz="2400" dirty="0" smtClean="0"/>
              <a:t>What do you notice about the examples so far? How does ethos, logos, pathos play into them? What about connotation?</a:t>
            </a:r>
            <a:endParaRPr lang="en-US" sz="2400" dirty="0"/>
          </a:p>
        </p:txBody>
      </p:sp>
      <p:sp>
        <p:nvSpPr>
          <p:cNvPr id="2" name="Title 1"/>
          <p:cNvSpPr>
            <a:spLocks noGrp="1"/>
          </p:cNvSpPr>
          <p:nvPr>
            <p:ph type="title"/>
          </p:nvPr>
        </p:nvSpPr>
        <p:spPr>
          <a:xfrm>
            <a:off x="838200" y="457200"/>
            <a:ext cx="7391400" cy="1143000"/>
          </a:xfrm>
        </p:spPr>
        <p:txBody>
          <a:bodyPr>
            <a:noAutofit/>
          </a:bodyPr>
          <a:lstStyle/>
          <a:p>
            <a:r>
              <a:rPr lang="en-US" sz="4000" dirty="0" smtClean="0">
                <a:solidFill>
                  <a:srgbClr val="FF0000"/>
                </a:solidFill>
              </a:rPr>
              <a:t>Checkpoint #2</a:t>
            </a:r>
            <a:endParaRPr lang="en-US" sz="4000" dirty="0">
              <a:solidFill>
                <a:srgbClr val="FF0000"/>
              </a:solidFill>
            </a:endParaRPr>
          </a:p>
        </p:txBody>
      </p:sp>
    </p:spTree>
    <p:extLst>
      <p:ext uri="{BB962C8B-B14F-4D97-AF65-F5344CB8AC3E}">
        <p14:creationId xmlns:p14="http://schemas.microsoft.com/office/powerpoint/2010/main" val="329903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algn="l"/>
            <a:r>
              <a:rPr lang="en-US" sz="2800" b="1" dirty="0"/>
              <a:t>An appeal to persuade the viewer </a:t>
            </a:r>
            <a:r>
              <a:rPr lang="en-US" sz="2800" b="1" u="sng" dirty="0" smtClean="0">
                <a:solidFill>
                  <a:srgbClr val="FFFF00"/>
                </a:solidFill>
              </a:rPr>
              <a:t>that their position or arguments </a:t>
            </a:r>
            <a:r>
              <a:rPr lang="en-US" sz="2800" b="1" u="sng" dirty="0">
                <a:solidFill>
                  <a:srgbClr val="FFFF00"/>
                </a:solidFill>
              </a:rPr>
              <a:t>reflect those of the </a:t>
            </a:r>
            <a:r>
              <a:rPr lang="en-US" sz="2800" b="1" u="sng" dirty="0" smtClean="0">
                <a:solidFill>
                  <a:srgbClr val="FFFF00"/>
                </a:solidFill>
              </a:rPr>
              <a:t>average </a:t>
            </a:r>
            <a:r>
              <a:rPr lang="en-US" sz="2800" b="1" u="sng" dirty="0">
                <a:solidFill>
                  <a:srgbClr val="FFFF00"/>
                </a:solidFill>
              </a:rPr>
              <a:t>person</a:t>
            </a:r>
            <a:r>
              <a:rPr lang="en-US" sz="2800" b="1" dirty="0">
                <a:solidFill>
                  <a:srgbClr val="FFFF00"/>
                </a:solidFill>
              </a:rPr>
              <a:t> </a:t>
            </a:r>
            <a:r>
              <a:rPr lang="en-US" sz="2800" b="1" u="sng" dirty="0">
                <a:solidFill>
                  <a:srgbClr val="FFFF00"/>
                </a:solidFill>
              </a:rPr>
              <a:t>and that they are also working for the benefit of the common person</a:t>
            </a:r>
            <a:r>
              <a:rPr lang="en-US" sz="2800" b="1" dirty="0">
                <a:solidFill>
                  <a:srgbClr val="FFFF00"/>
                </a:solidFill>
              </a:rPr>
              <a:t>. </a:t>
            </a:r>
            <a:r>
              <a:rPr lang="en-US" sz="2800" b="1" dirty="0" smtClean="0">
                <a:solidFill>
                  <a:srgbClr val="FFFF00"/>
                </a:solidFill>
              </a:rPr>
              <a:t>Also that the speaker is a normal person.</a:t>
            </a:r>
            <a:endParaRPr lang="en-US" sz="2800" b="1" dirty="0">
              <a:solidFill>
                <a:srgbClr val="FFFF00"/>
              </a:solidFill>
            </a:endParaRPr>
          </a:p>
          <a:p>
            <a:pPr algn="l"/>
            <a:r>
              <a:rPr lang="en-US" sz="2800" dirty="0"/>
              <a:t>the propagandist, especially during speeches, may attempt to increase the illusion through imperfect pronunciation, stuttering, and a more limited vocabulary. Errors such as these help add to the impression of sincerity and spontaneity. </a:t>
            </a:r>
          </a:p>
          <a:p>
            <a:pPr algn="l"/>
            <a:endParaRPr lang="en-US" sz="2800" b="1" dirty="0"/>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#5: “Plain folks”</a:t>
            </a:r>
            <a:endParaRPr lang="en-US" sz="4000" dirty="0"/>
          </a:p>
        </p:txBody>
      </p:sp>
    </p:spTree>
    <p:extLst>
      <p:ext uri="{BB962C8B-B14F-4D97-AF65-F5344CB8AC3E}">
        <p14:creationId xmlns:p14="http://schemas.microsoft.com/office/powerpoint/2010/main" val="3034234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http://www.pressherald.com/wp-content/uploads/2015/07/906460-20150706_Sanders_2-1024x729.jpg"/>
          <p:cNvPicPr>
            <a:picLocks noChangeAspect="1" noChangeArrowheads="1"/>
          </p:cNvPicPr>
          <p:nvPr/>
        </p:nvPicPr>
        <p:blipFill>
          <a:blip r:embed="rId2" cstate="print"/>
          <a:srcRect/>
          <a:stretch>
            <a:fillRect/>
          </a:stretch>
        </p:blipFill>
        <p:spPr bwMode="auto">
          <a:xfrm>
            <a:off x="1" y="0"/>
            <a:ext cx="5486400" cy="3467100"/>
          </a:xfrm>
          <a:prstGeom prst="rect">
            <a:avLst/>
          </a:prstGeom>
          <a:noFill/>
        </p:spPr>
      </p:pic>
      <p:pic>
        <p:nvPicPr>
          <p:cNvPr id="5" name="Picture 4" descr="http://www.honda-perf.net/images/quotes/23440GB~George-W-Bush-Bushisms.jpg"/>
          <p:cNvPicPr>
            <a:picLocks noChangeAspect="1" noChangeArrowheads="1"/>
          </p:cNvPicPr>
          <p:nvPr/>
        </p:nvPicPr>
        <p:blipFill>
          <a:blip r:embed="rId3" cstate="print"/>
          <a:srcRect/>
          <a:stretch>
            <a:fillRect/>
          </a:stretch>
        </p:blipFill>
        <p:spPr bwMode="auto">
          <a:xfrm>
            <a:off x="5029200" y="3467101"/>
            <a:ext cx="4114800" cy="3390900"/>
          </a:xfrm>
          <a:prstGeom prst="rect">
            <a:avLst/>
          </a:prstGeom>
          <a:noFill/>
        </p:spPr>
      </p:pic>
      <p:sp>
        <p:nvSpPr>
          <p:cNvPr id="7" name="AutoShape 2" descr="Image result for politician kissing bab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politician kissing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702"/>
            <a:ext cx="3657600" cy="347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809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532376"/>
          </a:xfrm>
        </p:spPr>
        <p:txBody>
          <a:bodyPr>
            <a:normAutofit fontScale="92500" lnSpcReduction="10000"/>
          </a:bodyPr>
          <a:lstStyle/>
          <a:p>
            <a:pPr algn="l"/>
            <a:r>
              <a:rPr lang="en-US" sz="2800" b="1" dirty="0" smtClean="0"/>
              <a:t>Glittering </a:t>
            </a:r>
            <a:r>
              <a:rPr lang="en-US" sz="2800" b="1" dirty="0"/>
              <a:t>generalities </a:t>
            </a:r>
            <a:r>
              <a:rPr lang="en-US" sz="2800" b="1" dirty="0">
                <a:solidFill>
                  <a:srgbClr val="FFFF00"/>
                </a:solidFill>
              </a:rPr>
              <a:t>are words </a:t>
            </a:r>
            <a:r>
              <a:rPr lang="en-US" sz="2800" b="1" dirty="0" smtClean="0">
                <a:solidFill>
                  <a:srgbClr val="FFFF00"/>
                </a:solidFill>
              </a:rPr>
              <a:t>(or short phrases) that </a:t>
            </a:r>
            <a:r>
              <a:rPr lang="en-US" sz="2800" b="1" dirty="0">
                <a:solidFill>
                  <a:srgbClr val="FFFF00"/>
                </a:solidFill>
              </a:rPr>
              <a:t>have </a:t>
            </a:r>
            <a:r>
              <a:rPr lang="en-US" sz="2800" b="1" dirty="0" smtClean="0">
                <a:solidFill>
                  <a:srgbClr val="FFFF00"/>
                </a:solidFill>
              </a:rPr>
              <a:t>widespread positive </a:t>
            </a:r>
            <a:r>
              <a:rPr lang="en-US" sz="2800" b="1" dirty="0">
                <a:solidFill>
                  <a:srgbClr val="FFFF00"/>
                </a:solidFill>
              </a:rPr>
              <a:t>meaning for individual </a:t>
            </a:r>
            <a:r>
              <a:rPr lang="en-US" sz="2800" b="1" dirty="0" smtClean="0">
                <a:solidFill>
                  <a:srgbClr val="FFFF00"/>
                </a:solidFill>
              </a:rPr>
              <a:t>people– even if the words mean different things from person to person. </a:t>
            </a:r>
            <a:r>
              <a:rPr lang="en-US" sz="2800" b="1" dirty="0"/>
              <a:t>Glittering generalities</a:t>
            </a:r>
            <a:r>
              <a:rPr lang="en-US" sz="2800" b="1" dirty="0" smtClean="0">
                <a:solidFill>
                  <a:srgbClr val="FFFF00"/>
                </a:solidFill>
              </a:rPr>
              <a:t> </a:t>
            </a:r>
            <a:r>
              <a:rPr lang="en-US" sz="2800" b="1" dirty="0">
                <a:solidFill>
                  <a:srgbClr val="FFFF00"/>
                </a:solidFill>
              </a:rPr>
              <a:t>are linked to </a:t>
            </a:r>
            <a:r>
              <a:rPr lang="en-US" sz="2800" b="1" dirty="0" smtClean="0">
                <a:solidFill>
                  <a:srgbClr val="FFFF00"/>
                </a:solidFill>
              </a:rPr>
              <a:t>a culture’s highly </a:t>
            </a:r>
            <a:r>
              <a:rPr lang="en-US" sz="2800" b="1" dirty="0">
                <a:solidFill>
                  <a:srgbClr val="FFFF00"/>
                </a:solidFill>
              </a:rPr>
              <a:t>valued </a:t>
            </a:r>
            <a:r>
              <a:rPr lang="en-US" sz="2800" b="1" u="sng" dirty="0" smtClean="0">
                <a:solidFill>
                  <a:srgbClr val="FFFF00"/>
                </a:solidFill>
              </a:rPr>
              <a:t>concepts and ideas</a:t>
            </a:r>
            <a:r>
              <a:rPr lang="en-US" sz="2800" dirty="0" smtClean="0">
                <a:solidFill>
                  <a:srgbClr val="FFFF00"/>
                </a:solidFill>
              </a:rPr>
              <a:t>. </a:t>
            </a:r>
            <a:endParaRPr lang="en-US" sz="2800" dirty="0">
              <a:solidFill>
                <a:srgbClr val="FFFF00"/>
              </a:solidFill>
            </a:endParaRPr>
          </a:p>
          <a:p>
            <a:pPr algn="l"/>
            <a:endParaRPr lang="en-US" sz="2800" b="1" dirty="0" smtClean="0">
              <a:solidFill>
                <a:srgbClr val="FFFF00"/>
              </a:solidFill>
            </a:endParaRPr>
          </a:p>
          <a:p>
            <a:pPr algn="l"/>
            <a:r>
              <a:rPr lang="en-US" sz="2800" b="1" dirty="0" smtClean="0">
                <a:solidFill>
                  <a:srgbClr val="FFFF00"/>
                </a:solidFill>
              </a:rPr>
              <a:t>When </a:t>
            </a:r>
            <a:r>
              <a:rPr lang="en-US" sz="2800" b="1" dirty="0">
                <a:solidFill>
                  <a:srgbClr val="FFFF00"/>
                </a:solidFill>
              </a:rPr>
              <a:t>these words are used, they demand </a:t>
            </a:r>
            <a:r>
              <a:rPr lang="en-US" sz="2800" b="1" u="sng" dirty="0">
                <a:solidFill>
                  <a:srgbClr val="FFFF00"/>
                </a:solidFill>
              </a:rPr>
              <a:t>approval without thinking</a:t>
            </a:r>
            <a:r>
              <a:rPr lang="en-US" sz="2800" b="1" dirty="0">
                <a:solidFill>
                  <a:srgbClr val="FFFF00"/>
                </a:solidFill>
              </a:rPr>
              <a:t>, simply because such an important concept is involved</a:t>
            </a:r>
            <a:r>
              <a:rPr lang="en-US" sz="2800" dirty="0"/>
              <a:t>. </a:t>
            </a:r>
            <a:endParaRPr lang="en-US" sz="2800" dirty="0" smtClean="0"/>
          </a:p>
          <a:p>
            <a:pPr algn="l"/>
            <a:r>
              <a:rPr lang="en-US" sz="2800" b="1" dirty="0" smtClean="0"/>
              <a:t>What words do you think would be highly valued by Americans? List 8.</a:t>
            </a:r>
            <a:endParaRPr lang="en-US" sz="2800" b="1" dirty="0"/>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#6: “Glittering Generalities”</a:t>
            </a:r>
            <a:endParaRPr lang="en-US" sz="4000" dirty="0"/>
          </a:p>
        </p:txBody>
      </p:sp>
    </p:spTree>
    <p:extLst>
      <p:ext uri="{BB962C8B-B14F-4D97-AF65-F5344CB8AC3E}">
        <p14:creationId xmlns:p14="http://schemas.microsoft.com/office/powerpoint/2010/main" val="2107514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ttp://www.csmonitor.com/var/ezflow_site/storage/images/media/images/11-23-11-romney-ad/11076192-1-eng-US/11-23-11-Romney-ad_full_600.jpg"/>
          <p:cNvPicPr>
            <a:picLocks noChangeAspect="1" noChangeArrowheads="1"/>
          </p:cNvPicPr>
          <p:nvPr/>
        </p:nvPicPr>
        <p:blipFill>
          <a:blip r:embed="rId2" cstate="print"/>
          <a:srcRect/>
          <a:stretch>
            <a:fillRect/>
          </a:stretch>
        </p:blipFill>
        <p:spPr bwMode="auto">
          <a:xfrm>
            <a:off x="15938" y="152400"/>
            <a:ext cx="9128062" cy="640080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870600" y="527040"/>
              <a:ext cx="1556280" cy="25920"/>
            </p14:xfrm>
          </p:contentPart>
        </mc:Choice>
        <mc:Fallback xmlns="">
          <p:pic>
            <p:nvPicPr>
              <p:cNvPr id="6" name="Ink 5"/>
              <p:cNvPicPr/>
              <p:nvPr/>
            </p:nvPicPr>
            <p:blipFill>
              <a:blip r:embed="rId7"/>
              <a:stretch>
                <a:fillRect/>
              </a:stretch>
            </p:blipFill>
            <p:spPr>
              <a:xfrm>
                <a:off x="6854760" y="463680"/>
                <a:ext cx="1587960" cy="152640"/>
              </a:xfrm>
              <a:prstGeom prst="rect">
                <a:avLst/>
              </a:prstGeom>
            </p:spPr>
          </p:pic>
        </mc:Fallback>
      </mc:AlternateContent>
    </p:spTree>
    <p:extLst>
      <p:ext uri="{BB962C8B-B14F-4D97-AF65-F5344CB8AC3E}">
        <p14:creationId xmlns:p14="http://schemas.microsoft.com/office/powerpoint/2010/main" val="3885280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57250"/>
            <a:ext cx="7200900" cy="1114425"/>
          </a:xfrm>
        </p:spPr>
        <p:txBody>
          <a:bodyPr>
            <a:normAutofit/>
          </a:bodyPr>
          <a:lstStyle/>
          <a:p>
            <a:r>
              <a:rPr lang="en-US" sz="4950" dirty="0"/>
              <a:t>Quiz: For the following </a:t>
            </a:r>
            <a:r>
              <a:rPr lang="en-US" sz="4950" dirty="0" smtClean="0"/>
              <a:t>ad:</a:t>
            </a:r>
            <a:endParaRPr lang="en-US" sz="4950" dirty="0"/>
          </a:p>
        </p:txBody>
      </p:sp>
      <p:sp>
        <p:nvSpPr>
          <p:cNvPr id="3" name="Content Placeholder 2"/>
          <p:cNvSpPr>
            <a:spLocks noGrp="1"/>
          </p:cNvSpPr>
          <p:nvPr>
            <p:ph idx="1"/>
          </p:nvPr>
        </p:nvSpPr>
        <p:spPr>
          <a:xfrm>
            <a:off x="1028700" y="1971675"/>
            <a:ext cx="7200900" cy="3286125"/>
          </a:xfrm>
        </p:spPr>
        <p:txBody>
          <a:bodyPr>
            <a:normAutofit/>
          </a:bodyPr>
          <a:lstStyle/>
          <a:p>
            <a:pPr marL="342900" indent="-342900">
              <a:buFont typeface="+mj-lt"/>
              <a:buAutoNum type="arabicPeriod"/>
            </a:pPr>
            <a:r>
              <a:rPr lang="en-US" sz="2700" dirty="0"/>
              <a:t>How are the ads utilizing </a:t>
            </a:r>
            <a:r>
              <a:rPr lang="en-US" sz="2700" b="1" dirty="0">
                <a:solidFill>
                  <a:srgbClr val="0070C0"/>
                </a:solidFill>
              </a:rPr>
              <a:t>ethos</a:t>
            </a:r>
            <a:r>
              <a:rPr lang="en-US" sz="2700" b="1" dirty="0"/>
              <a:t>, </a:t>
            </a:r>
            <a:r>
              <a:rPr lang="en-US" sz="2700" b="1" dirty="0">
                <a:solidFill>
                  <a:srgbClr val="00B050"/>
                </a:solidFill>
              </a:rPr>
              <a:t>logos</a:t>
            </a:r>
            <a:r>
              <a:rPr lang="en-US" sz="2700" b="1" dirty="0"/>
              <a:t>, or </a:t>
            </a:r>
            <a:r>
              <a:rPr lang="en-US" sz="2700" b="1" dirty="0">
                <a:solidFill>
                  <a:srgbClr val="7030A0"/>
                </a:solidFill>
              </a:rPr>
              <a:t>pathos</a:t>
            </a:r>
            <a:r>
              <a:rPr lang="en-US" sz="2700" dirty="0">
                <a:solidFill>
                  <a:schemeClr val="tx1"/>
                </a:solidFill>
              </a:rPr>
              <a:t>?</a:t>
            </a:r>
          </a:p>
          <a:p>
            <a:pPr marL="342900" indent="-342900">
              <a:buFont typeface="+mj-lt"/>
              <a:buAutoNum type="arabicPeriod"/>
            </a:pPr>
            <a:r>
              <a:rPr lang="en-US" sz="2700" dirty="0">
                <a:solidFill>
                  <a:schemeClr val="tx1"/>
                </a:solidFill>
              </a:rPr>
              <a:t>How effective are they at persuading?</a:t>
            </a:r>
          </a:p>
          <a:p>
            <a:pPr marL="342900" indent="-342900">
              <a:buFont typeface="+mj-lt"/>
              <a:buAutoNum type="arabicPeriod"/>
            </a:pPr>
            <a:r>
              <a:rPr lang="en-US" sz="2700" dirty="0">
                <a:solidFill>
                  <a:schemeClr val="tx1"/>
                </a:solidFill>
              </a:rPr>
              <a:t>Who is their target audience?</a:t>
            </a:r>
          </a:p>
          <a:p>
            <a:pPr marL="342900" indent="-342900">
              <a:buFont typeface="+mj-lt"/>
              <a:buAutoNum type="arabicPeriod"/>
            </a:pPr>
            <a:endParaRPr lang="en-US" sz="2700" dirty="0">
              <a:solidFill>
                <a:schemeClr val="tx1"/>
              </a:solidFill>
            </a:endParaRPr>
          </a:p>
        </p:txBody>
      </p:sp>
    </p:spTree>
    <p:extLst>
      <p:ext uri="{BB962C8B-B14F-4D97-AF65-F5344CB8AC3E}">
        <p14:creationId xmlns:p14="http://schemas.microsoft.com/office/powerpoint/2010/main" val="1484582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pic>
        <p:nvPicPr>
          <p:cNvPr id="1026" name="Picture 2" descr="Image result for make america great again 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841" y="3200400"/>
            <a:ext cx="458415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d27v8envyltg3v.cloudfront.net/mio/28895917/13942076862114/large.jpg"/>
          <p:cNvPicPr>
            <a:picLocks noChangeAspect="1" noChangeArrowheads="1"/>
          </p:cNvPicPr>
          <p:nvPr/>
        </p:nvPicPr>
        <p:blipFill>
          <a:blip r:embed="rId3" cstate="print"/>
          <a:srcRect/>
          <a:stretch>
            <a:fillRect/>
          </a:stretch>
        </p:blipFill>
        <p:spPr bwMode="auto">
          <a:xfrm>
            <a:off x="4559840" y="0"/>
            <a:ext cx="4580709" cy="3200400"/>
          </a:xfrm>
          <a:prstGeom prst="rect">
            <a:avLst/>
          </a:prstGeom>
          <a:noFill/>
        </p:spPr>
      </p:pic>
      <p:pic>
        <p:nvPicPr>
          <p:cNvPr id="4" name="Picture 2" descr="http://forthesomedaybook.files.wordpress.com/2010/12/obama-hope.jpg"/>
          <p:cNvPicPr>
            <a:picLocks noChangeAspect="1" noChangeArrowheads="1"/>
          </p:cNvPicPr>
          <p:nvPr/>
        </p:nvPicPr>
        <p:blipFill>
          <a:blip r:embed="rId4" cstate="print"/>
          <a:srcRect/>
          <a:stretch>
            <a:fillRect/>
          </a:stretch>
        </p:blipFill>
        <p:spPr bwMode="auto">
          <a:xfrm>
            <a:off x="0" y="0"/>
            <a:ext cx="4559840" cy="6858000"/>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870600" y="527040"/>
              <a:ext cx="1556280" cy="25920"/>
            </p14:xfrm>
          </p:contentPart>
        </mc:Choice>
        <mc:Fallback xmlns="">
          <p:pic>
            <p:nvPicPr>
              <p:cNvPr id="6" name="Ink 5"/>
              <p:cNvPicPr/>
              <p:nvPr/>
            </p:nvPicPr>
            <p:blipFill>
              <a:blip r:embed="rId7"/>
              <a:stretch>
                <a:fillRect/>
              </a:stretch>
            </p:blipFill>
            <p:spPr>
              <a:xfrm>
                <a:off x="6854760" y="463680"/>
                <a:ext cx="1587960" cy="152640"/>
              </a:xfrm>
              <a:prstGeom prst="rect">
                <a:avLst/>
              </a:prstGeom>
            </p:spPr>
          </p:pic>
        </mc:Fallback>
      </mc:AlternateContent>
    </p:spTree>
    <p:extLst>
      <p:ext uri="{BB962C8B-B14F-4D97-AF65-F5344CB8AC3E}">
        <p14:creationId xmlns:p14="http://schemas.microsoft.com/office/powerpoint/2010/main" val="797601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dirty="0" smtClean="0"/>
              <a:t>Techniques #2 &amp; #6: “Assertion” + “Glittering Generalities”</a:t>
            </a:r>
            <a:endParaRPr lang="en-US" sz="3200" dirty="0"/>
          </a:p>
        </p:txBody>
      </p:sp>
      <p:pic>
        <p:nvPicPr>
          <p:cNvPr id="5" name="Picture 2" descr="http://t3.gstatic.com/images?q=tbn:ANd9GcTK_e9tC8cW3lgPy5bYAqPcq2mBAp1tx6fDajf8EuKG-6wG3-ydDg"/>
          <p:cNvPicPr>
            <a:picLocks noChangeAspect="1" noChangeArrowheads="1"/>
          </p:cNvPicPr>
          <p:nvPr/>
        </p:nvPicPr>
        <p:blipFill rotWithShape="1">
          <a:blip r:embed="rId2" cstate="print"/>
          <a:srcRect t="2730" b="4445"/>
          <a:stretch/>
        </p:blipFill>
        <p:spPr bwMode="auto">
          <a:xfrm>
            <a:off x="2400300" y="1447800"/>
            <a:ext cx="4343400" cy="5572664"/>
          </a:xfrm>
          <a:prstGeom prst="rect">
            <a:avLst/>
          </a:prstGeom>
          <a:noFill/>
        </p:spPr>
      </p:pic>
    </p:spTree>
    <p:extLst>
      <p:ext uri="{BB962C8B-B14F-4D97-AF65-F5344CB8AC3E}">
        <p14:creationId xmlns:p14="http://schemas.microsoft.com/office/powerpoint/2010/main" val="2914903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303776"/>
          </a:xfrm>
        </p:spPr>
        <p:txBody>
          <a:bodyPr>
            <a:normAutofit lnSpcReduction="10000"/>
          </a:bodyPr>
          <a:lstStyle/>
          <a:p>
            <a:pPr algn="l"/>
            <a:r>
              <a:rPr lang="en-US" sz="2800" b="1" u="sng" dirty="0" smtClean="0">
                <a:solidFill>
                  <a:srgbClr val="FFFF00"/>
                </a:solidFill>
              </a:rPr>
              <a:t>tries </a:t>
            </a:r>
            <a:r>
              <a:rPr lang="en-US" sz="2800" b="1" u="sng" dirty="0">
                <a:solidFill>
                  <a:srgbClr val="FFFF00"/>
                </a:solidFill>
              </a:rPr>
              <a:t>to convince </a:t>
            </a:r>
            <a:r>
              <a:rPr lang="en-US" sz="2800" b="1" u="sng" dirty="0" smtClean="0">
                <a:solidFill>
                  <a:srgbClr val="FFFF00"/>
                </a:solidFill>
              </a:rPr>
              <a:t>viewers to support </a:t>
            </a:r>
            <a:r>
              <a:rPr lang="en-US" sz="2800" b="1" u="sng" dirty="0">
                <a:solidFill>
                  <a:srgbClr val="FFFF00"/>
                </a:solidFill>
              </a:rPr>
              <a:t>an idea or proposal by presenting it as the least </a:t>
            </a:r>
            <a:r>
              <a:rPr lang="en-US" sz="2800" b="1" u="sng" dirty="0" smtClean="0">
                <a:solidFill>
                  <a:srgbClr val="FFFF00"/>
                </a:solidFill>
              </a:rPr>
              <a:t>bad option, among many bad choices</a:t>
            </a:r>
            <a:r>
              <a:rPr lang="en-US" sz="2800" b="1" dirty="0" smtClean="0">
                <a:solidFill>
                  <a:srgbClr val="FFFF00"/>
                </a:solidFill>
              </a:rPr>
              <a:t>. </a:t>
            </a:r>
            <a:endParaRPr lang="en-US" sz="2800" b="1" dirty="0">
              <a:solidFill>
                <a:srgbClr val="FFFF00"/>
              </a:solidFill>
            </a:endParaRPr>
          </a:p>
          <a:p>
            <a:pPr algn="l"/>
            <a:r>
              <a:rPr lang="en-US" sz="2800" b="1" dirty="0"/>
              <a:t>This technique is often implemented during wartime to convince people of the need for sacrifices or to justify difficult decisions. This technique is often accompanied by adding blame on an enemy country or political group. </a:t>
            </a:r>
            <a:r>
              <a:rPr lang="en-US" sz="2800" b="1" u="sng" dirty="0">
                <a:solidFill>
                  <a:srgbClr val="FFFF00"/>
                </a:solidFill>
              </a:rPr>
              <a:t>One idea or proposal is often depicted as one of the only options or paths. </a:t>
            </a:r>
          </a:p>
          <a:p>
            <a:pPr algn="l"/>
            <a:endParaRPr lang="en-US" sz="2800" b="1" dirty="0"/>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#7: “Lesser of two evils”</a:t>
            </a:r>
            <a:endParaRPr lang="en-US" sz="4000" dirty="0"/>
          </a:p>
        </p:txBody>
      </p:sp>
    </p:spTree>
    <p:extLst>
      <p:ext uri="{BB962C8B-B14F-4D97-AF65-F5344CB8AC3E}">
        <p14:creationId xmlns:p14="http://schemas.microsoft.com/office/powerpoint/2010/main" val="1561569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bombing of hirosh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0"/>
            <a:ext cx="6365875" cy="35822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d.ibtimes.co.uk/en/full/1392517/enola-gay-crew.jpg?w=400"/>
          <p:cNvPicPr>
            <a:picLocks noChangeAspect="1" noChangeArrowheads="1"/>
          </p:cNvPicPr>
          <p:nvPr/>
        </p:nvPicPr>
        <p:blipFill>
          <a:blip r:embed="rId3" cstate="print"/>
          <a:srcRect/>
          <a:stretch>
            <a:fillRect/>
          </a:stretch>
        </p:blipFill>
        <p:spPr bwMode="auto">
          <a:xfrm>
            <a:off x="-1" y="0"/>
            <a:ext cx="4369147" cy="3200400"/>
          </a:xfrm>
          <a:prstGeom prst="rect">
            <a:avLst/>
          </a:prstGeom>
          <a:noFill/>
        </p:spPr>
      </p:pic>
      <p:pic>
        <p:nvPicPr>
          <p:cNvPr id="5" name="Picture 2" descr="http://petapixel.com/assets/uploads/2014/06/nagasaki1.jpeg"/>
          <p:cNvPicPr>
            <a:picLocks noChangeAspect="1" noChangeArrowheads="1"/>
          </p:cNvPicPr>
          <p:nvPr/>
        </p:nvPicPr>
        <p:blipFill>
          <a:blip r:embed="rId4" cstate="print"/>
          <a:srcRect/>
          <a:stretch>
            <a:fillRect/>
          </a:stretch>
        </p:blipFill>
        <p:spPr bwMode="auto">
          <a:xfrm>
            <a:off x="4267200" y="3200398"/>
            <a:ext cx="4876800" cy="3657601"/>
          </a:xfrm>
          <a:prstGeom prst="rect">
            <a:avLst/>
          </a:prstGeom>
          <a:noFill/>
        </p:spPr>
      </p:pic>
      <p:pic>
        <p:nvPicPr>
          <p:cNvPr id="1026" name="Picture 2" descr="Image result for bombing of hiroshi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00398"/>
            <a:ext cx="4267201"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12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415660" cy="6858000"/>
          </a:xfrm>
          <a:prstGeom prst="rect">
            <a:avLst/>
          </a:prstGeom>
        </p:spPr>
      </p:pic>
    </p:spTree>
    <p:extLst>
      <p:ext uri="{BB962C8B-B14F-4D97-AF65-F5344CB8AC3E}">
        <p14:creationId xmlns:p14="http://schemas.microsoft.com/office/powerpoint/2010/main" val="327685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0934" y="0"/>
            <a:ext cx="9135212" cy="6898783"/>
          </a:xfrm>
          <a:prstGeom prst="rect">
            <a:avLst/>
          </a:prstGeom>
        </p:spPr>
      </p:pic>
    </p:spTree>
    <p:extLst>
      <p:ext uri="{BB962C8B-B14F-4D97-AF65-F5344CB8AC3E}">
        <p14:creationId xmlns:p14="http://schemas.microsoft.com/office/powerpoint/2010/main" val="235814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4400" b="1" dirty="0" smtClean="0"/>
              <a:t>Based off the propaganda techniques, and what you already knew, what is propaganda? </a:t>
            </a:r>
          </a:p>
        </p:txBody>
      </p:sp>
      <p:sp>
        <p:nvSpPr>
          <p:cNvPr id="2" name="Title 1"/>
          <p:cNvSpPr>
            <a:spLocks noGrp="1"/>
          </p:cNvSpPr>
          <p:nvPr>
            <p:ph type="title"/>
          </p:nvPr>
        </p:nvSpPr>
        <p:spPr>
          <a:xfrm>
            <a:off x="838200" y="457200"/>
            <a:ext cx="7391400" cy="1143000"/>
          </a:xfrm>
        </p:spPr>
        <p:txBody>
          <a:bodyPr>
            <a:noAutofit/>
          </a:bodyPr>
          <a:lstStyle/>
          <a:p>
            <a:r>
              <a:rPr lang="en-US" sz="4000" dirty="0" smtClean="0">
                <a:solidFill>
                  <a:srgbClr val="FF0000"/>
                </a:solidFill>
              </a:rPr>
              <a:t>Checkpoint #3</a:t>
            </a:r>
            <a:endParaRPr lang="en-US" sz="4000" dirty="0">
              <a:solidFill>
                <a:srgbClr val="FF0000"/>
              </a:solidFill>
            </a:endParaRPr>
          </a:p>
        </p:txBody>
      </p:sp>
    </p:spTree>
    <p:extLst>
      <p:ext uri="{BB962C8B-B14F-4D97-AF65-F5344CB8AC3E}">
        <p14:creationId xmlns:p14="http://schemas.microsoft.com/office/powerpoint/2010/main" val="2618207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marL="457200" indent="-457200" algn="l">
              <a:buFont typeface="+mj-lt"/>
              <a:buAutoNum type="arabicPeriod"/>
            </a:pPr>
            <a:r>
              <a:rPr lang="en-US" sz="2800" b="1" dirty="0" smtClean="0">
                <a:solidFill>
                  <a:srgbClr val="FFFF00"/>
                </a:solidFill>
              </a:rPr>
              <a:t>What are our learning targets?</a:t>
            </a:r>
          </a:p>
          <a:p>
            <a:pPr marL="457200" indent="-457200" algn="l">
              <a:buFont typeface="+mj-lt"/>
              <a:buAutoNum type="arabicPeriod"/>
            </a:pPr>
            <a:r>
              <a:rPr lang="en-US" sz="2800" b="1" dirty="0" smtClean="0">
                <a:solidFill>
                  <a:srgbClr val="FFFF00"/>
                </a:solidFill>
              </a:rPr>
              <a:t>What type of learning/thinking activity are we engaged in?</a:t>
            </a:r>
          </a:p>
          <a:p>
            <a:pPr marL="457200" indent="-457200" algn="l">
              <a:buFont typeface="+mj-lt"/>
              <a:buAutoNum type="arabicPeriod"/>
            </a:pPr>
            <a:r>
              <a:rPr lang="en-US" sz="2800" b="1" dirty="0" smtClean="0">
                <a:solidFill>
                  <a:srgbClr val="FFFF00"/>
                </a:solidFill>
              </a:rPr>
              <a:t>What types of propaganda have we examined so far?</a:t>
            </a:r>
          </a:p>
          <a:p>
            <a:pPr marL="457200" indent="-457200" algn="l">
              <a:buFont typeface="+mj-lt"/>
              <a:buAutoNum type="arabicPeriod"/>
            </a:pPr>
            <a:r>
              <a:rPr lang="en-US" sz="2800" b="1" dirty="0" smtClean="0">
                <a:solidFill>
                  <a:srgbClr val="FFFF00"/>
                </a:solidFill>
              </a:rPr>
              <a:t>What is the difference between your first definition of propaganda and check point one?</a:t>
            </a:r>
          </a:p>
          <a:p>
            <a:pPr marL="457200" indent="-457200" algn="l">
              <a:buFont typeface="+mj-lt"/>
              <a:buAutoNum type="arabicPeriod"/>
            </a:pPr>
            <a:r>
              <a:rPr lang="en-US" sz="2800" b="1" dirty="0" smtClean="0">
                <a:solidFill>
                  <a:srgbClr val="FFFF00"/>
                </a:solidFill>
              </a:rPr>
              <a:t>What have you noticed about the examples so far?</a:t>
            </a:r>
          </a:p>
          <a:p>
            <a:pPr marL="457200" indent="-457200" algn="l">
              <a:buFont typeface="+mj-lt"/>
              <a:buAutoNum type="arabicPeriod"/>
            </a:pPr>
            <a:endParaRPr lang="en-US" sz="2800" b="1" dirty="0">
              <a:solidFill>
                <a:srgbClr val="FFFF00"/>
              </a:solidFill>
            </a:endParaRPr>
          </a:p>
        </p:txBody>
      </p:sp>
      <p:sp>
        <p:nvSpPr>
          <p:cNvPr id="2" name="Title 1"/>
          <p:cNvSpPr>
            <a:spLocks noGrp="1"/>
          </p:cNvSpPr>
          <p:nvPr>
            <p:ph type="title"/>
          </p:nvPr>
        </p:nvSpPr>
        <p:spPr>
          <a:xfrm>
            <a:off x="838200" y="457200"/>
            <a:ext cx="7391400" cy="1143000"/>
          </a:xfrm>
        </p:spPr>
        <p:txBody>
          <a:bodyPr>
            <a:noAutofit/>
          </a:bodyPr>
          <a:lstStyle/>
          <a:p>
            <a:r>
              <a:rPr lang="en-US" sz="4000" dirty="0" smtClean="0"/>
              <a:t>Review! </a:t>
            </a:r>
            <a:r>
              <a:rPr lang="en-US" sz="2000" dirty="0" smtClean="0"/>
              <a:t>Journal 18 so far</a:t>
            </a:r>
            <a:endParaRPr lang="en-US" sz="2000" dirty="0"/>
          </a:p>
        </p:txBody>
      </p:sp>
      <p:pic>
        <p:nvPicPr>
          <p:cNvPr id="4" name="Picture 2" descr="https://cft.vanderbilt.edu/wp-content/uploads/sites/59/Blooms-Taxonomy-650x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445988"/>
            <a:ext cx="2507672" cy="141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95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303776"/>
          </a:xfrm>
        </p:spPr>
        <p:txBody>
          <a:bodyPr>
            <a:normAutofit/>
          </a:bodyPr>
          <a:lstStyle/>
          <a:p>
            <a:pPr algn="l"/>
            <a:r>
              <a:rPr lang="en-US" sz="2800" b="1" dirty="0" smtClean="0"/>
              <a:t>only </a:t>
            </a:r>
            <a:r>
              <a:rPr lang="en-US" sz="2800" b="1" dirty="0"/>
              <a:t>presenting information that is positive to an idea or proposal and omitting information contrary to it. </a:t>
            </a:r>
            <a:r>
              <a:rPr lang="en-US" sz="2800" b="1" u="sng" dirty="0">
                <a:solidFill>
                  <a:srgbClr val="FFFF00"/>
                </a:solidFill>
              </a:rPr>
              <a:t>Card stacking is used in almost all forms of propaganda</a:t>
            </a:r>
            <a:r>
              <a:rPr lang="en-US" sz="2800" b="1" dirty="0"/>
              <a:t>, and is extremely effective in convincing the public. </a:t>
            </a:r>
          </a:p>
          <a:p>
            <a:pPr algn="l"/>
            <a:r>
              <a:rPr lang="en-US" sz="2800" dirty="0"/>
              <a:t>Although the majority of information presented by the </a:t>
            </a:r>
            <a:r>
              <a:rPr lang="en-US" sz="2800" b="1" u="sng" dirty="0">
                <a:solidFill>
                  <a:srgbClr val="FFFF00"/>
                </a:solidFill>
              </a:rPr>
              <a:t>card stacking approach is true</a:t>
            </a:r>
            <a:r>
              <a:rPr lang="en-US" sz="2800" dirty="0"/>
              <a:t>, it is dangerous because it </a:t>
            </a:r>
            <a:r>
              <a:rPr lang="en-US" sz="2800" dirty="0" smtClean="0"/>
              <a:t>leaves out </a:t>
            </a:r>
            <a:r>
              <a:rPr lang="en-US" sz="2800" dirty="0"/>
              <a:t>important information.</a:t>
            </a:r>
          </a:p>
          <a:p>
            <a:pPr algn="l"/>
            <a:r>
              <a:rPr lang="en-US" sz="2800" dirty="0" smtClean="0"/>
              <a:t>Also: Only </a:t>
            </a:r>
            <a:r>
              <a:rPr lang="en-US" sz="2800" dirty="0"/>
              <a:t>presenting the pros and not the </a:t>
            </a:r>
            <a:r>
              <a:rPr lang="en-US" sz="2800" dirty="0" smtClean="0"/>
              <a:t>cons.</a:t>
            </a:r>
            <a:endParaRPr lang="en-US" sz="2800" dirty="0"/>
          </a:p>
          <a:p>
            <a:pPr algn="l"/>
            <a:endParaRPr lang="en-US" sz="2800" b="1" dirty="0"/>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#8a: “Card Stacking”</a:t>
            </a:r>
            <a:endParaRPr lang="en-US" sz="4000" dirty="0"/>
          </a:p>
        </p:txBody>
      </p:sp>
    </p:spTree>
    <p:extLst>
      <p:ext uri="{BB962C8B-B14F-4D97-AF65-F5344CB8AC3E}">
        <p14:creationId xmlns:p14="http://schemas.microsoft.com/office/powerpoint/2010/main" val="4188637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6248400" cy="3921125"/>
          </a:xfrm>
          <a:prstGeom prst="rect">
            <a:avLst/>
          </a:prstGeom>
        </p:spPr>
      </p:pic>
      <p:pic>
        <p:nvPicPr>
          <p:cNvPr id="6" name="Picture 5"/>
          <p:cNvPicPr>
            <a:picLocks noChangeAspect="1"/>
          </p:cNvPicPr>
          <p:nvPr/>
        </p:nvPicPr>
        <p:blipFill>
          <a:blip r:embed="rId3"/>
          <a:stretch>
            <a:fillRect/>
          </a:stretch>
        </p:blipFill>
        <p:spPr>
          <a:xfrm>
            <a:off x="2895600" y="3810000"/>
            <a:ext cx="6248400" cy="3048000"/>
          </a:xfrm>
          <a:prstGeom prst="rect">
            <a:avLst/>
          </a:prstGeom>
        </p:spPr>
      </p:pic>
    </p:spTree>
    <p:extLst>
      <p:ext uri="{BB962C8B-B14F-4D97-AF65-F5344CB8AC3E}">
        <p14:creationId xmlns:p14="http://schemas.microsoft.com/office/powerpoint/2010/main" val="197873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ve-Advertisements-desiggCom-29.jpg"/>
          <p:cNvPicPr>
            <a:picLocks noChangeAspect="1"/>
          </p:cNvPicPr>
          <p:nvPr/>
        </p:nvPicPr>
        <p:blipFill rotWithShape="1">
          <a:blip r:embed="rId2" cstate="print">
            <a:extLst>
              <a:ext uri="{28A0092B-C50C-407E-A947-70E740481C1C}">
                <a14:useLocalDpi xmlns:a14="http://schemas.microsoft.com/office/drawing/2010/main" val="0"/>
              </a:ext>
            </a:extLst>
          </a:blip>
          <a:srcRect l="1112" t="-672"/>
          <a:stretch/>
        </p:blipFill>
        <p:spPr>
          <a:xfrm>
            <a:off x="1066800" y="685800"/>
            <a:ext cx="8010005" cy="6122585"/>
          </a:xfrm>
          <a:prstGeom prst="rect">
            <a:avLst/>
          </a:prstGeom>
        </p:spPr>
      </p:pic>
    </p:spTree>
    <p:extLst>
      <p:ext uri="{BB962C8B-B14F-4D97-AF65-F5344CB8AC3E}">
        <p14:creationId xmlns:p14="http://schemas.microsoft.com/office/powerpoint/2010/main" val="2308679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ttps://s-media-cache-ak0.pinimg.com/736x/2c/c6/dc/2cc6dcbf61dca7ee9bfd927a5beb1ce9.jpg"/>
          <p:cNvPicPr>
            <a:picLocks noChangeAspect="1" noChangeArrowheads="1"/>
          </p:cNvPicPr>
          <p:nvPr/>
        </p:nvPicPr>
        <p:blipFill rotWithShape="1">
          <a:blip r:embed="rId2" cstate="print"/>
          <a:srcRect l="6399" r="5618"/>
          <a:stretch/>
        </p:blipFill>
        <p:spPr bwMode="auto">
          <a:xfrm>
            <a:off x="0" y="0"/>
            <a:ext cx="4191000" cy="6858000"/>
          </a:xfrm>
          <a:prstGeom prst="rect">
            <a:avLst/>
          </a:prstGeom>
          <a:noFill/>
        </p:spPr>
      </p:pic>
      <p:pic>
        <p:nvPicPr>
          <p:cNvPr id="7" name="Picture 2" descr="https://s-media-cache-ak0.pinimg.com/736x/2c/c6/dc/2cc6dcbf61dca7ee9bfd927a5beb1ce9.jpg"/>
          <p:cNvPicPr>
            <a:picLocks noChangeAspect="1" noChangeArrowheads="1"/>
          </p:cNvPicPr>
          <p:nvPr/>
        </p:nvPicPr>
        <p:blipFill rotWithShape="1">
          <a:blip r:embed="rId2" cstate="print"/>
          <a:srcRect l="6399" r="5618" b="61111"/>
          <a:stretch/>
        </p:blipFill>
        <p:spPr bwMode="auto">
          <a:xfrm>
            <a:off x="4572000" y="21336"/>
            <a:ext cx="5029200" cy="3200400"/>
          </a:xfrm>
          <a:prstGeom prst="rect">
            <a:avLst/>
          </a:prstGeom>
          <a:noFill/>
        </p:spPr>
      </p:pic>
      <p:pic>
        <p:nvPicPr>
          <p:cNvPr id="8" name="Picture 2" descr="https://s-media-cache-ak0.pinimg.com/736x/2c/c6/dc/2cc6dcbf61dca7ee9bfd927a5beb1ce9.jpg"/>
          <p:cNvPicPr>
            <a:picLocks noChangeAspect="1" noChangeArrowheads="1"/>
          </p:cNvPicPr>
          <p:nvPr/>
        </p:nvPicPr>
        <p:blipFill rotWithShape="1">
          <a:blip r:embed="rId2" cstate="print"/>
          <a:srcRect l="3072" t="84933" r="5617"/>
          <a:stretch/>
        </p:blipFill>
        <p:spPr bwMode="auto">
          <a:xfrm>
            <a:off x="3276600" y="3962400"/>
            <a:ext cx="5632533" cy="1338072"/>
          </a:xfrm>
          <a:prstGeom prst="rect">
            <a:avLst/>
          </a:prstGeom>
          <a:noFill/>
        </p:spPr>
      </p:pic>
    </p:spTree>
    <p:extLst>
      <p:ext uri="{BB962C8B-B14F-4D97-AF65-F5344CB8AC3E}">
        <p14:creationId xmlns:p14="http://schemas.microsoft.com/office/powerpoint/2010/main" val="17879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303776"/>
          </a:xfrm>
        </p:spPr>
        <p:txBody>
          <a:bodyPr>
            <a:normAutofit/>
          </a:bodyPr>
          <a:lstStyle/>
          <a:p>
            <a:pPr algn="l"/>
            <a:r>
              <a:rPr lang="en-US" sz="2800" b="1" dirty="0" smtClean="0">
                <a:solidFill>
                  <a:srgbClr val="FFFF00"/>
                </a:solidFill>
              </a:rPr>
              <a:t>involves </a:t>
            </a:r>
            <a:r>
              <a:rPr lang="en-US" sz="2800" b="1" dirty="0">
                <a:solidFill>
                  <a:srgbClr val="FFFF00"/>
                </a:solidFill>
              </a:rPr>
              <a:t>the </a:t>
            </a:r>
            <a:r>
              <a:rPr lang="en-US" sz="2800" b="1" dirty="0" smtClean="0">
                <a:solidFill>
                  <a:srgbClr val="FFFF00"/>
                </a:solidFill>
              </a:rPr>
              <a:t>propagandist </a:t>
            </a:r>
            <a:r>
              <a:rPr lang="en-US" sz="2800" b="1" dirty="0">
                <a:solidFill>
                  <a:srgbClr val="FFFF00"/>
                </a:solidFill>
              </a:rPr>
              <a:t>using numbers or statistics that aren't always valid or are manipulated in various ways</a:t>
            </a:r>
            <a:r>
              <a:rPr lang="en-US" sz="2800" b="1" dirty="0"/>
              <a:t>. The numbers presented aren't </a:t>
            </a:r>
            <a:r>
              <a:rPr lang="en-US" sz="2800" b="1" dirty="0" smtClean="0"/>
              <a:t>pure </a:t>
            </a:r>
            <a:r>
              <a:rPr lang="en-US" sz="2800" b="1" dirty="0"/>
              <a:t>lies, however, sometimes they are </a:t>
            </a:r>
            <a:r>
              <a:rPr lang="en-US" sz="2800" b="1" dirty="0" smtClean="0"/>
              <a:t>shown </a:t>
            </a:r>
            <a:r>
              <a:rPr lang="en-US" sz="2800" b="1" dirty="0"/>
              <a:t>in certain ways which cause them to be interpreted differently than they should </a:t>
            </a:r>
            <a:r>
              <a:rPr lang="en-US" sz="2800" b="1" dirty="0" smtClean="0"/>
              <a:t>be</a:t>
            </a:r>
            <a:r>
              <a:rPr lang="en-US" sz="2800" b="1" dirty="0"/>
              <a:t> </a:t>
            </a:r>
            <a:r>
              <a:rPr lang="en-US" sz="2800" b="1" dirty="0" smtClean="0"/>
              <a:t>or context is missing.</a:t>
            </a:r>
            <a:endParaRPr lang="en-US" sz="2800" b="1" dirty="0"/>
          </a:p>
        </p:txBody>
      </p:sp>
      <p:sp>
        <p:nvSpPr>
          <p:cNvPr id="2" name="Title 1"/>
          <p:cNvSpPr>
            <a:spLocks noGrp="1"/>
          </p:cNvSpPr>
          <p:nvPr>
            <p:ph type="title"/>
          </p:nvPr>
        </p:nvSpPr>
        <p:spPr>
          <a:xfrm>
            <a:off x="457200" y="457200"/>
            <a:ext cx="8229600" cy="1143000"/>
          </a:xfrm>
        </p:spPr>
        <p:txBody>
          <a:bodyPr>
            <a:noAutofit/>
          </a:bodyPr>
          <a:lstStyle/>
          <a:p>
            <a:r>
              <a:rPr lang="en-US" sz="4000" dirty="0" smtClean="0"/>
              <a:t>Propaganda Technique #8b: “Misleading numbers”</a:t>
            </a:r>
            <a:endParaRPr lang="en-US" sz="4000" dirty="0"/>
          </a:p>
        </p:txBody>
      </p:sp>
    </p:spTree>
    <p:extLst>
      <p:ext uri="{BB962C8B-B14F-4D97-AF65-F5344CB8AC3E}">
        <p14:creationId xmlns:p14="http://schemas.microsoft.com/office/powerpoint/2010/main" val="3731785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3949" y="0"/>
            <a:ext cx="9167949" cy="1924050"/>
          </a:xfrm>
          <a:prstGeom prst="rect">
            <a:avLst/>
          </a:prstGeom>
        </p:spPr>
      </p:pic>
      <p:pic>
        <p:nvPicPr>
          <p:cNvPr id="5" name="Picture 4"/>
          <p:cNvPicPr>
            <a:picLocks noChangeAspect="1"/>
          </p:cNvPicPr>
          <p:nvPr/>
        </p:nvPicPr>
        <p:blipFill>
          <a:blip r:embed="rId3"/>
          <a:stretch>
            <a:fillRect/>
          </a:stretch>
        </p:blipFill>
        <p:spPr>
          <a:xfrm>
            <a:off x="-10886" y="1987842"/>
            <a:ext cx="9167949" cy="2771775"/>
          </a:xfrm>
          <a:prstGeom prst="rect">
            <a:avLst/>
          </a:prstGeom>
        </p:spPr>
      </p:pic>
      <p:pic>
        <p:nvPicPr>
          <p:cNvPr id="6" name="Picture 5"/>
          <p:cNvPicPr>
            <a:picLocks noChangeAspect="1"/>
          </p:cNvPicPr>
          <p:nvPr/>
        </p:nvPicPr>
        <p:blipFill>
          <a:blip r:embed="rId4"/>
          <a:stretch>
            <a:fillRect/>
          </a:stretch>
        </p:blipFill>
        <p:spPr>
          <a:xfrm>
            <a:off x="0" y="4903756"/>
            <a:ext cx="9167949" cy="676275"/>
          </a:xfrm>
          <a:prstGeom prst="rect">
            <a:avLst/>
          </a:prstGeom>
        </p:spPr>
      </p:pic>
      <p:pic>
        <p:nvPicPr>
          <p:cNvPr id="7" name="Picture 6"/>
          <p:cNvPicPr>
            <a:picLocks noChangeAspect="1"/>
          </p:cNvPicPr>
          <p:nvPr/>
        </p:nvPicPr>
        <p:blipFill>
          <a:blip r:embed="rId5"/>
          <a:stretch>
            <a:fillRect/>
          </a:stretch>
        </p:blipFill>
        <p:spPr>
          <a:xfrm>
            <a:off x="-10886" y="5730757"/>
            <a:ext cx="9154886" cy="647700"/>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705680" y="437400"/>
              <a:ext cx="7170840" cy="72000"/>
            </p14:xfrm>
          </p:contentPart>
        </mc:Choice>
        <mc:Fallback xmlns="">
          <p:pic>
            <p:nvPicPr>
              <p:cNvPr id="8" name="Ink 7"/>
              <p:cNvPicPr/>
              <p:nvPr/>
            </p:nvPicPr>
            <p:blipFill>
              <a:blip r:embed="rId7"/>
              <a:stretch>
                <a:fillRect/>
              </a:stretch>
            </p:blipFill>
            <p:spPr>
              <a:xfrm>
                <a:off x="1689840" y="374040"/>
                <a:ext cx="7202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1732320" y="803520"/>
              <a:ext cx="1384560" cy="18360"/>
            </p14:xfrm>
          </p:contentPart>
        </mc:Choice>
        <mc:Fallback xmlns="">
          <p:pic>
            <p:nvPicPr>
              <p:cNvPr id="9" name="Ink 8"/>
              <p:cNvPicPr/>
              <p:nvPr/>
            </p:nvPicPr>
            <p:blipFill>
              <a:blip r:embed="rId9"/>
              <a:stretch>
                <a:fillRect/>
              </a:stretch>
            </p:blipFill>
            <p:spPr>
              <a:xfrm>
                <a:off x="1716480" y="740160"/>
                <a:ext cx="1416240" cy="145080"/>
              </a:xfrm>
              <a:prstGeom prst="rect">
                <a:avLst/>
              </a:prstGeom>
            </p:spPr>
          </p:pic>
        </mc:Fallback>
      </mc:AlternateContent>
    </p:spTree>
    <p:extLst>
      <p:ext uri="{BB962C8B-B14F-4D97-AF65-F5344CB8AC3E}">
        <p14:creationId xmlns:p14="http://schemas.microsoft.com/office/powerpoint/2010/main" val="285580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05000"/>
            <a:ext cx="8229600" cy="4953000"/>
          </a:xfrm>
        </p:spPr>
        <p:txBody>
          <a:bodyPr>
            <a:normAutofit fontScale="92500" lnSpcReduction="10000"/>
          </a:bodyPr>
          <a:lstStyle/>
          <a:p>
            <a:pPr algn="l"/>
            <a:r>
              <a:rPr lang="en-US" sz="2800" b="1" u="sng" dirty="0" smtClean="0">
                <a:solidFill>
                  <a:srgbClr val="FFFF00"/>
                </a:solidFill>
              </a:rPr>
              <a:t>Deflecting difficult subjects or questions by purposefully changing the subject.</a:t>
            </a:r>
            <a:endParaRPr lang="en-US" sz="2800" b="1" u="sng" dirty="0">
              <a:solidFill>
                <a:srgbClr val="FFFF00"/>
              </a:solidFill>
            </a:endParaRPr>
          </a:p>
          <a:p>
            <a:pPr algn="l"/>
            <a:r>
              <a:rPr lang="en-US" sz="2800" b="1" dirty="0" err="1">
                <a:solidFill>
                  <a:srgbClr val="FFFF00"/>
                </a:solidFill>
              </a:rPr>
              <a:t>Whataboutism</a:t>
            </a:r>
            <a:r>
              <a:rPr lang="en-US" sz="2800" b="1" dirty="0"/>
              <a:t> refers to the practice of deflecting criticism by pointing to the misdeeds of others. Oxford Dictionaries defines it as “the technique or practice of responding to an accusation or difficult question by making a counter-accusation or raising a different issue</a:t>
            </a:r>
            <a:r>
              <a:rPr lang="en-US" sz="2800" b="1" dirty="0" smtClean="0"/>
              <a:t>.”</a:t>
            </a:r>
            <a:endParaRPr lang="en-US" sz="2800" b="1" dirty="0"/>
          </a:p>
          <a:p>
            <a:pPr algn="l"/>
            <a:r>
              <a:rPr lang="en-US" sz="2800" dirty="0">
                <a:solidFill>
                  <a:srgbClr val="FFFF00"/>
                </a:solidFill>
              </a:rPr>
              <a:t>Essentially, it’s an appeal to hypocrisy ― a logical fallacy also known as “</a:t>
            </a:r>
            <a:r>
              <a:rPr lang="en-US" sz="2800" i="1" dirty="0" err="1">
                <a:solidFill>
                  <a:srgbClr val="FFFF00"/>
                </a:solidFill>
              </a:rPr>
              <a:t>tu</a:t>
            </a:r>
            <a:r>
              <a:rPr lang="en-US" sz="2800" i="1" dirty="0">
                <a:solidFill>
                  <a:srgbClr val="FFFF00"/>
                </a:solidFill>
              </a:rPr>
              <a:t> </a:t>
            </a:r>
            <a:r>
              <a:rPr lang="en-US" sz="2800" i="1" dirty="0" err="1">
                <a:solidFill>
                  <a:srgbClr val="FFFF00"/>
                </a:solidFill>
              </a:rPr>
              <a:t>quoque</a:t>
            </a:r>
            <a:r>
              <a:rPr lang="en-US" sz="2800" dirty="0">
                <a:solidFill>
                  <a:srgbClr val="FFFF00"/>
                </a:solidFill>
              </a:rPr>
              <a:t>.” Instead of proving that your opponent’s claim is wrong on its face, </a:t>
            </a:r>
            <a:r>
              <a:rPr lang="en-US" sz="2800" dirty="0" err="1">
                <a:solidFill>
                  <a:srgbClr val="FFFF00"/>
                </a:solidFill>
              </a:rPr>
              <a:t>whataboutism</a:t>
            </a:r>
            <a:r>
              <a:rPr lang="en-US" sz="2800" dirty="0">
                <a:solidFill>
                  <a:srgbClr val="FFFF00"/>
                </a:solidFill>
              </a:rPr>
              <a:t> argues that it’s </a:t>
            </a:r>
            <a:r>
              <a:rPr lang="en-US" sz="2800" dirty="0" smtClean="0">
                <a:solidFill>
                  <a:srgbClr val="FFFF00"/>
                </a:solidFill>
              </a:rPr>
              <a:t>unfair </a:t>
            </a:r>
            <a:r>
              <a:rPr lang="en-US" sz="2800" dirty="0">
                <a:solidFill>
                  <a:srgbClr val="FFFF00"/>
                </a:solidFill>
              </a:rPr>
              <a:t>of the opponent to make that claim at all.</a:t>
            </a:r>
          </a:p>
        </p:txBody>
      </p:sp>
      <p:sp>
        <p:nvSpPr>
          <p:cNvPr id="3" name="Title 2"/>
          <p:cNvSpPr>
            <a:spLocks noGrp="1"/>
          </p:cNvSpPr>
          <p:nvPr>
            <p:ph type="title"/>
          </p:nvPr>
        </p:nvSpPr>
        <p:spPr>
          <a:xfrm>
            <a:off x="457200" y="304800"/>
            <a:ext cx="8229600" cy="1371600"/>
          </a:xfrm>
        </p:spPr>
        <p:txBody>
          <a:bodyPr>
            <a:noAutofit/>
          </a:bodyPr>
          <a:lstStyle/>
          <a:p>
            <a:r>
              <a:rPr lang="en-US" sz="4000" dirty="0" smtClean="0"/>
              <a:t>Propaganda technique #9: “</a:t>
            </a:r>
            <a:r>
              <a:rPr lang="en-US" sz="4000" dirty="0" err="1" smtClean="0"/>
              <a:t>whataboutism</a:t>
            </a:r>
            <a:r>
              <a:rPr lang="en-US" sz="4000" dirty="0" smtClean="0"/>
              <a:t>”</a:t>
            </a:r>
            <a:endParaRPr lang="en-US" sz="4000" dirty="0"/>
          </a:p>
        </p:txBody>
      </p:sp>
    </p:spTree>
    <p:extLst>
      <p:ext uri="{BB962C8B-B14F-4D97-AF65-F5344CB8AC3E}">
        <p14:creationId xmlns:p14="http://schemas.microsoft.com/office/powerpoint/2010/main" val="697510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05000"/>
            <a:ext cx="8229600" cy="4953000"/>
          </a:xfrm>
        </p:spPr>
        <p:txBody>
          <a:bodyPr>
            <a:normAutofit/>
          </a:bodyPr>
          <a:lstStyle/>
          <a:p>
            <a:pPr algn="l"/>
            <a:r>
              <a:rPr lang="en-US" sz="2800" u="sng" dirty="0" smtClean="0">
                <a:solidFill>
                  <a:srgbClr val="FFFF00"/>
                </a:solidFill>
              </a:rPr>
              <a:t>Using frightening </a:t>
            </a:r>
            <a:r>
              <a:rPr lang="en-US" sz="2800" u="sng" dirty="0">
                <a:solidFill>
                  <a:srgbClr val="FFFF00"/>
                </a:solidFill>
              </a:rPr>
              <a:t>and exaggerated rumors of </a:t>
            </a:r>
            <a:r>
              <a:rPr lang="en-US" sz="2800" u="sng" dirty="0" smtClean="0">
                <a:solidFill>
                  <a:srgbClr val="FFFF00"/>
                </a:solidFill>
              </a:rPr>
              <a:t>impending </a:t>
            </a:r>
            <a:r>
              <a:rPr lang="en-US" sz="2800" u="sng" dirty="0">
                <a:solidFill>
                  <a:srgbClr val="FFFF00"/>
                </a:solidFill>
              </a:rPr>
              <a:t>danger </a:t>
            </a:r>
            <a:r>
              <a:rPr lang="en-US" sz="2800" u="sng" dirty="0" smtClean="0">
                <a:solidFill>
                  <a:srgbClr val="FFFF00"/>
                </a:solidFill>
              </a:rPr>
              <a:t>to persuade viewers to act in a certain way</a:t>
            </a:r>
            <a:r>
              <a:rPr lang="en-US" sz="2800" dirty="0" smtClean="0"/>
              <a:t>, or </a:t>
            </a:r>
            <a:r>
              <a:rPr lang="en-US" sz="2800" dirty="0"/>
              <a:t>the habit or tactic of purposely and needlessly arousing public fear about an issue.</a:t>
            </a:r>
          </a:p>
          <a:p>
            <a:pPr algn="l"/>
            <a:endParaRPr lang="en-US" sz="2800" dirty="0" smtClean="0"/>
          </a:p>
          <a:p>
            <a:pPr algn="l"/>
            <a:r>
              <a:rPr lang="en-US" sz="2800" dirty="0" smtClean="0"/>
              <a:t>One type of Fear Mongering is “Us Vs. Them”: ‘</a:t>
            </a:r>
            <a:r>
              <a:rPr lang="en-US" sz="2800" b="1" dirty="0" smtClean="0">
                <a:solidFill>
                  <a:srgbClr val="FF0000"/>
                </a:solidFill>
              </a:rPr>
              <a:t>THEY</a:t>
            </a:r>
            <a:r>
              <a:rPr lang="en-US" sz="2800" dirty="0" smtClean="0"/>
              <a:t> </a:t>
            </a:r>
            <a:r>
              <a:rPr lang="en-US" sz="2800" dirty="0"/>
              <a:t>are stealing from </a:t>
            </a:r>
            <a:r>
              <a:rPr lang="en-US" sz="2800" b="1" dirty="0" smtClean="0">
                <a:solidFill>
                  <a:srgbClr val="FFFF00"/>
                </a:solidFill>
              </a:rPr>
              <a:t>US</a:t>
            </a:r>
            <a:r>
              <a:rPr lang="en-US" sz="2800" dirty="0" smtClean="0"/>
              <a:t>’; ‘</a:t>
            </a:r>
            <a:r>
              <a:rPr lang="en-US" sz="2800" b="1" dirty="0" smtClean="0">
                <a:solidFill>
                  <a:srgbClr val="FF0000"/>
                </a:solidFill>
              </a:rPr>
              <a:t>THEY</a:t>
            </a:r>
            <a:r>
              <a:rPr lang="en-US" sz="2800" dirty="0" smtClean="0"/>
              <a:t> </a:t>
            </a:r>
            <a:r>
              <a:rPr lang="en-US" sz="2800" dirty="0"/>
              <a:t>are ruining </a:t>
            </a:r>
            <a:r>
              <a:rPr lang="en-US" sz="2800" b="1" dirty="0">
                <a:solidFill>
                  <a:srgbClr val="FFFF00"/>
                </a:solidFill>
              </a:rPr>
              <a:t>OUR</a:t>
            </a:r>
            <a:r>
              <a:rPr lang="en-US" sz="2800" dirty="0"/>
              <a:t> </a:t>
            </a:r>
            <a:r>
              <a:rPr lang="en-US" sz="2800" dirty="0" smtClean="0"/>
              <a:t>country’; ‘</a:t>
            </a:r>
            <a:r>
              <a:rPr lang="en-US" sz="2800" b="1" dirty="0" smtClean="0">
                <a:solidFill>
                  <a:srgbClr val="FF0000"/>
                </a:solidFill>
              </a:rPr>
              <a:t>THEY</a:t>
            </a:r>
            <a:r>
              <a:rPr lang="en-US" sz="2800" dirty="0" smtClean="0"/>
              <a:t> </a:t>
            </a:r>
            <a:r>
              <a:rPr lang="en-US" sz="2800" dirty="0"/>
              <a:t>are corrupting </a:t>
            </a:r>
            <a:r>
              <a:rPr lang="en-US" sz="2800" b="1" dirty="0">
                <a:solidFill>
                  <a:srgbClr val="FFFF00"/>
                </a:solidFill>
              </a:rPr>
              <a:t>OUR</a:t>
            </a:r>
            <a:r>
              <a:rPr lang="en-US" sz="2800" dirty="0"/>
              <a:t> </a:t>
            </a:r>
            <a:r>
              <a:rPr lang="en-US" sz="2800" dirty="0" smtClean="0"/>
              <a:t>values.’</a:t>
            </a:r>
            <a:endParaRPr lang="en-US" sz="2800" dirty="0"/>
          </a:p>
        </p:txBody>
      </p:sp>
      <p:sp>
        <p:nvSpPr>
          <p:cNvPr id="3" name="Title 2"/>
          <p:cNvSpPr>
            <a:spLocks noGrp="1"/>
          </p:cNvSpPr>
          <p:nvPr>
            <p:ph type="title"/>
          </p:nvPr>
        </p:nvSpPr>
        <p:spPr>
          <a:xfrm>
            <a:off x="457200" y="304800"/>
            <a:ext cx="8229600" cy="1371600"/>
          </a:xfrm>
        </p:spPr>
        <p:txBody>
          <a:bodyPr>
            <a:noAutofit/>
          </a:bodyPr>
          <a:lstStyle/>
          <a:p>
            <a:r>
              <a:rPr lang="en-US" sz="4000" dirty="0" smtClean="0"/>
              <a:t>Propaganda technique #10: “Fear mongering”</a:t>
            </a:r>
            <a:endParaRPr lang="en-US" sz="4000" dirty="0"/>
          </a:p>
        </p:txBody>
      </p:sp>
    </p:spTree>
    <p:extLst>
      <p:ext uri="{BB962C8B-B14F-4D97-AF65-F5344CB8AC3E}">
        <p14:creationId xmlns:p14="http://schemas.microsoft.com/office/powerpoint/2010/main" val="776304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1" name="Google Shape;301;p35"/>
          <p:cNvSpPr txBox="1">
            <a:spLocks noGrp="1"/>
          </p:cNvSpPr>
          <p:nvPr>
            <p:ph type="subTitle" idx="4294967295"/>
          </p:nvPr>
        </p:nvSpPr>
        <p:spPr>
          <a:xfrm>
            <a:off x="381000" y="462985"/>
            <a:ext cx="3810000" cy="6095999"/>
          </a:xfrm>
          <a:prstGeom prst="rect">
            <a:avLst/>
          </a:prstGeom>
        </p:spPr>
        <p:txBody>
          <a:bodyPr spcFirstLastPara="1" vert="horz" wrap="square" lIns="68569" tIns="68569" rIns="68569" bIns="68569" rtlCol="0" anchor="ctr" anchorCtr="0">
            <a:noAutofit/>
          </a:bodyPr>
          <a:lstStyle/>
          <a:p>
            <a:r>
              <a:rPr lang="en-US" sz="1800" dirty="0"/>
              <a:t> “</a:t>
            </a:r>
            <a:r>
              <a:rPr lang="en-US" sz="2700" u="sng" dirty="0"/>
              <a:t>Bolshevism without its Mask</a:t>
            </a:r>
            <a:r>
              <a:rPr lang="en-US" sz="1800" u="sng" dirty="0"/>
              <a:t>”</a:t>
            </a:r>
          </a:p>
          <a:p>
            <a:r>
              <a:rPr lang="en-US" sz="1800" dirty="0"/>
              <a:t>This remarkable German postcard depicts the Earth, marked with a Star of David and a Communist Star on fire. A soldier with a skull for a face sits atop the burning planet. The implication is that he is a Soviet soldier secretly ruled by the Jews. These cards were quite popular during the Great Anti-Bolshevik Exhibition. The exposition was held in Berlin Nov 1937 to Jan 1938, Hamburg March to April 1938, and Vienna Dec 1938 to Feb 1939. </a:t>
            </a:r>
            <a:endParaRPr lang="en" sz="1800" dirty="0"/>
          </a:p>
        </p:txBody>
      </p:sp>
      <p:pic>
        <p:nvPicPr>
          <p:cNvPr id="2" name="Picture 1">
            <a:extLst>
              <a:ext uri="{FF2B5EF4-FFF2-40B4-BE49-F238E27FC236}">
                <a16:creationId xmlns:a16="http://schemas.microsoft.com/office/drawing/2014/main" id="{3B459FC2-472F-4EF6-B389-FE3132866D3F}"/>
              </a:ext>
            </a:extLst>
          </p:cNvPr>
          <p:cNvPicPr>
            <a:picLocks noChangeAspect="1"/>
          </p:cNvPicPr>
          <p:nvPr/>
        </p:nvPicPr>
        <p:blipFill rotWithShape="1">
          <a:blip r:embed="rId3"/>
          <a:srcRect l="1679" t="1" r="1770" b="1790"/>
          <a:stretch/>
        </p:blipFill>
        <p:spPr>
          <a:xfrm>
            <a:off x="4495800" y="86241"/>
            <a:ext cx="4572000" cy="6721883"/>
          </a:xfrm>
          <a:prstGeom prst="rect">
            <a:avLst/>
          </a:prstGeom>
        </p:spPr>
      </p:pic>
    </p:spTree>
    <p:extLst>
      <p:ext uri="{BB962C8B-B14F-4D97-AF65-F5344CB8AC3E}">
        <p14:creationId xmlns:p14="http://schemas.microsoft.com/office/powerpoint/2010/main" val="872858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676400"/>
            <a:ext cx="8686800" cy="5029200"/>
          </a:xfrm>
        </p:spPr>
        <p:txBody>
          <a:bodyPr>
            <a:normAutofit fontScale="92500" lnSpcReduction="20000"/>
          </a:bodyPr>
          <a:lstStyle/>
          <a:p>
            <a:pPr marL="457200" indent="-457200" algn="l" fontAlgn="base">
              <a:buFont typeface="Arial" panose="020B0604020202020204" pitchFamily="34" charset="0"/>
              <a:buChar char="•"/>
            </a:pPr>
            <a:r>
              <a:rPr lang="en-US" sz="2800" b="1" dirty="0">
                <a:solidFill>
                  <a:srgbClr val="FFFF00"/>
                </a:solidFill>
              </a:rPr>
              <a:t>The propagandist tries to </a:t>
            </a:r>
            <a:r>
              <a:rPr lang="en-US" sz="2800" b="1" i="1" dirty="0">
                <a:solidFill>
                  <a:srgbClr val="FFFF00"/>
                </a:solidFill>
              </a:rPr>
              <a:t>stimulate</a:t>
            </a:r>
            <a:r>
              <a:rPr lang="en-US" sz="2800" b="1" dirty="0">
                <a:solidFill>
                  <a:srgbClr val="FFFF00"/>
                </a:solidFill>
              </a:rPr>
              <a:t> others to accept </a:t>
            </a:r>
            <a:r>
              <a:rPr lang="en-US" sz="2800" b="1" dirty="0" smtClean="0">
                <a:solidFill>
                  <a:srgbClr val="FFFF00"/>
                </a:solidFill>
              </a:rPr>
              <a:t>their claims without challenging the ideas, </a:t>
            </a:r>
            <a:r>
              <a:rPr lang="en-US" sz="2800" b="1" dirty="0">
                <a:solidFill>
                  <a:srgbClr val="FFFF00"/>
                </a:solidFill>
              </a:rPr>
              <a:t>or to act as </a:t>
            </a:r>
            <a:r>
              <a:rPr lang="en-US" sz="2800" b="1" dirty="0" smtClean="0">
                <a:solidFill>
                  <a:srgbClr val="FFFF00"/>
                </a:solidFill>
              </a:rPr>
              <a:t>they want </a:t>
            </a:r>
            <a:r>
              <a:rPr lang="en-US" sz="2800" b="1" dirty="0">
                <a:solidFill>
                  <a:srgbClr val="FFFF00"/>
                </a:solidFill>
              </a:rPr>
              <a:t>them to do</a:t>
            </a:r>
            <a:r>
              <a:rPr lang="en-US" sz="2800" dirty="0"/>
              <a:t>. The idea </a:t>
            </a:r>
            <a:r>
              <a:rPr lang="en-US" sz="2800" dirty="0" smtClean="0"/>
              <a:t>of using</a:t>
            </a:r>
            <a:r>
              <a:rPr lang="en-US" sz="2800" dirty="0"/>
              <a:t> </a:t>
            </a:r>
            <a:r>
              <a:rPr lang="en-US" sz="2800" i="1" dirty="0" smtClean="0"/>
              <a:t>suggestion</a:t>
            </a:r>
            <a:r>
              <a:rPr lang="en-US" sz="2800" dirty="0" smtClean="0"/>
              <a:t> or </a:t>
            </a:r>
            <a:r>
              <a:rPr lang="en-US" sz="2800" i="1" dirty="0" smtClean="0"/>
              <a:t>stimulation</a:t>
            </a:r>
            <a:r>
              <a:rPr lang="en-US" sz="2800" dirty="0"/>
              <a:t> </a:t>
            </a:r>
            <a:r>
              <a:rPr lang="en-US" sz="2800" dirty="0" smtClean="0"/>
              <a:t>as </a:t>
            </a:r>
            <a:r>
              <a:rPr lang="en-US" sz="2800" dirty="0"/>
              <a:t>propaganda </a:t>
            </a:r>
            <a:r>
              <a:rPr lang="en-US" sz="2800" dirty="0" smtClean="0"/>
              <a:t>is </a:t>
            </a:r>
            <a:r>
              <a:rPr lang="en-US" sz="2800" dirty="0"/>
              <a:t>that it will lead a public to accept a proposition even though there are not logical </a:t>
            </a:r>
            <a:r>
              <a:rPr lang="en-US" sz="2800" dirty="0" smtClean="0"/>
              <a:t>grounds to do so. </a:t>
            </a:r>
          </a:p>
          <a:p>
            <a:pPr marL="457200" indent="-457200" algn="l" fontAlgn="base">
              <a:buFont typeface="Arial" panose="020B0604020202020204" pitchFamily="34" charset="0"/>
              <a:buChar char="•"/>
            </a:pPr>
            <a:r>
              <a:rPr lang="en-US" sz="2800" dirty="0" smtClean="0"/>
              <a:t>How </a:t>
            </a:r>
            <a:r>
              <a:rPr lang="en-US" sz="2800" dirty="0"/>
              <a:t>does the propagandist use this tool? By making broad and positive statements. By presenting </a:t>
            </a:r>
            <a:r>
              <a:rPr lang="en-US" sz="2800" dirty="0" smtClean="0"/>
              <a:t>statements </a:t>
            </a:r>
            <a:r>
              <a:rPr lang="en-US" sz="2800" dirty="0"/>
              <a:t>in simple and familiar language. </a:t>
            </a:r>
            <a:r>
              <a:rPr lang="en-US" sz="2800" b="1" dirty="0">
                <a:solidFill>
                  <a:srgbClr val="FFFF00"/>
                </a:solidFill>
              </a:rPr>
              <a:t>By refusing to admit, or even suggest, that there is another side to the question</a:t>
            </a:r>
            <a:r>
              <a:rPr lang="en-US" sz="2800" dirty="0"/>
              <a:t>. Hitler’s brutal and direct suggestion that the Jews sold out the German people in World War I—the “stab in the back,” the Nazi propagandists called it—is an example of this kind of propaganda</a:t>
            </a:r>
            <a:r>
              <a:rPr lang="en-US" sz="2800" dirty="0" smtClean="0"/>
              <a:t>.</a:t>
            </a:r>
            <a:endParaRPr lang="en-US" sz="2800" dirty="0"/>
          </a:p>
        </p:txBody>
      </p:sp>
      <p:sp>
        <p:nvSpPr>
          <p:cNvPr id="2" name="Title 1"/>
          <p:cNvSpPr>
            <a:spLocks noGrp="1"/>
          </p:cNvSpPr>
          <p:nvPr>
            <p:ph type="title"/>
          </p:nvPr>
        </p:nvSpPr>
        <p:spPr>
          <a:xfrm>
            <a:off x="838200" y="457200"/>
            <a:ext cx="7391400" cy="1143000"/>
          </a:xfrm>
        </p:spPr>
        <p:txBody>
          <a:bodyPr>
            <a:noAutofit/>
          </a:bodyPr>
          <a:lstStyle/>
          <a:p>
            <a:r>
              <a:rPr lang="en-US" sz="4000" dirty="0" smtClean="0"/>
              <a:t>Propaganda outside of these techniques… </a:t>
            </a:r>
            <a:endParaRPr lang="en-US" sz="4000" dirty="0"/>
          </a:p>
        </p:txBody>
      </p:sp>
    </p:spTree>
    <p:extLst>
      <p:ext uri="{BB962C8B-B14F-4D97-AF65-F5344CB8AC3E}">
        <p14:creationId xmlns:p14="http://schemas.microsoft.com/office/powerpoint/2010/main" val="3836415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86" r="2315"/>
          <a:stretch/>
        </p:blipFill>
        <p:spPr>
          <a:xfrm>
            <a:off x="4724400" y="3352799"/>
            <a:ext cx="4343400" cy="3426069"/>
          </a:xfrm>
          <a:prstGeom prst="rect">
            <a:avLst/>
          </a:prstGeom>
        </p:spPr>
      </p:pic>
      <p:sp>
        <p:nvSpPr>
          <p:cNvPr id="3" name="Content Placeholder 2"/>
          <p:cNvSpPr>
            <a:spLocks noGrp="1"/>
          </p:cNvSpPr>
          <p:nvPr>
            <p:ph sz="quarter" idx="13"/>
          </p:nvPr>
        </p:nvSpPr>
        <p:spPr>
          <a:xfrm>
            <a:off x="304800" y="1676399"/>
            <a:ext cx="8610600" cy="5102469"/>
          </a:xfrm>
        </p:spPr>
        <p:txBody>
          <a:bodyPr>
            <a:normAutofit lnSpcReduction="10000"/>
          </a:bodyPr>
          <a:lstStyle/>
          <a:p>
            <a:pPr algn="l"/>
            <a:r>
              <a:rPr lang="en-US" sz="2400" dirty="0"/>
              <a:t>The Russian dissident and chess grandmaster Garry Kasparov drew upon long familiarity with </a:t>
            </a:r>
            <a:r>
              <a:rPr lang="en-US" sz="2400" dirty="0" smtClean="0"/>
              <a:t>propaganda when</a:t>
            </a:r>
            <a:r>
              <a:rPr lang="en-US" sz="2400" dirty="0"/>
              <a:t> </a:t>
            </a:r>
            <a:r>
              <a:rPr lang="en-US" sz="2400" u="sng" dirty="0"/>
              <a:t>he tweeted</a:t>
            </a:r>
            <a:r>
              <a:rPr lang="en-US" sz="2400" dirty="0"/>
              <a:t>: </a:t>
            </a:r>
            <a:r>
              <a:rPr lang="en-US" sz="2400" b="1" dirty="0">
                <a:solidFill>
                  <a:srgbClr val="FFFF00"/>
                </a:solidFill>
              </a:rPr>
              <a:t>“The point of modern propaganda isn’t only to misinform or push an agenda. It is to exhaust your critical thinking, to annihilate truth</a:t>
            </a:r>
            <a:r>
              <a:rPr lang="en-US" sz="2400" b="1" dirty="0" smtClean="0">
                <a:solidFill>
                  <a:srgbClr val="FFFF00"/>
                </a:solidFill>
              </a:rPr>
              <a:t>.” </a:t>
            </a:r>
            <a:r>
              <a:rPr lang="en-US" sz="2400" dirty="0" smtClean="0"/>
              <a:t>Mr</a:t>
            </a:r>
            <a:r>
              <a:rPr lang="en-US" sz="2400" dirty="0"/>
              <a:t>. Kasparov grasps that the real threat is not merely that a large number of Americans have </a:t>
            </a:r>
            <a:r>
              <a:rPr lang="en-US" sz="2400" dirty="0" smtClean="0"/>
              <a:t/>
            </a:r>
            <a:br>
              <a:rPr lang="en-US" sz="2400" dirty="0" smtClean="0"/>
            </a:br>
            <a:r>
              <a:rPr lang="en-US" sz="2400" dirty="0" smtClean="0"/>
              <a:t>become </a:t>
            </a:r>
            <a:r>
              <a:rPr lang="en-US" sz="2400" dirty="0"/>
              <a:t>accustomed to rejecting </a:t>
            </a:r>
            <a:r>
              <a:rPr lang="en-US" sz="2400" dirty="0" smtClean="0"/>
              <a:t/>
            </a:r>
            <a:br>
              <a:rPr lang="en-US" sz="2400" dirty="0" smtClean="0"/>
            </a:br>
            <a:r>
              <a:rPr lang="en-US" sz="2400" dirty="0" smtClean="0"/>
              <a:t>factual </a:t>
            </a:r>
            <a:r>
              <a:rPr lang="en-US" sz="2400" dirty="0"/>
              <a:t>information, or even that </a:t>
            </a:r>
            <a:r>
              <a:rPr lang="en-US" sz="2400" dirty="0" smtClean="0"/>
              <a:t/>
            </a:r>
            <a:br>
              <a:rPr lang="en-US" sz="2400" dirty="0" smtClean="0"/>
            </a:br>
            <a:r>
              <a:rPr lang="en-US" sz="2400" dirty="0" smtClean="0"/>
              <a:t>they </a:t>
            </a:r>
            <a:r>
              <a:rPr lang="en-US" sz="2400" dirty="0"/>
              <a:t>have become habituated to </a:t>
            </a:r>
            <a:r>
              <a:rPr lang="en-US" sz="2400" dirty="0" smtClean="0"/>
              <a:t/>
            </a:r>
            <a:br>
              <a:rPr lang="en-US" sz="2400" dirty="0" smtClean="0"/>
            </a:br>
            <a:r>
              <a:rPr lang="en-US" sz="2400" dirty="0" smtClean="0"/>
              <a:t>believing </a:t>
            </a:r>
            <a:r>
              <a:rPr lang="en-US" sz="2400" dirty="0"/>
              <a:t>hoaxes. </a:t>
            </a:r>
            <a:r>
              <a:rPr lang="en-US" sz="2400" b="1" dirty="0">
                <a:solidFill>
                  <a:srgbClr val="FFFF00"/>
                </a:solidFill>
              </a:rPr>
              <a:t>The real danger </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is </a:t>
            </a:r>
            <a:r>
              <a:rPr lang="en-US" sz="2400" b="1" dirty="0">
                <a:solidFill>
                  <a:srgbClr val="FFFF00"/>
                </a:solidFill>
              </a:rPr>
              <a:t>that, inundated with </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a:t>
            </a:r>
            <a:r>
              <a:rPr lang="en-US" sz="2400" b="1" dirty="0">
                <a:solidFill>
                  <a:srgbClr val="FFFF00"/>
                </a:solidFill>
              </a:rPr>
              <a:t>alternative facts,” many voters </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will </a:t>
            </a:r>
            <a:r>
              <a:rPr lang="en-US" sz="2400" b="1" dirty="0">
                <a:solidFill>
                  <a:srgbClr val="FFFF00"/>
                </a:solidFill>
              </a:rPr>
              <a:t>simply shrug, asking, “Wh</a:t>
            </a:r>
            <a:r>
              <a:rPr lang="en-US" sz="2400" b="1" dirty="0">
                <a:ln>
                  <a:solidFill>
                    <a:schemeClr val="bg1"/>
                  </a:solidFill>
                </a:ln>
                <a:solidFill>
                  <a:srgbClr val="FFFF00"/>
                </a:solidFill>
              </a:rPr>
              <a:t>at</a:t>
            </a:r>
            <a:r>
              <a:rPr lang="en-US" sz="2400" b="1" dirty="0">
                <a:solidFill>
                  <a:srgbClr val="FFFF00"/>
                </a:solidFill>
              </a:rPr>
              <a:t> </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is </a:t>
            </a:r>
            <a:r>
              <a:rPr lang="en-US" sz="2400" b="1" dirty="0">
                <a:solidFill>
                  <a:srgbClr val="FFFF00"/>
                </a:solidFill>
              </a:rPr>
              <a:t>truth?” — and not wait for </a:t>
            </a:r>
            <a:r>
              <a:rPr lang="en-US" sz="2400" b="1" dirty="0">
                <a:ln>
                  <a:solidFill>
                    <a:schemeClr val="bg1"/>
                  </a:solidFill>
                </a:ln>
                <a:solidFill>
                  <a:srgbClr val="FFFF00"/>
                </a:solidFill>
              </a:rPr>
              <a:t>an</a:t>
            </a:r>
            <a:r>
              <a:rPr lang="en-US" sz="2400" b="1" dirty="0">
                <a:solidFill>
                  <a:srgbClr val="FFFF00"/>
                </a:solidFill>
              </a:rPr>
              <a:t> </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answer.</a:t>
            </a:r>
            <a:endParaRPr lang="en-US" sz="2400" b="1" dirty="0">
              <a:solidFill>
                <a:srgbClr val="FFFF00"/>
              </a:solidFill>
            </a:endParaRPr>
          </a:p>
        </p:txBody>
      </p:sp>
      <p:sp>
        <p:nvSpPr>
          <p:cNvPr id="2" name="Title 1"/>
          <p:cNvSpPr>
            <a:spLocks noGrp="1"/>
          </p:cNvSpPr>
          <p:nvPr>
            <p:ph type="title"/>
          </p:nvPr>
        </p:nvSpPr>
        <p:spPr>
          <a:xfrm>
            <a:off x="838200" y="457200"/>
            <a:ext cx="7391400" cy="1143000"/>
          </a:xfrm>
        </p:spPr>
        <p:txBody>
          <a:bodyPr>
            <a:noAutofit/>
          </a:bodyPr>
          <a:lstStyle/>
          <a:p>
            <a:r>
              <a:rPr lang="en-US" sz="4000" dirty="0" smtClean="0"/>
              <a:t>Propaganda outside of these techniques… </a:t>
            </a:r>
            <a:endParaRPr lang="en-US" sz="4000" dirty="0"/>
          </a:p>
        </p:txBody>
      </p:sp>
    </p:spTree>
    <p:extLst>
      <p:ext uri="{BB962C8B-B14F-4D97-AF65-F5344CB8AC3E}">
        <p14:creationId xmlns:p14="http://schemas.microsoft.com/office/powerpoint/2010/main" val="2885175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542" y="6324600"/>
            <a:ext cx="8719457" cy="457200"/>
          </a:xfrm>
        </p:spPr>
        <p:txBody>
          <a:bodyPr>
            <a:normAutofit fontScale="55000" lnSpcReduction="20000"/>
          </a:bodyPr>
          <a:lstStyle/>
          <a:p>
            <a:pPr algn="l" fontAlgn="base"/>
            <a:r>
              <a:rPr lang="en-US" dirty="0">
                <a:hlinkClick r:id="rId2"/>
              </a:rPr>
              <a:t>https://</a:t>
            </a:r>
            <a:r>
              <a:rPr lang="en-US" dirty="0" smtClean="0">
                <a:hlinkClick r:id="rId2"/>
              </a:rPr>
              <a:t>www.youtube.com/watch?v=z_3FR6FrTEk</a:t>
            </a:r>
            <a:endParaRPr lang="en-US" dirty="0" smtClean="0"/>
          </a:p>
          <a:p>
            <a:pPr algn="l" fontAlgn="base"/>
            <a:r>
              <a:rPr lang="en-US" dirty="0">
                <a:hlinkClick r:id="rId3"/>
              </a:rPr>
              <a:t>https://theintercept.com/2017/03/01/trumps-use-of-navy-seals-wife-highlights-all-the-key-ingredients-of-u-s-war-propaganda</a:t>
            </a:r>
            <a:r>
              <a:rPr lang="en-US" dirty="0" smtClean="0">
                <a:hlinkClick r:id="rId3"/>
              </a:rPr>
              <a:t>/</a:t>
            </a:r>
            <a:r>
              <a:rPr lang="en-US" dirty="0" smtClean="0"/>
              <a:t>  </a:t>
            </a:r>
            <a:endParaRPr lang="en-US" dirty="0"/>
          </a:p>
        </p:txBody>
      </p:sp>
      <p:sp>
        <p:nvSpPr>
          <p:cNvPr id="2" name="Title 1"/>
          <p:cNvSpPr>
            <a:spLocks noGrp="1"/>
          </p:cNvSpPr>
          <p:nvPr>
            <p:ph type="title"/>
          </p:nvPr>
        </p:nvSpPr>
        <p:spPr>
          <a:xfrm>
            <a:off x="864960" y="78909"/>
            <a:ext cx="7391400" cy="1143000"/>
          </a:xfrm>
        </p:spPr>
        <p:txBody>
          <a:bodyPr>
            <a:noAutofit/>
          </a:bodyPr>
          <a:lstStyle/>
          <a:p>
            <a:r>
              <a:rPr lang="en-US" sz="4000" dirty="0" smtClean="0"/>
              <a:t>Propaganda outside of these techniques… </a:t>
            </a:r>
            <a:endParaRPr lang="en-US" sz="4000" dirty="0"/>
          </a:p>
        </p:txBody>
      </p:sp>
      <p:pic>
        <p:nvPicPr>
          <p:cNvPr id="4" name="Picture 3"/>
          <p:cNvPicPr>
            <a:picLocks noChangeAspect="1"/>
          </p:cNvPicPr>
          <p:nvPr/>
        </p:nvPicPr>
        <p:blipFill>
          <a:blip r:embed="rId4"/>
          <a:stretch>
            <a:fillRect/>
          </a:stretch>
        </p:blipFill>
        <p:spPr>
          <a:xfrm>
            <a:off x="28303" y="1371600"/>
            <a:ext cx="6677025" cy="2181225"/>
          </a:xfrm>
          <a:prstGeom prst="rect">
            <a:avLst/>
          </a:prstGeom>
        </p:spPr>
      </p:pic>
      <p:pic>
        <p:nvPicPr>
          <p:cNvPr id="5" name="Picture 4"/>
          <p:cNvPicPr>
            <a:picLocks noChangeAspect="1"/>
          </p:cNvPicPr>
          <p:nvPr/>
        </p:nvPicPr>
        <p:blipFill>
          <a:blip r:embed="rId5"/>
          <a:stretch>
            <a:fillRect/>
          </a:stretch>
        </p:blipFill>
        <p:spPr>
          <a:xfrm>
            <a:off x="3581400" y="2927358"/>
            <a:ext cx="5562600" cy="3397241"/>
          </a:xfrm>
          <a:prstGeom prst="rect">
            <a:avLst/>
          </a:prstGeom>
        </p:spPr>
      </p:pic>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651120" y="4730760"/>
              <a:ext cx="5201280" cy="114480"/>
            </p14:xfrm>
          </p:contentPart>
        </mc:Choice>
        <mc:Fallback xmlns="">
          <p:pic>
            <p:nvPicPr>
              <p:cNvPr id="6" name="Ink 5"/>
              <p:cNvPicPr/>
              <p:nvPr/>
            </p:nvPicPr>
            <p:blipFill>
              <a:blip r:embed="rId7"/>
              <a:stretch>
                <a:fillRect/>
              </a:stretch>
            </p:blipFill>
            <p:spPr>
              <a:xfrm>
                <a:off x="3635280" y="4667400"/>
                <a:ext cx="52329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664080" y="5022720"/>
              <a:ext cx="1213200" cy="38520"/>
            </p14:xfrm>
          </p:contentPart>
        </mc:Choice>
        <mc:Fallback xmlns="">
          <p:pic>
            <p:nvPicPr>
              <p:cNvPr id="7" name="Ink 6"/>
              <p:cNvPicPr/>
              <p:nvPr/>
            </p:nvPicPr>
            <p:blipFill>
              <a:blip r:embed="rId9"/>
              <a:stretch>
                <a:fillRect/>
              </a:stretch>
            </p:blipFill>
            <p:spPr>
              <a:xfrm>
                <a:off x="3648240" y="4959360"/>
                <a:ext cx="1244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8286840" y="5003640"/>
              <a:ext cx="470160" cy="19440"/>
            </p14:xfrm>
          </p:contentPart>
        </mc:Choice>
        <mc:Fallback xmlns="">
          <p:pic>
            <p:nvPicPr>
              <p:cNvPr id="8" name="Ink 7"/>
              <p:cNvPicPr/>
              <p:nvPr/>
            </p:nvPicPr>
            <p:blipFill>
              <a:blip r:embed="rId11"/>
              <a:stretch>
                <a:fillRect/>
              </a:stretch>
            </p:blipFill>
            <p:spPr>
              <a:xfrm>
                <a:off x="8271000" y="4940280"/>
                <a:ext cx="501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3657600" y="5276880"/>
              <a:ext cx="4026240" cy="38520"/>
            </p14:xfrm>
          </p:contentPart>
        </mc:Choice>
        <mc:Fallback xmlns="">
          <p:pic>
            <p:nvPicPr>
              <p:cNvPr id="9" name="Ink 8"/>
              <p:cNvPicPr/>
              <p:nvPr/>
            </p:nvPicPr>
            <p:blipFill>
              <a:blip r:embed="rId13"/>
              <a:stretch>
                <a:fillRect/>
              </a:stretch>
            </p:blipFill>
            <p:spPr>
              <a:xfrm>
                <a:off x="3641760" y="5213520"/>
                <a:ext cx="4057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7670880" y="5251320"/>
              <a:ext cx="1098720" cy="57600"/>
            </p14:xfrm>
          </p:contentPart>
        </mc:Choice>
        <mc:Fallback xmlns="">
          <p:pic>
            <p:nvPicPr>
              <p:cNvPr id="10" name="Ink 9"/>
              <p:cNvPicPr/>
              <p:nvPr/>
            </p:nvPicPr>
            <p:blipFill>
              <a:blip r:embed="rId15"/>
              <a:stretch>
                <a:fillRect/>
              </a:stretch>
            </p:blipFill>
            <p:spPr>
              <a:xfrm>
                <a:off x="7655040" y="5187960"/>
                <a:ext cx="1130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3689280" y="5473800"/>
              <a:ext cx="1092600" cy="12960"/>
            </p14:xfrm>
          </p:contentPart>
        </mc:Choice>
        <mc:Fallback xmlns="">
          <p:pic>
            <p:nvPicPr>
              <p:cNvPr id="11" name="Ink 10"/>
              <p:cNvPicPr/>
              <p:nvPr/>
            </p:nvPicPr>
            <p:blipFill>
              <a:blip r:embed="rId17"/>
              <a:stretch>
                <a:fillRect/>
              </a:stretch>
            </p:blipFill>
            <p:spPr>
              <a:xfrm>
                <a:off x="3673440" y="5410080"/>
                <a:ext cx="1124280" cy="140040"/>
              </a:xfrm>
              <a:prstGeom prst="rect">
                <a:avLst/>
              </a:prstGeom>
            </p:spPr>
          </p:pic>
        </mc:Fallback>
      </mc:AlternateContent>
    </p:spTree>
    <p:extLst>
      <p:ext uri="{BB962C8B-B14F-4D97-AF65-F5344CB8AC3E}">
        <p14:creationId xmlns:p14="http://schemas.microsoft.com/office/powerpoint/2010/main" val="154613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https://</a:t>
            </a:r>
            <a:r>
              <a:rPr lang="en-US" dirty="0" smtClean="0">
                <a:hlinkClick r:id="rId2"/>
              </a:rPr>
              <a:t>www.historians.org/about-aha-and-membership/aha-history-and-archives/gi-roundtable-series/pamphlets/what-is-propaganda/what-are-the-tools-of-propaganda</a:t>
            </a:r>
            <a:r>
              <a:rPr lang="en-US" dirty="0" smtClean="0"/>
              <a:t> </a:t>
            </a:r>
          </a:p>
          <a:p>
            <a:endParaRPr lang="en-US" dirty="0"/>
          </a:p>
          <a:p>
            <a:endParaRPr lang="en-US" dirty="0" smtClean="0"/>
          </a:p>
          <a:p>
            <a:r>
              <a:rPr lang="en-US" dirty="0">
                <a:hlinkClick r:id="rId3"/>
              </a:rPr>
              <a:t>https://</a:t>
            </a:r>
            <a:r>
              <a:rPr lang="en-US" dirty="0" smtClean="0">
                <a:hlinkClick r:id="rId3"/>
              </a:rPr>
              <a:t>www-tc.pbs.org/weta/reportingamericaatwar/teachers/pdf/propaganda.pdf</a:t>
            </a:r>
            <a:endParaRPr lang="en-US" dirty="0" smtClean="0"/>
          </a:p>
          <a:p>
            <a:endParaRPr lang="en-US" dirty="0"/>
          </a:p>
        </p:txBody>
      </p:sp>
      <p:sp>
        <p:nvSpPr>
          <p:cNvPr id="3" name="Title 2"/>
          <p:cNvSpPr>
            <a:spLocks noGrp="1"/>
          </p:cNvSpPr>
          <p:nvPr>
            <p:ph type="title"/>
          </p:nvPr>
        </p:nvSpPr>
        <p:spPr/>
        <p:txBody>
          <a:bodyPr/>
          <a:lstStyle/>
          <a:p>
            <a:r>
              <a:rPr lang="en-US" dirty="0" smtClean="0"/>
              <a:t>For reference</a:t>
            </a:r>
            <a:endParaRPr lang="en-US" dirty="0"/>
          </a:p>
        </p:txBody>
      </p:sp>
    </p:spTree>
    <p:extLst>
      <p:ext uri="{BB962C8B-B14F-4D97-AF65-F5344CB8AC3E}">
        <p14:creationId xmlns:p14="http://schemas.microsoft.com/office/powerpoint/2010/main" val="23878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5100" cy="657225"/>
          </a:xfrm>
        </p:spPr>
        <p:txBody>
          <a:bodyPr>
            <a:normAutofit fontScale="90000"/>
          </a:bodyPr>
          <a:lstStyle/>
          <a:p>
            <a:r>
              <a:rPr lang="en-US" sz="4950" dirty="0"/>
              <a:t>Discuss</a:t>
            </a:r>
          </a:p>
        </p:txBody>
      </p:sp>
      <p:sp>
        <p:nvSpPr>
          <p:cNvPr id="3" name="Content Placeholder 2"/>
          <p:cNvSpPr>
            <a:spLocks noGrp="1"/>
          </p:cNvSpPr>
          <p:nvPr>
            <p:ph idx="1"/>
          </p:nvPr>
        </p:nvSpPr>
        <p:spPr>
          <a:xfrm>
            <a:off x="719528" y="1505980"/>
            <a:ext cx="8016699" cy="3599420"/>
          </a:xfrm>
        </p:spPr>
        <p:txBody>
          <a:bodyPr>
            <a:noAutofit/>
          </a:bodyPr>
          <a:lstStyle/>
          <a:p>
            <a:pPr marL="457200" indent="-457200" algn="l">
              <a:buFont typeface="+mj-lt"/>
              <a:buAutoNum type="arabicPeriod"/>
            </a:pPr>
            <a:r>
              <a:rPr lang="en-US" sz="2400" b="1" dirty="0"/>
              <a:t>How can you tell the difference between what is real (trustworthy) and what is not? </a:t>
            </a:r>
            <a:r>
              <a:rPr lang="en-US" sz="2400" b="1" dirty="0" smtClean="0"/>
              <a:t>How </a:t>
            </a:r>
            <a:r>
              <a:rPr lang="en-US" sz="2400" b="1" dirty="0"/>
              <a:t>can we evaluate the truthfulness of what we read or watch?</a:t>
            </a:r>
          </a:p>
          <a:p>
            <a:pPr marL="457200" indent="-457200" algn="l">
              <a:buFont typeface="+mj-lt"/>
              <a:buAutoNum type="arabicPeriod"/>
            </a:pPr>
            <a:r>
              <a:rPr lang="en-US" sz="2400" b="1" dirty="0"/>
              <a:t>Do you think most people can tell the difference between what is reliable and trustworthy and what is not? Why or why not?</a:t>
            </a:r>
          </a:p>
          <a:p>
            <a:pPr marL="457200" indent="-457200" algn="l">
              <a:buFont typeface="+mj-lt"/>
              <a:buAutoNum type="arabicPeriod"/>
            </a:pPr>
            <a:r>
              <a:rPr lang="en-US" sz="2400" b="1" dirty="0"/>
              <a:t>What do you think our focus on media and reality television says about our society as a whole? Why?</a:t>
            </a:r>
          </a:p>
          <a:p>
            <a:pPr marL="457200" indent="-457200" algn="l">
              <a:buFont typeface="+mj-lt"/>
              <a:buAutoNum type="arabicPeriod"/>
            </a:pPr>
            <a:r>
              <a:rPr lang="en-US" sz="2400" b="1" dirty="0" smtClean="0"/>
              <a:t>What </a:t>
            </a:r>
            <a:r>
              <a:rPr lang="en-US" sz="2400" b="1" dirty="0"/>
              <a:t>is fake news? Who creates it? Why? Do you think </a:t>
            </a:r>
            <a:br>
              <a:rPr lang="en-US" sz="2400" b="1" dirty="0"/>
            </a:br>
            <a:r>
              <a:rPr lang="en-US" sz="2400" b="1" dirty="0"/>
              <a:t>you have read a fake news story</a:t>
            </a:r>
            <a:r>
              <a:rPr lang="en-US" sz="2400" b="1" dirty="0" smtClean="0"/>
              <a:t>?</a:t>
            </a:r>
            <a:endParaRPr lang="en-US" sz="2400" b="1" dirty="0"/>
          </a:p>
        </p:txBody>
      </p:sp>
      <p:pic>
        <p:nvPicPr>
          <p:cNvPr id="1026" name="Picture 2" descr="http://emojipedia-us.s3.amazonaws.com/social/shrug.png"/>
          <p:cNvPicPr>
            <a:picLocks noChangeAspect="1" noChangeArrowheads="1"/>
          </p:cNvPicPr>
          <p:nvPr/>
        </p:nvPicPr>
        <p:blipFill rotWithShape="1">
          <a:blip r:embed="rId2">
            <a:extLst>
              <a:ext uri="{28A0092B-C50C-407E-A947-70E740481C1C}">
                <a14:useLocalDpi xmlns:a14="http://schemas.microsoft.com/office/drawing/2010/main" val="0"/>
              </a:ext>
            </a:extLst>
          </a:blip>
          <a:srcRect l="38572" t="30991" r="37645" b="28937"/>
          <a:stretch/>
        </p:blipFill>
        <p:spPr bwMode="auto">
          <a:xfrm>
            <a:off x="7315200" y="5070842"/>
            <a:ext cx="1825869" cy="164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57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52600"/>
            <a:ext cx="8229600" cy="4876800"/>
          </a:xfrm>
        </p:spPr>
        <p:txBody>
          <a:bodyPr>
            <a:normAutofit fontScale="92500" lnSpcReduction="20000"/>
          </a:bodyPr>
          <a:lstStyle/>
          <a:p>
            <a:pPr algn="l"/>
            <a:r>
              <a:rPr lang="en-US" sz="2800" b="1" dirty="0" smtClean="0"/>
              <a:t>For each of the rhetoric terms listed, pick 2 types of propaganda that rely on inaccurate or misleading uses of it to work.</a:t>
            </a:r>
          </a:p>
          <a:p>
            <a:pPr marL="514350" indent="-514350" algn="l">
              <a:buFont typeface="+mj-lt"/>
              <a:buAutoNum type="arabicPeriod"/>
            </a:pPr>
            <a:r>
              <a:rPr lang="en-US" sz="2800" b="1" dirty="0" smtClean="0"/>
              <a:t>Ethos</a:t>
            </a:r>
          </a:p>
          <a:p>
            <a:pPr marL="514350" lvl="3" indent="-514350" algn="l">
              <a:buFont typeface="+mj-lt"/>
              <a:buAutoNum type="alphaUcPeriod"/>
            </a:pPr>
            <a:r>
              <a:rPr lang="en-US" sz="2200" b="1" dirty="0" smtClean="0"/>
              <a:t>____________ because ____________.</a:t>
            </a:r>
          </a:p>
          <a:p>
            <a:pPr marL="514350" lvl="3" indent="-514350" algn="l">
              <a:buFont typeface="+mj-lt"/>
              <a:buAutoNum type="alphaUcPeriod"/>
            </a:pPr>
            <a:r>
              <a:rPr lang="en-US" sz="2200" b="1" dirty="0"/>
              <a:t>____________ </a:t>
            </a:r>
            <a:r>
              <a:rPr lang="en-US" sz="2200" b="1" dirty="0" smtClean="0"/>
              <a:t>because ____________.</a:t>
            </a:r>
          </a:p>
          <a:p>
            <a:pPr marL="514350" indent="-514350" algn="l">
              <a:buFont typeface="+mj-lt"/>
              <a:buAutoNum type="arabicPeriod"/>
            </a:pPr>
            <a:r>
              <a:rPr lang="en-US" sz="2800" b="1" dirty="0" smtClean="0"/>
              <a:t>Logos</a:t>
            </a:r>
          </a:p>
          <a:p>
            <a:pPr marL="514350" lvl="3" indent="-514350" algn="l">
              <a:buFont typeface="+mj-lt"/>
              <a:buAutoNum type="alphaUcPeriod"/>
            </a:pPr>
            <a:r>
              <a:rPr lang="en-US" sz="2200" b="1" dirty="0" smtClean="0"/>
              <a:t>____________ because ____________.</a:t>
            </a:r>
          </a:p>
          <a:p>
            <a:pPr marL="514350" lvl="3" indent="-514350" algn="l">
              <a:buFont typeface="+mj-lt"/>
              <a:buAutoNum type="alphaUcPeriod"/>
            </a:pPr>
            <a:r>
              <a:rPr lang="en-US" sz="2200" b="1" dirty="0" smtClean="0"/>
              <a:t>____________ because ____________.</a:t>
            </a:r>
            <a:endParaRPr lang="en-US" sz="2800" b="1" dirty="0" smtClean="0"/>
          </a:p>
          <a:p>
            <a:pPr marL="514350" indent="-514350" algn="l">
              <a:buFont typeface="+mj-lt"/>
              <a:buAutoNum type="arabicPeriod"/>
            </a:pPr>
            <a:r>
              <a:rPr lang="en-US" sz="2800" b="1" dirty="0" smtClean="0"/>
              <a:t>Pathos</a:t>
            </a:r>
          </a:p>
          <a:p>
            <a:pPr marL="514350" lvl="3" indent="-514350" algn="l">
              <a:buFont typeface="+mj-lt"/>
              <a:buAutoNum type="alphaUcPeriod"/>
            </a:pPr>
            <a:r>
              <a:rPr lang="en-US" sz="2200" b="1" dirty="0"/>
              <a:t>____________ because </a:t>
            </a:r>
            <a:r>
              <a:rPr lang="en-US" sz="2200" b="1" dirty="0" smtClean="0"/>
              <a:t>____________.</a:t>
            </a:r>
            <a:endParaRPr lang="en-US" sz="2200" b="1" dirty="0"/>
          </a:p>
          <a:p>
            <a:pPr marL="514350" lvl="3" indent="-514350" algn="l">
              <a:buFont typeface="+mj-lt"/>
              <a:buAutoNum type="alphaUcPeriod"/>
            </a:pPr>
            <a:r>
              <a:rPr lang="en-US" sz="2200" b="1" dirty="0"/>
              <a:t>____________ because </a:t>
            </a:r>
            <a:r>
              <a:rPr lang="en-US" sz="2200" b="1" dirty="0" smtClean="0"/>
              <a:t>____________.</a:t>
            </a:r>
            <a:endParaRPr lang="en-US" sz="2800" b="1" dirty="0"/>
          </a:p>
          <a:p>
            <a:pPr marL="514350" indent="-514350" algn="l">
              <a:buFont typeface="+mj-lt"/>
              <a:buAutoNum type="arabicPeriod"/>
            </a:pPr>
            <a:endParaRPr lang="en-US" sz="2800" b="1" dirty="0"/>
          </a:p>
        </p:txBody>
      </p:sp>
      <p:sp>
        <p:nvSpPr>
          <p:cNvPr id="2" name="Title 1"/>
          <p:cNvSpPr>
            <a:spLocks noGrp="1"/>
          </p:cNvSpPr>
          <p:nvPr>
            <p:ph type="title"/>
          </p:nvPr>
        </p:nvSpPr>
        <p:spPr>
          <a:xfrm>
            <a:off x="838200" y="457200"/>
            <a:ext cx="7391400" cy="1143000"/>
          </a:xfrm>
        </p:spPr>
        <p:txBody>
          <a:bodyPr>
            <a:noAutofit/>
          </a:bodyPr>
          <a:lstStyle/>
          <a:p>
            <a:r>
              <a:rPr lang="en-US" sz="3600" dirty="0" smtClean="0"/>
              <a:t>What Type of rhetoric does propaganda rely on?</a:t>
            </a:r>
            <a:endParaRPr lang="en-US" sz="3600" dirty="0"/>
          </a:p>
        </p:txBody>
      </p:sp>
      <p:sp>
        <p:nvSpPr>
          <p:cNvPr id="4" name="TextBox 3"/>
          <p:cNvSpPr txBox="1"/>
          <p:nvPr/>
        </p:nvSpPr>
        <p:spPr>
          <a:xfrm>
            <a:off x="6400800" y="3124200"/>
            <a:ext cx="2590800" cy="2677656"/>
          </a:xfrm>
          <a:prstGeom prst="rect">
            <a:avLst/>
          </a:prstGeom>
          <a:noFill/>
        </p:spPr>
        <p:txBody>
          <a:bodyPr wrap="square" rtlCol="0">
            <a:spAutoFit/>
          </a:bodyPr>
          <a:lstStyle/>
          <a:p>
            <a:r>
              <a:rPr lang="en-US" sz="2400" b="1" dirty="0" smtClean="0">
                <a:solidFill>
                  <a:srgbClr val="FFFF00"/>
                </a:solidFill>
              </a:rPr>
              <a:t>What did you realize while doing this? Was it hard? Easy? Which rhetorical appeal was most commonly used?</a:t>
            </a:r>
            <a:endParaRPr lang="en-US" sz="2400" b="1" dirty="0">
              <a:solidFill>
                <a:srgbClr val="FFFF00"/>
              </a:solidFill>
            </a:endParaRPr>
          </a:p>
        </p:txBody>
      </p:sp>
    </p:spTree>
    <p:extLst>
      <p:ext uri="{BB962C8B-B14F-4D97-AF65-F5344CB8AC3E}">
        <p14:creationId xmlns:p14="http://schemas.microsoft.com/office/powerpoint/2010/main" val="38412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52600"/>
            <a:ext cx="8229600" cy="4800600"/>
          </a:xfrm>
        </p:spPr>
        <p:txBody>
          <a:bodyPr>
            <a:normAutofit fontScale="85000" lnSpcReduction="20000"/>
          </a:bodyPr>
          <a:lstStyle/>
          <a:p>
            <a:pPr marL="514350" indent="-514350" algn="l">
              <a:buFont typeface="+mj-lt"/>
              <a:buAutoNum type="arabicPeriod"/>
            </a:pPr>
            <a:r>
              <a:rPr lang="en-US" sz="3200" b="1" dirty="0"/>
              <a:t>Most students of the subject agree that </a:t>
            </a:r>
            <a:r>
              <a:rPr lang="en-US" sz="3200" b="1" dirty="0">
                <a:solidFill>
                  <a:srgbClr val="FFFF00"/>
                </a:solidFill>
              </a:rPr>
              <a:t>propaganda has to do with any ideas and beliefs that are intentionally </a:t>
            </a:r>
            <a:r>
              <a:rPr lang="en-US" sz="3200" b="1" dirty="0" smtClean="0">
                <a:solidFill>
                  <a:srgbClr val="FFFF00"/>
                </a:solidFill>
              </a:rPr>
              <a:t>spread</a:t>
            </a:r>
            <a:r>
              <a:rPr lang="en-US" sz="3200" b="1" dirty="0" smtClean="0"/>
              <a:t>. </a:t>
            </a:r>
            <a:r>
              <a:rPr lang="en-US" sz="3200" b="1" dirty="0"/>
              <a:t>They agree also that it </a:t>
            </a:r>
            <a:r>
              <a:rPr lang="en-US" sz="3200" b="1" dirty="0">
                <a:solidFill>
                  <a:srgbClr val="FFFF00"/>
                </a:solidFill>
              </a:rPr>
              <a:t>attempts to reach a goal by making use of words and word substitutes</a:t>
            </a:r>
            <a:r>
              <a:rPr lang="en-US" sz="3200" b="1" dirty="0"/>
              <a:t> (pictures, drawings, graphs, exhibits, parades, songs, and similar devices). Moreover, </a:t>
            </a:r>
            <a:r>
              <a:rPr lang="en-US" sz="3200" b="1" dirty="0">
                <a:solidFill>
                  <a:srgbClr val="FFFF00"/>
                </a:solidFill>
              </a:rPr>
              <a:t>although it is used in controversial situations, most experts agree that it is also used to promote noncontroversial, or generally acceptable, ideas</a:t>
            </a:r>
            <a:r>
              <a:rPr lang="en-US" sz="3200" b="1" dirty="0"/>
              <a:t>. </a:t>
            </a:r>
            <a:r>
              <a:rPr lang="en-US" sz="3200" b="1" dirty="0" smtClean="0"/>
              <a:t>Reasons for </a:t>
            </a:r>
            <a:r>
              <a:rPr lang="en-US" sz="3200" b="1" dirty="0"/>
              <a:t>propaganda range from the selfish, deceitful, and subversive to the honest and aboveboard promotional effort. </a:t>
            </a:r>
          </a:p>
        </p:txBody>
      </p:sp>
      <p:sp>
        <p:nvSpPr>
          <p:cNvPr id="2" name="Title 1"/>
          <p:cNvSpPr>
            <a:spLocks noGrp="1"/>
          </p:cNvSpPr>
          <p:nvPr>
            <p:ph type="title"/>
          </p:nvPr>
        </p:nvSpPr>
        <p:spPr>
          <a:xfrm>
            <a:off x="838200" y="457200"/>
            <a:ext cx="7391400" cy="1143000"/>
          </a:xfrm>
        </p:spPr>
        <p:txBody>
          <a:bodyPr>
            <a:noAutofit/>
          </a:bodyPr>
          <a:lstStyle/>
          <a:p>
            <a:r>
              <a:rPr lang="en-US" sz="3200" dirty="0" smtClean="0"/>
              <a:t>Several different definitions of propaganda</a:t>
            </a:r>
            <a:endParaRPr lang="en-US" sz="3200" dirty="0"/>
          </a:p>
        </p:txBody>
      </p:sp>
    </p:spTree>
    <p:extLst>
      <p:ext uri="{BB962C8B-B14F-4D97-AF65-F5344CB8AC3E}">
        <p14:creationId xmlns:p14="http://schemas.microsoft.com/office/powerpoint/2010/main" val="287790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52600"/>
            <a:ext cx="8229600" cy="5105400"/>
          </a:xfrm>
        </p:spPr>
        <p:txBody>
          <a:bodyPr>
            <a:normAutofit fontScale="77500" lnSpcReduction="20000"/>
          </a:bodyPr>
          <a:lstStyle/>
          <a:p>
            <a:pPr marL="514350" indent="-514350" algn="l">
              <a:buFont typeface="+mj-lt"/>
              <a:buAutoNum type="arabicPeriod"/>
            </a:pPr>
            <a:r>
              <a:rPr lang="en-US" sz="3200" b="1" dirty="0" smtClean="0"/>
              <a:t>information</a:t>
            </a:r>
            <a:r>
              <a:rPr lang="en-US" sz="3200" b="1" dirty="0"/>
              <a:t>, especially of a biased or misleading nature, used to promote a political cause or point of </a:t>
            </a:r>
            <a:r>
              <a:rPr lang="en-US" sz="3200" b="1" dirty="0" smtClean="0"/>
              <a:t>view.</a:t>
            </a:r>
          </a:p>
          <a:p>
            <a:pPr marL="514350" indent="-514350" algn="l">
              <a:buFont typeface="+mj-lt"/>
              <a:buAutoNum type="arabicPeriod"/>
            </a:pPr>
            <a:r>
              <a:rPr lang="en-US" sz="3200" b="1" dirty="0"/>
              <a:t>ideas, facts, or allegations spread deliberately to further one's </a:t>
            </a:r>
            <a:r>
              <a:rPr lang="en-US" sz="3200" b="1" dirty="0" smtClean="0"/>
              <a:t>cause </a:t>
            </a:r>
            <a:r>
              <a:rPr lang="en-US" sz="3200" b="1" dirty="0"/>
              <a:t>or to damage an opposing </a:t>
            </a:r>
            <a:r>
              <a:rPr lang="en-US" sz="3200" b="1" dirty="0" smtClean="0"/>
              <a:t>cause.</a:t>
            </a:r>
          </a:p>
          <a:p>
            <a:pPr marL="514350" indent="-514350" algn="l">
              <a:buFont typeface="+mj-lt"/>
              <a:buAutoNum type="arabicPeriod"/>
            </a:pPr>
            <a:r>
              <a:rPr lang="en-US" sz="3200" b="1" dirty="0" smtClean="0"/>
              <a:t>the </a:t>
            </a:r>
            <a:r>
              <a:rPr lang="en-US" sz="3200" b="1" dirty="0"/>
              <a:t>use of a variety of communication techniques that create an emotional </a:t>
            </a:r>
            <a:r>
              <a:rPr lang="en-US" sz="3200" b="1" dirty="0" smtClean="0"/>
              <a:t>appeal to </a:t>
            </a:r>
            <a:r>
              <a:rPr lang="en-US" sz="3200" b="1" dirty="0"/>
              <a:t>accept a particular belief or opinion, to adopt a certain behavior or to perform a particular </a:t>
            </a:r>
            <a:r>
              <a:rPr lang="en-US" sz="3200" b="1" dirty="0" smtClean="0"/>
              <a:t>action. There </a:t>
            </a:r>
            <a:r>
              <a:rPr lang="en-US" sz="3200" b="1" dirty="0"/>
              <a:t>is some disagreement about whether all persuasive communication is propagandistic or </a:t>
            </a:r>
            <a:r>
              <a:rPr lang="en-US" sz="3200" b="1" dirty="0" smtClean="0"/>
              <a:t>whether the </a:t>
            </a:r>
            <a:r>
              <a:rPr lang="en-US" sz="3200" b="1" dirty="0"/>
              <a:t>propaganda label can only be applied to dishonest messages</a:t>
            </a:r>
            <a:r>
              <a:rPr lang="en-US" sz="3200" b="1" dirty="0" smtClean="0"/>
              <a:t>.</a:t>
            </a:r>
            <a:endParaRPr lang="en-US" sz="3200" dirty="0" smtClean="0"/>
          </a:p>
          <a:p>
            <a:r>
              <a:rPr lang="en-US" sz="3900" b="1" u="sng" dirty="0" smtClean="0">
                <a:solidFill>
                  <a:srgbClr val="FFFF00"/>
                </a:solidFill>
                <a:effectLst>
                  <a:outerShdw blurRad="38100" dist="38100" dir="2700000" algn="tl">
                    <a:srgbClr val="000000">
                      <a:alpha val="43137"/>
                    </a:srgbClr>
                  </a:outerShdw>
                </a:effectLst>
              </a:rPr>
              <a:t>NOW SYNTHESIZE YOUR OWN DEFINITION OF PROPAGANDA</a:t>
            </a:r>
          </a:p>
        </p:txBody>
      </p:sp>
      <p:sp>
        <p:nvSpPr>
          <p:cNvPr id="2" name="Title 1"/>
          <p:cNvSpPr>
            <a:spLocks noGrp="1"/>
          </p:cNvSpPr>
          <p:nvPr>
            <p:ph type="title"/>
          </p:nvPr>
        </p:nvSpPr>
        <p:spPr>
          <a:xfrm>
            <a:off x="838200" y="457200"/>
            <a:ext cx="7391400" cy="1143000"/>
          </a:xfrm>
        </p:spPr>
        <p:txBody>
          <a:bodyPr>
            <a:noAutofit/>
          </a:bodyPr>
          <a:lstStyle/>
          <a:p>
            <a:r>
              <a:rPr lang="en-US" sz="3200" dirty="0" smtClean="0"/>
              <a:t>Several different definitions of propaganda</a:t>
            </a:r>
            <a:endParaRPr lang="en-US" sz="3200" dirty="0"/>
          </a:p>
        </p:txBody>
      </p:sp>
    </p:spTree>
    <p:extLst>
      <p:ext uri="{BB962C8B-B14F-4D97-AF65-F5344CB8AC3E}">
        <p14:creationId xmlns:p14="http://schemas.microsoft.com/office/powerpoint/2010/main" val="2430063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020824"/>
            <a:ext cx="8382000" cy="4760976"/>
          </a:xfrm>
        </p:spPr>
        <p:txBody>
          <a:bodyPr>
            <a:normAutofit/>
          </a:bodyPr>
          <a:lstStyle/>
          <a:p>
            <a:pPr algn="l"/>
            <a:r>
              <a:rPr lang="en-US" sz="2800" b="1" dirty="0" smtClean="0"/>
              <a:t>Or only used by ‘bad’ people or people who are wrong?</a:t>
            </a:r>
          </a:p>
          <a:p>
            <a:pPr algn="l"/>
            <a:r>
              <a:rPr lang="en-US" sz="2800" b="1" dirty="0" smtClean="0"/>
              <a:t>Are all one sided arguments propaganda?</a:t>
            </a:r>
          </a:p>
          <a:p>
            <a:pPr algn="l"/>
            <a:r>
              <a:rPr lang="en-US" sz="2800" b="1" dirty="0" smtClean="0"/>
              <a:t>Who is most likely to use propaganda?</a:t>
            </a:r>
          </a:p>
          <a:p>
            <a:pPr algn="l"/>
            <a:r>
              <a:rPr lang="en-US" sz="2800" b="1" dirty="0" smtClean="0"/>
              <a:t>Is all advertising propaganda?</a:t>
            </a:r>
            <a:endParaRPr lang="en-US" sz="2800" b="1" dirty="0"/>
          </a:p>
        </p:txBody>
      </p:sp>
      <p:sp>
        <p:nvSpPr>
          <p:cNvPr id="2" name="Title 1"/>
          <p:cNvSpPr>
            <a:spLocks noGrp="1"/>
          </p:cNvSpPr>
          <p:nvPr>
            <p:ph type="title"/>
          </p:nvPr>
        </p:nvSpPr>
        <p:spPr>
          <a:xfrm>
            <a:off x="838200" y="457200"/>
            <a:ext cx="7391400" cy="1143000"/>
          </a:xfrm>
        </p:spPr>
        <p:txBody>
          <a:bodyPr>
            <a:noAutofit/>
          </a:bodyPr>
          <a:lstStyle/>
          <a:p>
            <a:r>
              <a:rPr lang="en-US" sz="4000" dirty="0" smtClean="0"/>
              <a:t>Is </a:t>
            </a:r>
            <a:r>
              <a:rPr lang="en-US" sz="4000" smtClean="0"/>
              <a:t>Propaganda always bad</a:t>
            </a:r>
            <a:r>
              <a:rPr lang="en-US" sz="4000" dirty="0" smtClean="0"/>
              <a:t>?</a:t>
            </a:r>
            <a:endParaRPr lang="en-US" sz="4000" dirty="0"/>
          </a:p>
        </p:txBody>
      </p:sp>
    </p:spTree>
    <p:extLst>
      <p:ext uri="{BB962C8B-B14F-4D97-AF65-F5344CB8AC3E}">
        <p14:creationId xmlns:p14="http://schemas.microsoft.com/office/powerpoint/2010/main" val="1405359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52600"/>
            <a:ext cx="8229600" cy="4800600"/>
          </a:xfrm>
        </p:spPr>
        <p:txBody>
          <a:bodyPr>
            <a:normAutofit/>
          </a:bodyPr>
          <a:lstStyle/>
          <a:p>
            <a:pPr marL="514350" indent="-514350" algn="l">
              <a:buFont typeface="+mj-lt"/>
              <a:buAutoNum type="arabicPeriod"/>
            </a:pPr>
            <a:r>
              <a:rPr lang="en-US" sz="3200" b="1" dirty="0" smtClean="0"/>
              <a:t>Use Fact Checks!</a:t>
            </a:r>
          </a:p>
          <a:p>
            <a:pPr marL="514350" indent="-514350" algn="l">
              <a:buFont typeface="+mj-lt"/>
              <a:buAutoNum type="arabicPeriod"/>
            </a:pPr>
            <a:r>
              <a:rPr lang="en-US" sz="3200" b="1" dirty="0" smtClean="0"/>
              <a:t>Be skeptical! Be wary of ‘common sense.’</a:t>
            </a:r>
          </a:p>
          <a:p>
            <a:pPr marL="514350" indent="-514350" algn="l">
              <a:buFont typeface="+mj-lt"/>
              <a:buAutoNum type="arabicPeriod"/>
            </a:pPr>
            <a:r>
              <a:rPr lang="en-US" sz="3200" b="1" dirty="0" smtClean="0"/>
              <a:t>Avoid hyper-partisan websites and media.</a:t>
            </a:r>
          </a:p>
          <a:p>
            <a:pPr marL="514350" indent="-514350" algn="l">
              <a:buFont typeface="+mj-lt"/>
              <a:buAutoNum type="arabicPeriod"/>
            </a:pPr>
            <a:r>
              <a:rPr lang="en-US" sz="3200" b="1" dirty="0" smtClean="0"/>
              <a:t>Read reviews of products and services.</a:t>
            </a:r>
          </a:p>
          <a:p>
            <a:pPr marL="514350" indent="-514350" algn="l">
              <a:buFont typeface="+mj-lt"/>
              <a:buAutoNum type="arabicPeriod"/>
            </a:pPr>
            <a:r>
              <a:rPr lang="en-US" sz="3200" b="1" dirty="0" smtClean="0"/>
              <a:t>Check the ‘fine print.’</a:t>
            </a:r>
          </a:p>
          <a:p>
            <a:pPr marL="514350" indent="-514350" algn="l">
              <a:buFont typeface="+mj-lt"/>
              <a:buAutoNum type="arabicPeriod"/>
            </a:pPr>
            <a:r>
              <a:rPr lang="en-US" sz="3200" b="1" dirty="0" smtClean="0"/>
              <a:t>Who pays for the information?</a:t>
            </a:r>
          </a:p>
          <a:p>
            <a:pPr marL="514350" indent="-514350" algn="l">
              <a:buFont typeface="+mj-lt"/>
              <a:buAutoNum type="arabicPeriod"/>
            </a:pPr>
            <a:r>
              <a:rPr lang="en-US" sz="3200" b="1" dirty="0" smtClean="0"/>
              <a:t>Who benefits from the information?</a:t>
            </a:r>
          </a:p>
          <a:p>
            <a:pPr marL="514350" indent="-514350" algn="l">
              <a:buFont typeface="+mj-lt"/>
              <a:buAutoNum type="arabicPeriod"/>
            </a:pPr>
            <a:r>
              <a:rPr lang="en-US" sz="3200" b="1" dirty="0" smtClean="0"/>
              <a:t>Is the ‘other side’ presented?</a:t>
            </a:r>
            <a:endParaRPr lang="en-US" sz="3200" b="1" dirty="0"/>
          </a:p>
        </p:txBody>
      </p:sp>
      <p:sp>
        <p:nvSpPr>
          <p:cNvPr id="2" name="Title 1"/>
          <p:cNvSpPr>
            <a:spLocks noGrp="1"/>
          </p:cNvSpPr>
          <p:nvPr>
            <p:ph type="title"/>
          </p:nvPr>
        </p:nvSpPr>
        <p:spPr>
          <a:xfrm>
            <a:off x="838200" y="457200"/>
            <a:ext cx="7391400" cy="1143000"/>
          </a:xfrm>
        </p:spPr>
        <p:txBody>
          <a:bodyPr>
            <a:noAutofit/>
          </a:bodyPr>
          <a:lstStyle/>
          <a:p>
            <a:r>
              <a:rPr lang="en-US" sz="2800" dirty="0" smtClean="0">
                <a:solidFill>
                  <a:schemeClr val="bg1"/>
                </a:solidFill>
                <a:effectLst>
                  <a:outerShdw blurRad="38100" dist="38100" dir="2700000" algn="tl">
                    <a:srgbClr val="000000">
                      <a:alpha val="43137"/>
                    </a:srgbClr>
                  </a:outerShdw>
                </a:effectLst>
              </a:rPr>
              <a:t>How can we Fight Political misinformation and propaganda?</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13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801"/>
            <a:ext cx="7391400" cy="1143000"/>
          </a:xfrm>
        </p:spPr>
        <p:txBody>
          <a:bodyPr>
            <a:noAutofit/>
          </a:bodyPr>
          <a:lstStyle/>
          <a:p>
            <a:r>
              <a:rPr lang="en-US" sz="2800" dirty="0" smtClean="0">
                <a:solidFill>
                  <a:schemeClr val="bg1"/>
                </a:solidFill>
                <a:effectLst>
                  <a:outerShdw blurRad="38100" dist="38100" dir="2700000" algn="tl">
                    <a:srgbClr val="000000">
                      <a:alpha val="43137"/>
                    </a:srgbClr>
                  </a:outerShdw>
                </a:effectLst>
              </a:rPr>
              <a:t>How can we Fight Political misinformation and propaganda?</a:t>
            </a:r>
            <a:endParaRPr lang="en-US" sz="28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0" y="1358997"/>
            <a:ext cx="3762375" cy="1009650"/>
          </a:xfrm>
          <a:prstGeom prst="rect">
            <a:avLst/>
          </a:prstGeom>
        </p:spPr>
      </p:pic>
      <p:pic>
        <p:nvPicPr>
          <p:cNvPr id="5" name="Picture 4"/>
          <p:cNvPicPr>
            <a:picLocks noChangeAspect="1"/>
          </p:cNvPicPr>
          <p:nvPr/>
        </p:nvPicPr>
        <p:blipFill>
          <a:blip r:embed="rId3"/>
          <a:stretch>
            <a:fillRect/>
          </a:stretch>
        </p:blipFill>
        <p:spPr>
          <a:xfrm>
            <a:off x="76200" y="2432244"/>
            <a:ext cx="5715000" cy="4381750"/>
          </a:xfrm>
          <a:prstGeom prst="rect">
            <a:avLst/>
          </a:prstGeom>
        </p:spPr>
      </p:pic>
      <p:pic>
        <p:nvPicPr>
          <p:cNvPr id="6" name="Picture 5"/>
          <p:cNvPicPr>
            <a:picLocks noChangeAspect="1"/>
          </p:cNvPicPr>
          <p:nvPr/>
        </p:nvPicPr>
        <p:blipFill>
          <a:blip r:embed="rId4"/>
          <a:stretch>
            <a:fillRect/>
          </a:stretch>
        </p:blipFill>
        <p:spPr>
          <a:xfrm>
            <a:off x="3657600" y="1295400"/>
            <a:ext cx="5544457" cy="4114800"/>
          </a:xfrm>
          <a:prstGeom prst="rect">
            <a:avLst/>
          </a:prstGeom>
        </p:spPr>
      </p:pic>
      <p:pic>
        <p:nvPicPr>
          <p:cNvPr id="8" name="Picture 7"/>
          <p:cNvPicPr>
            <a:picLocks noChangeAspect="1"/>
          </p:cNvPicPr>
          <p:nvPr/>
        </p:nvPicPr>
        <p:blipFill>
          <a:blip r:embed="rId5"/>
          <a:stretch>
            <a:fillRect/>
          </a:stretch>
        </p:blipFill>
        <p:spPr>
          <a:xfrm>
            <a:off x="1600200" y="2413319"/>
            <a:ext cx="7419975" cy="4419600"/>
          </a:xfrm>
          <a:prstGeom prst="rect">
            <a:avLst/>
          </a:prstGeom>
        </p:spPr>
      </p:pic>
      <p:pic>
        <p:nvPicPr>
          <p:cNvPr id="3" name="Picture 2"/>
          <p:cNvPicPr>
            <a:picLocks noChangeAspect="1"/>
          </p:cNvPicPr>
          <p:nvPr/>
        </p:nvPicPr>
        <p:blipFill>
          <a:blip r:embed="rId6"/>
          <a:stretch>
            <a:fillRect/>
          </a:stretch>
        </p:blipFill>
        <p:spPr>
          <a:xfrm>
            <a:off x="4023482" y="1295400"/>
            <a:ext cx="5185502" cy="5270403"/>
          </a:xfrm>
          <a:prstGeom prst="rect">
            <a:avLst/>
          </a:prstGeom>
        </p:spPr>
      </p:pic>
    </p:spTree>
    <p:extLst>
      <p:ext uri="{BB962C8B-B14F-4D97-AF65-F5344CB8AC3E}">
        <p14:creationId xmlns:p14="http://schemas.microsoft.com/office/powerpoint/2010/main" val="3985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801"/>
            <a:ext cx="7391400" cy="1143000"/>
          </a:xfrm>
        </p:spPr>
        <p:txBody>
          <a:bodyPr>
            <a:noAutofit/>
          </a:bodyPr>
          <a:lstStyle/>
          <a:p>
            <a:r>
              <a:rPr lang="en-US" sz="2800" dirty="0" err="1" smtClean="0">
                <a:solidFill>
                  <a:schemeClr val="bg1"/>
                </a:solidFill>
                <a:effectLst>
                  <a:outerShdw blurRad="38100" dist="38100" dir="2700000" algn="tl">
                    <a:srgbClr val="000000">
                      <a:alpha val="43137"/>
                    </a:srgbClr>
                  </a:outerShdw>
                </a:effectLst>
              </a:rPr>
              <a:t>PolitifacT</a:t>
            </a:r>
            <a:endParaRPr lang="en-US" sz="280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816429" y="1371600"/>
            <a:ext cx="7413171" cy="5410200"/>
          </a:xfrm>
          <a:prstGeom prst="rect">
            <a:avLst/>
          </a:prstGeom>
        </p:spPr>
      </p:pic>
      <p:pic>
        <p:nvPicPr>
          <p:cNvPr id="7" name="Picture 6"/>
          <p:cNvPicPr>
            <a:picLocks noChangeAspect="1"/>
          </p:cNvPicPr>
          <p:nvPr/>
        </p:nvPicPr>
        <p:blipFill>
          <a:blip r:embed="rId3"/>
          <a:stretch>
            <a:fillRect/>
          </a:stretch>
        </p:blipFill>
        <p:spPr>
          <a:xfrm>
            <a:off x="2652712" y="159476"/>
            <a:ext cx="3762375" cy="1009650"/>
          </a:xfrm>
          <a:prstGeom prst="rect">
            <a:avLst/>
          </a:prstGeom>
        </p:spPr>
      </p:pic>
    </p:spTree>
    <p:extLst>
      <p:ext uri="{BB962C8B-B14F-4D97-AF65-F5344CB8AC3E}">
        <p14:creationId xmlns:p14="http://schemas.microsoft.com/office/powerpoint/2010/main" val="1360810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801"/>
            <a:ext cx="7391400" cy="1143000"/>
          </a:xfrm>
        </p:spPr>
        <p:txBody>
          <a:bodyPr>
            <a:noAutofit/>
          </a:bodyPr>
          <a:lstStyle/>
          <a:p>
            <a:r>
              <a:rPr lang="en-US" sz="2800" dirty="0" err="1" smtClean="0">
                <a:solidFill>
                  <a:schemeClr val="bg1"/>
                </a:solidFill>
                <a:effectLst>
                  <a:outerShdw blurRad="38100" dist="38100" dir="2700000" algn="tl">
                    <a:srgbClr val="000000">
                      <a:alpha val="43137"/>
                    </a:srgbClr>
                  </a:outerShdw>
                </a:effectLst>
              </a:rPr>
              <a:t>PolitifacT</a:t>
            </a:r>
            <a:endParaRPr lang="en-US" sz="28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2652712" y="159476"/>
            <a:ext cx="3762375" cy="1009650"/>
          </a:xfrm>
          <a:prstGeom prst="rect">
            <a:avLst/>
          </a:prstGeom>
        </p:spPr>
      </p:pic>
      <p:pic>
        <p:nvPicPr>
          <p:cNvPr id="4" name="Picture 3"/>
          <p:cNvPicPr>
            <a:picLocks noChangeAspect="1"/>
          </p:cNvPicPr>
          <p:nvPr/>
        </p:nvPicPr>
        <p:blipFill>
          <a:blip r:embed="rId3"/>
          <a:stretch>
            <a:fillRect/>
          </a:stretch>
        </p:blipFill>
        <p:spPr>
          <a:xfrm>
            <a:off x="838200" y="1371601"/>
            <a:ext cx="7391400" cy="5715000"/>
          </a:xfrm>
          <a:prstGeom prst="rect">
            <a:avLst/>
          </a:prstGeom>
        </p:spPr>
      </p:pic>
    </p:spTree>
    <p:extLst>
      <p:ext uri="{BB962C8B-B14F-4D97-AF65-F5344CB8AC3E}">
        <p14:creationId xmlns:p14="http://schemas.microsoft.com/office/powerpoint/2010/main" val="3995936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801"/>
            <a:ext cx="7391400" cy="1143000"/>
          </a:xfrm>
        </p:spPr>
        <p:txBody>
          <a:bodyPr>
            <a:noAutofit/>
          </a:bodyPr>
          <a:lstStyle/>
          <a:p>
            <a:r>
              <a:rPr lang="en-US" sz="2800" dirty="0" err="1" smtClean="0">
                <a:solidFill>
                  <a:schemeClr val="bg1"/>
                </a:solidFill>
                <a:effectLst>
                  <a:outerShdw blurRad="38100" dist="38100" dir="2700000" algn="tl">
                    <a:srgbClr val="000000">
                      <a:alpha val="43137"/>
                    </a:srgbClr>
                  </a:outerShdw>
                </a:effectLst>
              </a:rPr>
              <a:t>PolitifacT</a:t>
            </a:r>
            <a:endParaRPr lang="en-US" sz="28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2652712" y="159476"/>
            <a:ext cx="3762375" cy="1009650"/>
          </a:xfrm>
          <a:prstGeom prst="rect">
            <a:avLst/>
          </a:prstGeom>
        </p:spPr>
      </p:pic>
      <p:pic>
        <p:nvPicPr>
          <p:cNvPr id="3" name="Picture 2"/>
          <p:cNvPicPr>
            <a:picLocks noChangeAspect="1"/>
          </p:cNvPicPr>
          <p:nvPr/>
        </p:nvPicPr>
        <p:blipFill>
          <a:blip r:embed="rId3"/>
          <a:stretch>
            <a:fillRect/>
          </a:stretch>
        </p:blipFill>
        <p:spPr>
          <a:xfrm>
            <a:off x="152399" y="1371599"/>
            <a:ext cx="4084023" cy="3352799"/>
          </a:xfrm>
          <a:prstGeom prst="rect">
            <a:avLst/>
          </a:prstGeom>
        </p:spPr>
      </p:pic>
      <p:pic>
        <p:nvPicPr>
          <p:cNvPr id="5" name="Picture 4"/>
          <p:cNvPicPr>
            <a:picLocks noChangeAspect="1"/>
          </p:cNvPicPr>
          <p:nvPr/>
        </p:nvPicPr>
        <p:blipFill>
          <a:blip r:embed="rId4"/>
          <a:stretch>
            <a:fillRect/>
          </a:stretch>
        </p:blipFill>
        <p:spPr>
          <a:xfrm>
            <a:off x="4667123" y="1371600"/>
            <a:ext cx="4331637" cy="3352799"/>
          </a:xfrm>
          <a:prstGeom prst="rect">
            <a:avLst/>
          </a:prstGeom>
        </p:spPr>
      </p:pic>
      <p:pic>
        <p:nvPicPr>
          <p:cNvPr id="6" name="Picture 5"/>
          <p:cNvPicPr>
            <a:picLocks noChangeAspect="1"/>
          </p:cNvPicPr>
          <p:nvPr/>
        </p:nvPicPr>
        <p:blipFill>
          <a:blip r:embed="rId5"/>
          <a:stretch>
            <a:fillRect/>
          </a:stretch>
        </p:blipFill>
        <p:spPr>
          <a:xfrm>
            <a:off x="117406" y="4847133"/>
            <a:ext cx="6130994" cy="863270"/>
          </a:xfrm>
          <a:prstGeom prst="rect">
            <a:avLst/>
          </a:prstGeom>
        </p:spPr>
      </p:pic>
      <p:pic>
        <p:nvPicPr>
          <p:cNvPr id="8" name="Picture 7"/>
          <p:cNvPicPr>
            <a:picLocks noChangeAspect="1"/>
          </p:cNvPicPr>
          <p:nvPr/>
        </p:nvPicPr>
        <p:blipFill>
          <a:blip r:embed="rId6"/>
          <a:stretch>
            <a:fillRect/>
          </a:stretch>
        </p:blipFill>
        <p:spPr>
          <a:xfrm>
            <a:off x="2652713" y="5833137"/>
            <a:ext cx="6346048" cy="916552"/>
          </a:xfrm>
          <a:prstGeom prst="rect">
            <a:avLst/>
          </a:prstGeom>
        </p:spPr>
      </p:pic>
    </p:spTree>
    <p:extLst>
      <p:ext uri="{BB962C8B-B14F-4D97-AF65-F5344CB8AC3E}">
        <p14:creationId xmlns:p14="http://schemas.microsoft.com/office/powerpoint/2010/main" val="3841815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020824"/>
            <a:ext cx="8382000" cy="4303776"/>
          </a:xfrm>
        </p:spPr>
        <p:txBody>
          <a:bodyPr>
            <a:normAutofit/>
          </a:bodyPr>
          <a:lstStyle/>
          <a:p>
            <a:r>
              <a:rPr lang="en-US" sz="5400" b="1" dirty="0" smtClean="0">
                <a:solidFill>
                  <a:srgbClr val="FFFF00"/>
                </a:solidFill>
              </a:rPr>
              <a:t>In your journal, create propaganda to persuade Smith to stop giving you HW. </a:t>
            </a:r>
            <a:endParaRPr lang="en-US" sz="5400" b="1" dirty="0">
              <a:solidFill>
                <a:srgbClr val="FFFF00"/>
              </a:solidFill>
            </a:endParaRPr>
          </a:p>
        </p:txBody>
      </p:sp>
      <p:sp>
        <p:nvSpPr>
          <p:cNvPr id="2" name="Title 1"/>
          <p:cNvSpPr>
            <a:spLocks noGrp="1"/>
          </p:cNvSpPr>
          <p:nvPr>
            <p:ph type="title"/>
          </p:nvPr>
        </p:nvSpPr>
        <p:spPr>
          <a:xfrm>
            <a:off x="838200" y="457200"/>
            <a:ext cx="7391400" cy="1143000"/>
          </a:xfrm>
        </p:spPr>
        <p:txBody>
          <a:bodyPr>
            <a:noAutofit/>
          </a:bodyPr>
          <a:lstStyle/>
          <a:p>
            <a:r>
              <a:rPr lang="en-US" sz="4000" dirty="0" smtClean="0"/>
              <a:t>Propaganda</a:t>
            </a:r>
            <a:endParaRPr lang="en-US" sz="4000" dirty="0"/>
          </a:p>
        </p:txBody>
      </p:sp>
    </p:spTree>
    <p:extLst>
      <p:ext uri="{BB962C8B-B14F-4D97-AF65-F5344CB8AC3E}">
        <p14:creationId xmlns:p14="http://schemas.microsoft.com/office/powerpoint/2010/main" val="215752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248400" cy="752475"/>
          </a:xfrm>
        </p:spPr>
        <p:txBody>
          <a:bodyPr>
            <a:normAutofit fontScale="90000"/>
          </a:bodyPr>
          <a:lstStyle/>
          <a:p>
            <a:r>
              <a:rPr lang="en-US" sz="5400" dirty="0" smtClean="0"/>
              <a:t>So </a:t>
            </a:r>
            <a:r>
              <a:rPr lang="en-US" sz="5400" dirty="0"/>
              <a:t>what?</a:t>
            </a:r>
          </a:p>
        </p:txBody>
      </p:sp>
      <p:sp>
        <p:nvSpPr>
          <p:cNvPr id="3" name="Content Placeholder 2"/>
          <p:cNvSpPr>
            <a:spLocks noGrp="1"/>
          </p:cNvSpPr>
          <p:nvPr>
            <p:ph idx="1"/>
          </p:nvPr>
        </p:nvSpPr>
        <p:spPr>
          <a:xfrm>
            <a:off x="533400" y="1971675"/>
            <a:ext cx="8196649" cy="4035701"/>
          </a:xfrm>
        </p:spPr>
        <p:txBody>
          <a:bodyPr>
            <a:normAutofit/>
          </a:bodyPr>
          <a:lstStyle/>
          <a:p>
            <a:pPr algn="l"/>
            <a:r>
              <a:rPr lang="en-US" sz="2700" b="1" dirty="0">
                <a:solidFill>
                  <a:srgbClr val="FFFF00"/>
                </a:solidFill>
              </a:rPr>
              <a:t>The media/corporations/politicians/everyone else is constantly trying to persuade you. The words, images, and sounds they choose work together to make you believe what they want you to believe.</a:t>
            </a:r>
          </a:p>
          <a:p>
            <a:pPr lvl="1"/>
            <a:r>
              <a:rPr lang="en-US" sz="3600" b="1" dirty="0" smtClean="0">
                <a:sym typeface="Wingdings" panose="05000000000000000000" pitchFamily="2" charset="2"/>
              </a:rPr>
              <a:t></a:t>
            </a:r>
            <a:r>
              <a:rPr lang="en-US" sz="3600" b="1" dirty="0" smtClean="0"/>
              <a:t>They’re </a:t>
            </a:r>
            <a:r>
              <a:rPr lang="en-US" sz="3600" b="1" dirty="0"/>
              <a:t>really good at this!</a:t>
            </a:r>
          </a:p>
          <a:p>
            <a:pPr lvl="1"/>
            <a:endParaRPr lang="en-US" sz="2700" dirty="0"/>
          </a:p>
        </p:txBody>
      </p:sp>
    </p:spTree>
    <p:extLst>
      <p:ext uri="{BB962C8B-B14F-4D97-AF65-F5344CB8AC3E}">
        <p14:creationId xmlns:p14="http://schemas.microsoft.com/office/powerpoint/2010/main" val="2783533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608576"/>
          </a:xfrm>
        </p:spPr>
        <p:txBody>
          <a:bodyPr>
            <a:normAutofit/>
          </a:bodyPr>
          <a:lstStyle/>
          <a:p>
            <a:pPr algn="l"/>
            <a:r>
              <a:rPr lang="en-US" sz="3200" b="1" dirty="0" smtClean="0"/>
              <a:t>Learning Targets:</a:t>
            </a:r>
          </a:p>
          <a:p>
            <a:pPr marL="514350" indent="-514350" algn="l">
              <a:buFont typeface="+mj-lt"/>
              <a:buAutoNum type="arabicPeriod"/>
            </a:pPr>
            <a:r>
              <a:rPr lang="en-US" sz="3200" b="1" dirty="0" smtClean="0"/>
              <a:t>Students will be able to synthesize definitions of propaganda to create their own definition. </a:t>
            </a:r>
          </a:p>
          <a:p>
            <a:pPr marL="514350" indent="-514350" algn="l">
              <a:buFont typeface="+mj-lt"/>
              <a:buAutoNum type="arabicPeriod"/>
            </a:pPr>
            <a:r>
              <a:rPr lang="en-US" sz="3200" b="1" dirty="0" smtClean="0"/>
              <a:t>Students will be able to identify and evaluate various propaganda techniques.</a:t>
            </a:r>
          </a:p>
          <a:p>
            <a:pPr marL="514350" indent="-514350" algn="l">
              <a:buFont typeface="+mj-lt"/>
              <a:buAutoNum type="arabicPeriod"/>
            </a:pPr>
            <a:r>
              <a:rPr lang="en-US" sz="3200" b="1" dirty="0" smtClean="0"/>
              <a:t>Students will be able to connect rhetoric and propaganda.</a:t>
            </a:r>
            <a:endParaRPr lang="en-US" sz="3200" b="1" dirty="0"/>
          </a:p>
        </p:txBody>
      </p:sp>
      <p:sp>
        <p:nvSpPr>
          <p:cNvPr id="2" name="Title 1"/>
          <p:cNvSpPr>
            <a:spLocks noGrp="1"/>
          </p:cNvSpPr>
          <p:nvPr>
            <p:ph type="title"/>
          </p:nvPr>
        </p:nvSpPr>
        <p:spPr>
          <a:xfrm>
            <a:off x="838200" y="457200"/>
            <a:ext cx="7391400" cy="1143000"/>
          </a:xfrm>
        </p:spPr>
        <p:txBody>
          <a:bodyPr>
            <a:noAutofit/>
          </a:bodyPr>
          <a:lstStyle/>
          <a:p>
            <a:r>
              <a:rPr lang="en-US" sz="4000" dirty="0" smtClean="0"/>
              <a:t>Journal #6: Propaganda </a:t>
            </a:r>
            <a:endParaRPr lang="en-US" sz="4000" dirty="0"/>
          </a:p>
        </p:txBody>
      </p:sp>
      <p:sp>
        <p:nvSpPr>
          <p:cNvPr id="4" name="AutoShape 2" descr="Image result for propaga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9674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905000"/>
            <a:ext cx="8229600" cy="4191000"/>
          </a:xfrm>
        </p:spPr>
        <p:txBody>
          <a:bodyPr>
            <a:normAutofit/>
          </a:bodyPr>
          <a:lstStyle/>
          <a:p>
            <a:pPr algn="l"/>
            <a:r>
              <a:rPr lang="en-US" sz="3200" b="1" dirty="0" smtClean="0"/>
              <a:t>Synthesis </a:t>
            </a:r>
            <a:r>
              <a:rPr lang="en-US" sz="3200" dirty="0" smtClean="0"/>
              <a:t>is </a:t>
            </a:r>
            <a:r>
              <a:rPr lang="en-US" sz="3200" dirty="0"/>
              <a:t>where students put the parts they’ve learned together into a whole to create a new meaning or structure.</a:t>
            </a:r>
            <a:endParaRPr lang="en-US" sz="3200" b="1" dirty="0"/>
          </a:p>
        </p:txBody>
      </p:sp>
      <p:sp>
        <p:nvSpPr>
          <p:cNvPr id="2" name="Title 1"/>
          <p:cNvSpPr>
            <a:spLocks noGrp="1"/>
          </p:cNvSpPr>
          <p:nvPr>
            <p:ph type="title"/>
          </p:nvPr>
        </p:nvSpPr>
        <p:spPr>
          <a:xfrm>
            <a:off x="838200" y="457200"/>
            <a:ext cx="7391400" cy="1143000"/>
          </a:xfrm>
        </p:spPr>
        <p:txBody>
          <a:bodyPr>
            <a:noAutofit/>
          </a:bodyPr>
          <a:lstStyle/>
          <a:p>
            <a:r>
              <a:rPr lang="en-US" sz="4000" dirty="0" smtClean="0"/>
              <a:t>What is Synthesis?</a:t>
            </a:r>
            <a:endParaRPr lang="en-US" sz="4000" dirty="0"/>
          </a:p>
        </p:txBody>
      </p:sp>
      <p:pic>
        <p:nvPicPr>
          <p:cNvPr id="1026" name="Picture 2" descr="https://cft.vanderbilt.edu/wp-content/uploads/sites/59/Blooms-Taxonomy-650x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823" y="3371849"/>
            <a:ext cx="6191250" cy="3486151"/>
          </a:xfrm>
          <a:prstGeom prst="rect">
            <a:avLst/>
          </a:prstGeom>
          <a:noFill/>
          <a:extLst>
            <a:ext uri="{909E8E84-426E-40DD-AFC4-6F175D3DCCD1}">
              <a14:hiddenFill xmlns:a14="http://schemas.microsoft.com/office/drawing/2010/main">
                <a:solidFill>
                  <a:srgbClr val="FFFFFF"/>
                </a:solidFill>
              </a14:hiddenFill>
            </a:ext>
          </a:extLst>
        </p:spPr>
      </p:pic>
      <p:sp>
        <p:nvSpPr>
          <p:cNvPr id="4" name="Left-Up Arrow 3"/>
          <p:cNvSpPr/>
          <p:nvPr/>
        </p:nvSpPr>
        <p:spPr>
          <a:xfrm rot="5400000">
            <a:off x="1829232" y="2818968"/>
            <a:ext cx="1650423" cy="3175288"/>
          </a:xfrm>
          <a:prstGeom prst="leftUpArrow">
            <a:avLst>
              <a:gd name="adj1" fmla="val 12638"/>
              <a:gd name="adj2" fmla="val 16142"/>
              <a:gd name="adj3" fmla="val 17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202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524000"/>
            <a:ext cx="8839200" cy="5105400"/>
          </a:xfrm>
        </p:spPr>
        <p:txBody>
          <a:bodyPr>
            <a:normAutofit/>
          </a:bodyPr>
          <a:lstStyle/>
          <a:p>
            <a:pPr algn="l"/>
            <a:r>
              <a:rPr lang="en-US" sz="2400" b="1" dirty="0">
                <a:solidFill>
                  <a:srgbClr val="FFFF00"/>
                </a:solidFill>
              </a:rPr>
              <a:t>All this will indicate that there is a lot of difficulty in working out any formal definition of propaganda</a:t>
            </a:r>
            <a:r>
              <a:rPr lang="en-US" sz="2400" b="1" dirty="0"/>
              <a:t>. Most </a:t>
            </a:r>
            <a:r>
              <a:rPr lang="en-US" sz="2400" b="1" dirty="0" smtClean="0"/>
              <a:t>experts </a:t>
            </a:r>
            <a:r>
              <a:rPr lang="en-US" sz="2400" b="1" dirty="0"/>
              <a:t>of the subject agree that propaganda has to do with any ideas and beliefs that are intentionally </a:t>
            </a:r>
            <a:r>
              <a:rPr lang="en-US" sz="2400" b="1" dirty="0" smtClean="0"/>
              <a:t>spread. </a:t>
            </a:r>
            <a:r>
              <a:rPr lang="en-US" sz="2400" b="1" dirty="0"/>
              <a:t>They agree also that it attempts to reach a goal by making use of words and word substitutes (pictures, drawings, graphs, exhibits, parades, songs, and similar devices). Moreover, although it is used in controversial situations, most experts agree that it is also used to promote noncontroversial, or generally acceptable, ideas. Types of propaganda range from the selfish, deceitful, and subversive to the honest and aboveboard promotional effort. It can be concealed or open, emotional or containing appeals to reason, or a combination of emotional and logical appeals.</a:t>
            </a:r>
          </a:p>
        </p:txBody>
      </p:sp>
      <p:sp>
        <p:nvSpPr>
          <p:cNvPr id="3" name="Title 2"/>
          <p:cNvSpPr>
            <a:spLocks noGrp="1"/>
          </p:cNvSpPr>
          <p:nvPr>
            <p:ph type="title"/>
          </p:nvPr>
        </p:nvSpPr>
        <p:spPr>
          <a:xfrm>
            <a:off x="152400" y="304800"/>
            <a:ext cx="8839200" cy="701040"/>
          </a:xfrm>
        </p:spPr>
        <p:txBody>
          <a:bodyPr>
            <a:normAutofit/>
          </a:bodyPr>
          <a:lstStyle/>
          <a:p>
            <a:r>
              <a:rPr lang="en-US" sz="3200" dirty="0" smtClean="0"/>
              <a:t>Why is propaganda hard to define?</a:t>
            </a:r>
            <a:endParaRPr lang="en-US" sz="3200" dirty="0"/>
          </a:p>
        </p:txBody>
      </p:sp>
    </p:spTree>
    <p:extLst>
      <p:ext uri="{BB962C8B-B14F-4D97-AF65-F5344CB8AC3E}">
        <p14:creationId xmlns:p14="http://schemas.microsoft.com/office/powerpoint/2010/main" val="807645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1285</TotalTime>
  <Words>2347</Words>
  <Application>Microsoft Office PowerPoint</Application>
  <PresentationFormat>On-screen Show (4:3)</PresentationFormat>
  <Paragraphs>157</Paragraphs>
  <Slides>59</Slides>
  <Notes>8</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Arial</vt:lpstr>
      <vt:lpstr>Berlin Sans FB</vt:lpstr>
      <vt:lpstr>Calibri</vt:lpstr>
      <vt:lpstr>Franklin Gothic Book</vt:lpstr>
      <vt:lpstr>Garamond</vt:lpstr>
      <vt:lpstr>Tahoma</vt:lpstr>
      <vt:lpstr>Tunga</vt:lpstr>
      <vt:lpstr>Wingdings</vt:lpstr>
      <vt:lpstr>BlackTie</vt:lpstr>
      <vt:lpstr>Crop</vt:lpstr>
      <vt:lpstr>POP Quiz: For the following ad:</vt:lpstr>
      <vt:lpstr>PowerPoint Presentation</vt:lpstr>
      <vt:lpstr>Quiz: For the following ad:</vt:lpstr>
      <vt:lpstr>PowerPoint Presentation</vt:lpstr>
      <vt:lpstr>Discuss</vt:lpstr>
      <vt:lpstr>So what?</vt:lpstr>
      <vt:lpstr>Journal #6: Propaganda </vt:lpstr>
      <vt:lpstr>What is Synthesis?</vt:lpstr>
      <vt:lpstr>Why is propaganda hard to define?</vt:lpstr>
      <vt:lpstr>How will we use synthesis to learn about propaganda?</vt:lpstr>
      <vt:lpstr>Checkpoint 1: Based on What you know or have heard:</vt:lpstr>
      <vt:lpstr>Propaganda Technique #1: “BANDwagon”</vt:lpstr>
      <vt:lpstr>PowerPoint Presentation</vt:lpstr>
      <vt:lpstr>Propaganda Technique #1: “BANDwagon”</vt:lpstr>
      <vt:lpstr>Propaganda Technique #2: “Assertion”</vt:lpstr>
      <vt:lpstr>PowerPoint Presentation</vt:lpstr>
      <vt:lpstr>Propaganda Technique #3:  “False Equivalence”</vt:lpstr>
      <vt:lpstr>Propaganda Technique #3: “False Equivalence”</vt:lpstr>
      <vt:lpstr>Propaganda Technique #3: “False Equivalence”</vt:lpstr>
      <vt:lpstr>Propaganda Technique #3: “False Equivalence”</vt:lpstr>
      <vt:lpstr>Propaganda Technique #3: “False Equivalence”</vt:lpstr>
      <vt:lpstr>Propaganda Technique #3: “False Equivalence”</vt:lpstr>
      <vt:lpstr>Propaganda Technique #4: “Name Calling”</vt:lpstr>
      <vt:lpstr>PowerPoint Presentation</vt:lpstr>
      <vt:lpstr>Checkpoint #2</vt:lpstr>
      <vt:lpstr>Propaganda Technique #5: “Plain folks”</vt:lpstr>
      <vt:lpstr>PowerPoint Presentation</vt:lpstr>
      <vt:lpstr>Propaganda Technique #6: “Glittering Generalities”</vt:lpstr>
      <vt:lpstr>PowerPoint Presentation</vt:lpstr>
      <vt:lpstr>PowerPoint Presentation</vt:lpstr>
      <vt:lpstr>Techniques #2 &amp; #6: “Assertion” + “Glittering Generalities”</vt:lpstr>
      <vt:lpstr>Propaganda Technique #7: “Lesser of two evils”</vt:lpstr>
      <vt:lpstr>PowerPoint Presentation</vt:lpstr>
      <vt:lpstr>PowerPoint Presentation</vt:lpstr>
      <vt:lpstr>PowerPoint Presentation</vt:lpstr>
      <vt:lpstr>Checkpoint #3</vt:lpstr>
      <vt:lpstr>Review! Journal 18 so far</vt:lpstr>
      <vt:lpstr>Propaganda Technique #8a: “Card Stacking”</vt:lpstr>
      <vt:lpstr>PowerPoint Presentation</vt:lpstr>
      <vt:lpstr>PowerPoint Presentation</vt:lpstr>
      <vt:lpstr>Propaganda Technique #8b: “Misleading numbers”</vt:lpstr>
      <vt:lpstr>PowerPoint Presentation</vt:lpstr>
      <vt:lpstr>Propaganda technique #9: “whataboutism”</vt:lpstr>
      <vt:lpstr>Propaganda technique #10: “Fear mongering”</vt:lpstr>
      <vt:lpstr>PowerPoint Presentation</vt:lpstr>
      <vt:lpstr>Propaganda outside of these techniques… </vt:lpstr>
      <vt:lpstr>Propaganda outside of these techniques… </vt:lpstr>
      <vt:lpstr>Propaganda outside of these techniques… </vt:lpstr>
      <vt:lpstr>For reference</vt:lpstr>
      <vt:lpstr>What Type of rhetoric does propaganda rely on?</vt:lpstr>
      <vt:lpstr>Several different definitions of propaganda</vt:lpstr>
      <vt:lpstr>Several different definitions of propaganda</vt:lpstr>
      <vt:lpstr>Is Propaganda always bad?</vt:lpstr>
      <vt:lpstr>How can we Fight Political misinformation and propaganda?</vt:lpstr>
      <vt:lpstr>How can we Fight Political misinformation and propaganda?</vt:lpstr>
      <vt:lpstr>PolitifacT</vt:lpstr>
      <vt:lpstr>PolitifacT</vt:lpstr>
      <vt:lpstr>PolitifacT</vt:lpstr>
      <vt:lpstr>Propaganda</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#26: Propaganda </dc:title>
  <dc:creator>Windows User</dc:creator>
  <cp:lastModifiedBy>Smith, Kyle    SHS - Staff</cp:lastModifiedBy>
  <cp:revision>129</cp:revision>
  <cp:lastPrinted>2017-10-10T13:37:29Z</cp:lastPrinted>
  <dcterms:created xsi:type="dcterms:W3CDTF">2017-03-07T14:27:01Z</dcterms:created>
  <dcterms:modified xsi:type="dcterms:W3CDTF">2019-10-08T21:49:07Z</dcterms:modified>
</cp:coreProperties>
</file>