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9"/>
  </p:handoutMasterIdLst>
  <p:sldIdLst>
    <p:sldId id="260" r:id="rId2"/>
    <p:sldId id="261" r:id="rId3"/>
    <p:sldId id="262" r:id="rId4"/>
    <p:sldId id="263" r:id="rId5"/>
    <p:sldId id="264" r:id="rId6"/>
    <p:sldId id="258" r:id="rId7"/>
    <p:sldId id="267" r:id="rId8"/>
    <p:sldId id="312" r:id="rId9"/>
    <p:sldId id="265" r:id="rId10"/>
    <p:sldId id="279" r:id="rId11"/>
    <p:sldId id="280" r:id="rId12"/>
    <p:sldId id="281" r:id="rId13"/>
    <p:sldId id="302" r:id="rId14"/>
    <p:sldId id="313" r:id="rId15"/>
    <p:sldId id="268" r:id="rId16"/>
    <p:sldId id="308" r:id="rId17"/>
    <p:sldId id="314" r:id="rId18"/>
    <p:sldId id="315" r:id="rId19"/>
    <p:sldId id="290" r:id="rId20"/>
    <p:sldId id="306" r:id="rId21"/>
    <p:sldId id="272" r:id="rId22"/>
    <p:sldId id="305" r:id="rId23"/>
    <p:sldId id="316" r:id="rId24"/>
    <p:sldId id="270" r:id="rId25"/>
    <p:sldId id="303" r:id="rId26"/>
    <p:sldId id="317" r:id="rId27"/>
    <p:sldId id="291" r:id="rId28"/>
    <p:sldId id="286" r:id="rId29"/>
    <p:sldId id="319" r:id="rId30"/>
    <p:sldId id="292" r:id="rId31"/>
    <p:sldId id="318" r:id="rId32"/>
    <p:sldId id="287" r:id="rId33"/>
    <p:sldId id="311" r:id="rId34"/>
    <p:sldId id="293" r:id="rId35"/>
    <p:sldId id="307" r:id="rId36"/>
    <p:sldId id="301" r:id="rId37"/>
    <p:sldId id="300" r:id="rId38"/>
    <p:sldId id="284" r:id="rId39"/>
    <p:sldId id="289" r:id="rId40"/>
    <p:sldId id="309" r:id="rId41"/>
    <p:sldId id="294" r:id="rId42"/>
    <p:sldId id="310" r:id="rId43"/>
    <p:sldId id="271" r:id="rId44"/>
    <p:sldId id="295" r:id="rId45"/>
    <p:sldId id="296" r:id="rId46"/>
    <p:sldId id="297" r:id="rId47"/>
    <p:sldId id="298" r:id="rId4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224698-1841-42F7-89A0-B0C30FB666D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F77006-E157-4BCA-9527-3899A655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2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i-G3pyyKt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r1BjIJ78P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838" y="0"/>
            <a:ext cx="9601200" cy="14859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Discuss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71" y="864973"/>
            <a:ext cx="10688932" cy="599302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How can you tell the difference between what is real (trustworthy) and what is not</a:t>
            </a:r>
            <a:r>
              <a:rPr lang="en-US" sz="2800" b="1" dirty="0"/>
              <a:t>? </a:t>
            </a:r>
            <a:r>
              <a:rPr lang="en-US" sz="2800" b="1" dirty="0" smtClean="0"/>
              <a:t>Do your teachers allow you to do this? How </a:t>
            </a:r>
            <a:r>
              <a:rPr lang="en-US" sz="2800" b="1" dirty="0"/>
              <a:t>can we evaluate the truthfulness of what we read or </a:t>
            </a:r>
            <a:r>
              <a:rPr lang="en-US" sz="2800" b="1" dirty="0" smtClean="0"/>
              <a:t>watch?</a:t>
            </a:r>
          </a:p>
          <a:p>
            <a:r>
              <a:rPr lang="en-US" sz="2800" b="1" dirty="0" smtClean="0"/>
              <a:t>Do you think most people can tell the difference between what is reliable and trustworthy and what is not? Why or why not?</a:t>
            </a:r>
          </a:p>
          <a:p>
            <a:r>
              <a:rPr lang="en-US" sz="2800" b="1" dirty="0" smtClean="0"/>
              <a:t>What do you think our focus on media and reality television says about our society as a whole? Why?</a:t>
            </a:r>
          </a:p>
          <a:p>
            <a:r>
              <a:rPr lang="en-US" sz="2800" b="1" dirty="0" smtClean="0"/>
              <a:t>How is the media influencing you today, as a freshman in 2017?</a:t>
            </a:r>
          </a:p>
          <a:p>
            <a:pPr lvl="1"/>
            <a:r>
              <a:rPr lang="en-US" sz="2800" b="1" dirty="0" smtClean="0"/>
              <a:t>What </a:t>
            </a:r>
            <a:r>
              <a:rPr lang="en-US" sz="2800" b="1" dirty="0"/>
              <a:t>is the relationship between media and culture?</a:t>
            </a:r>
          </a:p>
          <a:p>
            <a:r>
              <a:rPr lang="en-US" sz="2800" b="1" dirty="0" smtClean="0"/>
              <a:t>What is fake news? Who creates it? Why? Do you think </a:t>
            </a:r>
            <a:br>
              <a:rPr lang="en-US" sz="2800" b="1" dirty="0" smtClean="0"/>
            </a:br>
            <a:r>
              <a:rPr lang="en-US" sz="2800" b="1" dirty="0" smtClean="0"/>
              <a:t>you have read a fake news story?</a:t>
            </a:r>
          </a:p>
          <a:p>
            <a:r>
              <a:rPr lang="en-US" sz="2800" b="1" dirty="0" smtClean="0"/>
              <a:t>What is propaganda</a:t>
            </a:r>
            <a:r>
              <a:rPr lang="en-US" sz="2800" b="1" dirty="0"/>
              <a:t>? Who creates it? Why?</a:t>
            </a:r>
          </a:p>
          <a:p>
            <a:endParaRPr lang="en-US" sz="2800" b="1" dirty="0" smtClean="0"/>
          </a:p>
        </p:txBody>
      </p:sp>
      <p:pic>
        <p:nvPicPr>
          <p:cNvPr id="1026" name="Picture 2" descr="http://emojipedia-us.s3.amazonaws.com/social/shru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2" t="30991" r="37645" b="28937"/>
          <a:stretch/>
        </p:blipFill>
        <p:spPr bwMode="auto">
          <a:xfrm>
            <a:off x="10050162" y="4909912"/>
            <a:ext cx="2158314" cy="1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0"/>
            <a:ext cx="8229600" cy="1066800"/>
          </a:xfrm>
        </p:spPr>
        <p:txBody>
          <a:bodyPr/>
          <a:lstStyle/>
          <a:p>
            <a:r>
              <a:rPr lang="en-US" dirty="0" smtClean="0"/>
              <a:t>Word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066800"/>
            <a:ext cx="9636177" cy="550773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Diction</a:t>
            </a:r>
            <a:r>
              <a:rPr lang="en-US" sz="3600" dirty="0" smtClean="0"/>
              <a:t>: word choice that a writer or speaker uses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Denotation</a:t>
            </a:r>
            <a:r>
              <a:rPr lang="en-US" sz="3600" dirty="0" smtClean="0"/>
              <a:t>: the literal (explicit) meaning of a word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Connotation</a:t>
            </a:r>
            <a:r>
              <a:rPr lang="en-US" sz="3600" dirty="0" smtClean="0"/>
              <a:t>: the implicit </a:t>
            </a:r>
            <a:r>
              <a:rPr lang="en-US" sz="3600" b="1" dirty="0" smtClean="0"/>
              <a:t>ideas and emotions </a:t>
            </a:r>
            <a:r>
              <a:rPr lang="en-US" sz="3600" dirty="0" smtClean="0"/>
              <a:t>we associate with a word or phrase.  These meanings are </a:t>
            </a:r>
            <a:r>
              <a:rPr lang="en-US" sz="3600" b="1" dirty="0" smtClean="0"/>
              <a:t>socially constructed</a:t>
            </a:r>
            <a:r>
              <a:rPr lang="en-US" sz="3600" dirty="0" smtClean="0"/>
              <a:t>.  Connotative meanings are </a:t>
            </a:r>
            <a:r>
              <a:rPr lang="en-US" sz="3600" b="1" dirty="0" smtClean="0"/>
              <a:t>dynamic over time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8449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out your worksheet for the John Oliver video we watched before break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590" y="2286000"/>
            <a:ext cx="7771219" cy="4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your group copy the chart from the back of your worksheet into your journal!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590" y="2286000"/>
            <a:ext cx="7771219" cy="4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7" y="0"/>
            <a:ext cx="11359978" cy="14859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Connotation</a:t>
            </a:r>
            <a:r>
              <a:rPr lang="en-US" dirty="0"/>
              <a:t>: the implicit </a:t>
            </a:r>
            <a:r>
              <a:rPr lang="en-US" b="1" dirty="0"/>
              <a:t>ideas and emotions </a:t>
            </a:r>
            <a:r>
              <a:rPr lang="en-US" dirty="0"/>
              <a:t>we associate with a word or phrase.  These meanings are </a:t>
            </a:r>
            <a:r>
              <a:rPr lang="en-US" b="1" dirty="0"/>
              <a:t>socially constructed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314" y="1681837"/>
            <a:ext cx="4443984" cy="823912"/>
          </a:xfrm>
        </p:spPr>
        <p:txBody>
          <a:bodyPr/>
          <a:lstStyle/>
          <a:p>
            <a:r>
              <a:rPr lang="en-US" dirty="0" smtClean="0"/>
              <a:t>“a lot of kittens coming”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222" y="2701686"/>
            <a:ext cx="5685911" cy="357530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133" y="1681837"/>
            <a:ext cx="4443984" cy="82391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sz="2800" dirty="0" smtClean="0"/>
              <a:t>a </a:t>
            </a:r>
            <a:r>
              <a:rPr lang="en-US" sz="2800" i="1" dirty="0" smtClean="0"/>
              <a:t>swarm</a:t>
            </a:r>
            <a:r>
              <a:rPr lang="en-US" sz="2800" dirty="0" smtClean="0"/>
              <a:t> of kittens coming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25132" y="2701686"/>
            <a:ext cx="5504961" cy="35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652227"/>
            <a:ext cx="8229600" cy="7239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Rhetoric: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376126"/>
            <a:ext cx="10353675" cy="5278673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Rhetoric is the art of effective or persuasive </a:t>
            </a:r>
            <a:r>
              <a:rPr lang="en-US" sz="3600" b="1" dirty="0" smtClean="0"/>
              <a:t>communication (speaking or writing).</a:t>
            </a:r>
          </a:p>
          <a:p>
            <a:pPr lvl="1"/>
            <a:r>
              <a:rPr lang="en-US" sz="3200" b="1" i="0" dirty="0" smtClean="0"/>
              <a:t>When we analyze a speaker/writer/or group’s use of language, style, or messaging we’re studying their rhetoric.</a:t>
            </a:r>
          </a:p>
          <a:p>
            <a:pPr lvl="2"/>
            <a:r>
              <a:rPr lang="en-US" sz="2200" b="1" i="0" dirty="0" smtClean="0"/>
              <a:t>Note: a “rhetorical </a:t>
            </a:r>
            <a:r>
              <a:rPr lang="en-US" sz="2200" b="1" i="0" dirty="0"/>
              <a:t>question” </a:t>
            </a:r>
            <a:r>
              <a:rPr lang="en-US" sz="2200" b="1" i="0" dirty="0" smtClean="0"/>
              <a:t>is a </a:t>
            </a:r>
            <a:r>
              <a:rPr lang="en-US" sz="2200" b="1" i="0" dirty="0"/>
              <a:t>question asked in order to create a dramatic effect or to make a point rather than to get an answer.</a:t>
            </a:r>
            <a:endParaRPr lang="en-US" sz="2200" b="1" i="0" dirty="0" smtClean="0"/>
          </a:p>
          <a:p>
            <a:r>
              <a:rPr lang="en-US" sz="3600" b="1" dirty="0" smtClean="0"/>
              <a:t>Aristotle </a:t>
            </a:r>
            <a:r>
              <a:rPr lang="en-US" sz="3600" b="1" dirty="0"/>
              <a:t>(Greek, 384–322 </a:t>
            </a:r>
            <a:r>
              <a:rPr lang="en-US" sz="3600" b="1" dirty="0" smtClean="0"/>
              <a:t>BC) taught his students </a:t>
            </a:r>
            <a:r>
              <a:rPr lang="en-US" sz="3600" b="1" dirty="0"/>
              <a:t>that a speaker's ability to persuade is based on how well the speaker appeals to </a:t>
            </a:r>
            <a:r>
              <a:rPr lang="en-US" sz="3600" b="1" dirty="0" smtClean="0"/>
              <a:t>their </a:t>
            </a:r>
            <a:r>
              <a:rPr lang="en-US" sz="3600" b="1" dirty="0"/>
              <a:t>audience in </a:t>
            </a:r>
            <a:r>
              <a:rPr lang="en-US" sz="3600" b="1" dirty="0" smtClean="0"/>
              <a:t>3 </a:t>
            </a:r>
            <a:r>
              <a:rPr lang="en-US" sz="3600" b="1" dirty="0"/>
              <a:t>different areas: </a:t>
            </a:r>
            <a:r>
              <a:rPr lang="en-US" sz="3600" b="1" u="sng" dirty="0" smtClean="0">
                <a:solidFill>
                  <a:srgbClr val="0070C0"/>
                </a:solidFill>
              </a:rPr>
              <a:t>ethos</a:t>
            </a:r>
            <a:r>
              <a:rPr lang="en-US" sz="3600" b="1" dirty="0" smtClean="0"/>
              <a:t>, </a:t>
            </a:r>
            <a:r>
              <a:rPr lang="en-US" sz="3600" b="1" u="sng" dirty="0" smtClean="0">
                <a:solidFill>
                  <a:srgbClr val="7030A0"/>
                </a:solidFill>
              </a:rPr>
              <a:t>pathos</a:t>
            </a:r>
            <a:r>
              <a:rPr lang="en-US" sz="3600" b="1" dirty="0" smtClean="0"/>
              <a:t>, </a:t>
            </a:r>
            <a:r>
              <a:rPr lang="en-US" sz="3600" b="1" dirty="0"/>
              <a:t>and </a:t>
            </a:r>
            <a:r>
              <a:rPr lang="en-US" sz="3600" b="1" u="sng" dirty="0" smtClean="0">
                <a:solidFill>
                  <a:srgbClr val="00B050"/>
                </a:solidFill>
              </a:rPr>
              <a:t>logos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835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7989"/>
            <a:ext cx="9601200" cy="1007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Ethos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5189"/>
            <a:ext cx="10347158" cy="564281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Ethos</a:t>
            </a:r>
            <a:r>
              <a:rPr lang="en-US" sz="3200" dirty="0" smtClean="0"/>
              <a:t> </a:t>
            </a:r>
            <a:r>
              <a:rPr lang="en-US" sz="3200" b="1" dirty="0" smtClean="0"/>
              <a:t>refers to the speaker’s "</a:t>
            </a:r>
            <a:r>
              <a:rPr lang="en-US" sz="3200" b="1" dirty="0" smtClean="0">
                <a:solidFill>
                  <a:srgbClr val="0070C0"/>
                </a:solidFill>
              </a:rPr>
              <a:t>ethical appeal</a:t>
            </a:r>
            <a:r>
              <a:rPr lang="en-US" sz="3200" b="1" dirty="0" smtClean="0"/>
              <a:t>," </a:t>
            </a:r>
            <a:r>
              <a:rPr lang="en-US" sz="3200" dirty="0" smtClean="0"/>
              <a:t>or how well the speaker presents themselves. To be persuasive or convincing a speaker must seem like they know what they are talking about.  </a:t>
            </a:r>
            <a:r>
              <a:rPr lang="en-US" sz="3200" dirty="0" smtClean="0">
                <a:solidFill>
                  <a:srgbClr val="0070C0"/>
                </a:solidFill>
              </a:rPr>
              <a:t>Ethos</a:t>
            </a:r>
            <a:r>
              <a:rPr lang="en-US" sz="3200" dirty="0" smtClean="0"/>
              <a:t> is the Greek word for “character.”</a:t>
            </a:r>
          </a:p>
          <a:p>
            <a:pPr lvl="1"/>
            <a:r>
              <a:rPr lang="en-US" sz="3200" dirty="0" smtClean="0"/>
              <a:t>Do they seem:</a:t>
            </a:r>
          </a:p>
          <a:p>
            <a:pPr lvl="2"/>
            <a:r>
              <a:rPr lang="en-US" sz="2800" b="1" i="1" dirty="0" smtClean="0"/>
              <a:t>Knowledgeable and reasonable</a:t>
            </a:r>
            <a:r>
              <a:rPr lang="en-US" sz="2800" i="1" dirty="0" smtClean="0"/>
              <a:t>? </a:t>
            </a:r>
            <a:r>
              <a:rPr lang="en-US" sz="2800" b="1" i="1" dirty="0" smtClean="0"/>
              <a:t>Experienced?</a:t>
            </a:r>
          </a:p>
          <a:p>
            <a:pPr lvl="3"/>
            <a:r>
              <a:rPr lang="en-US" sz="2800" dirty="0" smtClean="0"/>
              <a:t>An ‘expert’ or very experienced on the topic?</a:t>
            </a:r>
          </a:p>
          <a:p>
            <a:pPr lvl="2"/>
            <a:r>
              <a:rPr lang="en-US" sz="2800" b="1" i="1" dirty="0" smtClean="0"/>
              <a:t>Trustworthy?</a:t>
            </a:r>
            <a:r>
              <a:rPr lang="en-US" sz="2800" dirty="0" smtClean="0"/>
              <a:t> </a:t>
            </a:r>
            <a:r>
              <a:rPr lang="en-US" sz="2800" b="1" i="1" dirty="0" smtClean="0"/>
              <a:t>Honest? Unbiased?</a:t>
            </a:r>
            <a:endParaRPr lang="en-US" sz="2800" b="1" i="1" dirty="0"/>
          </a:p>
          <a:p>
            <a:r>
              <a:rPr lang="en-US" sz="3000" b="1" dirty="0" smtClean="0">
                <a:solidFill>
                  <a:srgbClr val="0070C0"/>
                </a:solidFill>
              </a:rPr>
              <a:t>Ethos</a:t>
            </a:r>
            <a:r>
              <a:rPr lang="en-US" sz="3000" dirty="0" smtClean="0"/>
              <a:t> can be stated explicitly, implicitly, be visually presented, or rely on reputation.  </a:t>
            </a:r>
          </a:p>
          <a:p>
            <a:pPr lvl="1"/>
            <a:r>
              <a:rPr lang="en-US" sz="3000" dirty="0" smtClean="0"/>
              <a:t>Visually might be a trusted logo or an expensive suit</a:t>
            </a:r>
          </a:p>
          <a:p>
            <a:pPr lvl="1"/>
            <a:r>
              <a:rPr lang="en-US" sz="3000" dirty="0" smtClean="0"/>
              <a:t>Implicitly might include </a:t>
            </a:r>
            <a:r>
              <a:rPr lang="en-US" sz="3000" dirty="0"/>
              <a:t>choosing language that is appropriate for the audience and topic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2146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hn leg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048000"/>
            <a:ext cx="5086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7989"/>
            <a:ext cx="9601200" cy="1055327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Ethos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63317"/>
            <a:ext cx="9601200" cy="3970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Identify how the speaker develops John Legend’s </a:t>
            </a:r>
            <a:r>
              <a:rPr lang="en-US" sz="3000" b="1" dirty="0" smtClean="0">
                <a:solidFill>
                  <a:srgbClr val="0070C0"/>
                </a:solidFill>
              </a:rPr>
              <a:t>ethos</a:t>
            </a:r>
            <a:r>
              <a:rPr lang="en-US" sz="3000" b="1" dirty="0"/>
              <a:t> </a:t>
            </a:r>
            <a:r>
              <a:rPr lang="en-US" sz="3000" b="1" dirty="0" smtClean="0"/>
              <a:t>in the clip: </a:t>
            </a:r>
            <a:r>
              <a:rPr lang="en-US" sz="1600" b="1" dirty="0">
                <a:hlinkClick r:id="rId3"/>
              </a:rPr>
              <a:t>https://www.youtube.com/watch?v=Li-G3pyyKtI</a:t>
            </a:r>
            <a:r>
              <a:rPr lang="en-US" sz="1600" b="1" dirty="0"/>
              <a:t> </a:t>
            </a:r>
            <a:r>
              <a:rPr lang="en-US" sz="1600" b="1" dirty="0" smtClean="0"/>
              <a:t> </a:t>
            </a:r>
          </a:p>
          <a:p>
            <a:pPr marL="0" indent="0">
              <a:buNone/>
            </a:pPr>
            <a:endParaRPr lang="en-US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500" b="1" dirty="0" smtClean="0"/>
              <a:t>Why is John Legend, a </a:t>
            </a:r>
            <a:br>
              <a:rPr lang="en-US" sz="3500" b="1" dirty="0" smtClean="0"/>
            </a:br>
            <a:r>
              <a:rPr lang="en-US" sz="3500" b="1" dirty="0" smtClean="0"/>
              <a:t>pop-musician, a good speaker </a:t>
            </a:r>
            <a:br>
              <a:rPr lang="en-US" sz="3500" b="1" dirty="0" smtClean="0"/>
            </a:br>
            <a:r>
              <a:rPr lang="en-US" sz="3500" b="1" dirty="0" smtClean="0"/>
              <a:t>for a M.L.K. Day Education </a:t>
            </a:r>
            <a:br>
              <a:rPr lang="en-US" sz="3500" b="1" dirty="0" smtClean="0"/>
            </a:br>
            <a:r>
              <a:rPr lang="en-US" sz="3500" b="1" dirty="0" smtClean="0"/>
              <a:t>event?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b="1" dirty="0" smtClean="0"/>
              <a:t>Is it effective?</a:t>
            </a:r>
          </a:p>
        </p:txBody>
      </p:sp>
    </p:spTree>
    <p:extLst>
      <p:ext uri="{BB962C8B-B14F-4D97-AF65-F5344CB8AC3E}">
        <p14:creationId xmlns:p14="http://schemas.microsoft.com/office/powerpoint/2010/main" val="424917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029" y="58190"/>
            <a:ext cx="11127971" cy="6728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167" y="149628"/>
            <a:ext cx="2560320" cy="81600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Ethos?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7989"/>
            <a:ext cx="9601200" cy="1007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Ethos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Compare how 2 different candidates present their ethos on their website?</a:t>
            </a:r>
          </a:p>
          <a:p>
            <a:r>
              <a:rPr lang="en-US" sz="2800" dirty="0" smtClean="0"/>
              <a:t>How effective are they?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06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948238" y="503238"/>
            <a:ext cx="7313612" cy="868362"/>
          </a:xfrm>
        </p:spPr>
        <p:txBody>
          <a:bodyPr/>
          <a:lstStyle/>
          <a:p>
            <a:pPr eaLnBrk="1" hangingPunct="1"/>
            <a:r>
              <a:rPr lang="en-US" dirty="0">
                <a:latin typeface="Goudy Old Style" charset="0"/>
              </a:rPr>
              <a:t>Ethos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550" y="600076"/>
            <a:ext cx="4038600" cy="4929187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Kerri Walsh is a multiple Olympic Gold Medalist in Beach Volleyball.</a:t>
            </a:r>
          </a:p>
          <a:p>
            <a:pPr>
              <a:spcAft>
                <a:spcPts val="0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If you eat Corn Flakes, you will become an Olympic Gold Medalist, too!</a:t>
            </a:r>
          </a:p>
          <a:p>
            <a:pPr>
              <a:spcAft>
                <a:spcPts val="0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If she’s eating them, they must be good for you, because she is an Olympic Gold Medalist and they are healthy!</a:t>
            </a:r>
            <a:endParaRPr lang="en-US" sz="2800" b="1" dirty="0">
              <a:ea typeface="+mn-ea"/>
              <a:cs typeface="+mn-cs"/>
            </a:endParaRPr>
          </a:p>
        </p:txBody>
      </p:sp>
      <p:pic>
        <p:nvPicPr>
          <p:cNvPr id="38915" name="Picture 3" descr="1344800033_4553_wal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038"/>
            <a:ext cx="49276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So, what?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485900"/>
            <a:ext cx="10116064" cy="5380934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The </a:t>
            </a:r>
            <a:r>
              <a:rPr lang="en-US" sz="3600" dirty="0" smtClean="0"/>
              <a:t>media/corporations/politicians/everyone else </a:t>
            </a:r>
            <a:r>
              <a:rPr lang="en-US" sz="3600" dirty="0"/>
              <a:t>is constantly trying to persuade you. The words, images, and sounds they choose work together to make you believe what they want you to believe</a:t>
            </a:r>
            <a:r>
              <a:rPr lang="en-US" sz="3600" dirty="0" smtClean="0"/>
              <a:t>.</a:t>
            </a:r>
          </a:p>
          <a:p>
            <a:pPr lvl="1"/>
            <a:r>
              <a:rPr lang="en-US" sz="3600" dirty="0" smtClean="0"/>
              <a:t>They’re really good at this!</a:t>
            </a:r>
            <a:endParaRPr lang="en-US" sz="3600" dirty="0"/>
          </a:p>
          <a:p>
            <a:r>
              <a:rPr lang="en-US" sz="3600" b="1" dirty="0" smtClean="0"/>
              <a:t>We’ll learn to analyze </a:t>
            </a:r>
            <a:r>
              <a:rPr lang="en-US" sz="3600" b="1" dirty="0"/>
              <a:t>the </a:t>
            </a:r>
            <a:r>
              <a:rPr lang="en-US" sz="3600" b="1" dirty="0" smtClean="0"/>
              <a:t>rhetorical devices, propaganda, and </a:t>
            </a:r>
            <a:r>
              <a:rPr lang="en-US" sz="3600" b="1" i="1" dirty="0" smtClean="0"/>
              <a:t>hopefully</a:t>
            </a:r>
            <a:r>
              <a:rPr lang="en-US" sz="3600" b="1" dirty="0" smtClean="0"/>
              <a:t> </a:t>
            </a:r>
            <a:r>
              <a:rPr lang="en-US" sz="3600" b="1" dirty="0" smtClean="0"/>
              <a:t>figure </a:t>
            </a:r>
            <a:r>
              <a:rPr lang="en-US" sz="3600" b="1" dirty="0" smtClean="0"/>
              <a:t>out fake news</a:t>
            </a:r>
            <a:r>
              <a:rPr lang="en-US" sz="3600" dirty="0" smtClean="0"/>
              <a:t>. </a:t>
            </a:r>
            <a:endParaRPr lang="en-US" sz="3600" dirty="0"/>
          </a:p>
          <a:p>
            <a:r>
              <a:rPr lang="en-US" sz="3600" dirty="0"/>
              <a:t>Always question everything you see, hear, and read</a:t>
            </a:r>
            <a:r>
              <a:rPr lang="en-US" sz="3600" dirty="0" smtClean="0"/>
              <a:t>.</a:t>
            </a:r>
          </a:p>
          <a:p>
            <a:pPr lvl="1"/>
            <a:r>
              <a:rPr lang="en-US" sz="3600" dirty="0" smtClean="0"/>
              <a:t>Who benefits from the information you’re seeing?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71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4" y="0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Ethos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Image result for logos 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43" y="-319892"/>
            <a:ext cx="5045825" cy="7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1604"/>
            <a:ext cx="8229600" cy="871396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Logos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550" y="1219201"/>
            <a:ext cx="9620250" cy="540067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Logos</a:t>
            </a:r>
            <a:r>
              <a:rPr lang="en-US" sz="2800" dirty="0"/>
              <a:t> </a:t>
            </a:r>
            <a:r>
              <a:rPr lang="en-US" sz="2800" b="1" dirty="0"/>
              <a:t>corresponds with the argument's </a:t>
            </a:r>
            <a:r>
              <a:rPr lang="en-US" sz="2800" b="1" i="1" dirty="0">
                <a:solidFill>
                  <a:srgbClr val="00B050"/>
                </a:solidFill>
              </a:rPr>
              <a:t>logical </a:t>
            </a:r>
            <a:r>
              <a:rPr lang="en-US" sz="2800" b="1" i="1" dirty="0" smtClean="0">
                <a:solidFill>
                  <a:srgbClr val="00B050"/>
                </a:solidFill>
              </a:rPr>
              <a:t>appeals</a:t>
            </a:r>
            <a:r>
              <a:rPr lang="en-US" sz="2800" dirty="0" smtClean="0"/>
              <a:t>; or how </a:t>
            </a:r>
            <a:r>
              <a:rPr lang="en-US" sz="2800" dirty="0"/>
              <a:t>well the speaker uses </a:t>
            </a:r>
            <a:r>
              <a:rPr lang="en-US" sz="2800" b="1" dirty="0" smtClean="0"/>
              <a:t>evidence</a:t>
            </a:r>
            <a:r>
              <a:rPr lang="en-US" sz="2800" dirty="0" smtClean="0"/>
              <a:t> in their argument. </a:t>
            </a:r>
            <a:endParaRPr lang="en-US" sz="2800" dirty="0"/>
          </a:p>
          <a:p>
            <a:pPr lvl="1"/>
            <a:r>
              <a:rPr lang="en-US" sz="2800" dirty="0"/>
              <a:t>Effective arguments will probably include facts and other supporting details to back up the speaker’s claims. </a:t>
            </a:r>
          </a:p>
          <a:p>
            <a:pPr lvl="1"/>
            <a:r>
              <a:rPr lang="en-US" sz="2800" dirty="0"/>
              <a:t>They may contain testimony from </a:t>
            </a:r>
            <a:r>
              <a:rPr lang="en-US" sz="2800" dirty="0" smtClean="0"/>
              <a:t>authorities (</a:t>
            </a:r>
            <a:r>
              <a:rPr lang="en-US" sz="2800" b="1" dirty="0" smtClean="0">
                <a:solidFill>
                  <a:srgbClr val="0070C0"/>
                </a:solidFill>
              </a:rPr>
              <a:t>using their ethos</a:t>
            </a:r>
            <a:r>
              <a:rPr lang="en-US" sz="2800" dirty="0" smtClean="0"/>
              <a:t>) </a:t>
            </a:r>
            <a:r>
              <a:rPr lang="en-US" sz="2800" dirty="0"/>
              <a:t>and will demonstrate the speaker’s carefulness in choosing and considering evidence. </a:t>
            </a:r>
            <a:endParaRPr lang="en-US" sz="2800" dirty="0" smtClean="0"/>
          </a:p>
          <a:p>
            <a:pPr lvl="1"/>
            <a:r>
              <a:rPr lang="en-US" sz="2800" b="1" dirty="0" smtClean="0"/>
              <a:t>“Common sense” counts, but generally isn’t considered a rhetorically strong </a:t>
            </a:r>
            <a:r>
              <a:rPr lang="en-US" sz="2800" b="1" dirty="0" smtClean="0">
                <a:solidFill>
                  <a:srgbClr val="00B050"/>
                </a:solidFill>
              </a:rPr>
              <a:t>logos</a:t>
            </a:r>
            <a:r>
              <a:rPr lang="en-US" sz="2800" b="1" dirty="0" smtClean="0"/>
              <a:t> appeal.</a:t>
            </a:r>
          </a:p>
          <a:p>
            <a:pPr lvl="1"/>
            <a:r>
              <a:rPr lang="en-US" sz="2800" b="1" dirty="0" smtClean="0"/>
              <a:t>Anecdotes (small, personal stories) count as well, but aren’t considered strong either.</a:t>
            </a:r>
          </a:p>
          <a:p>
            <a:r>
              <a:rPr lang="en-US" sz="2800" dirty="0"/>
              <a:t>Visually this might be a </a:t>
            </a:r>
            <a:r>
              <a:rPr lang="en-US" sz="2800" dirty="0" smtClean="0"/>
              <a:t>graph or data.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22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4" y="0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Logos!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Image result for logos 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43" y="-319892"/>
            <a:ext cx="5045825" cy="7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4169" y="66674"/>
            <a:ext cx="1914006" cy="6858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Logos?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80963"/>
            <a:ext cx="6862764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4263"/>
          <a:stretch/>
        </p:blipFill>
        <p:spPr>
          <a:xfrm>
            <a:off x="1081088" y="644565"/>
            <a:ext cx="6862763" cy="2000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2645279"/>
            <a:ext cx="6862764" cy="3827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199" y="1644922"/>
            <a:ext cx="4114801" cy="47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Pathos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980903"/>
            <a:ext cx="10810874" cy="505794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Pathos</a:t>
            </a:r>
            <a:r>
              <a:rPr lang="en-US" sz="2800" dirty="0" smtClean="0"/>
              <a:t> </a:t>
            </a:r>
            <a:r>
              <a:rPr lang="en-US" sz="2800" b="1" dirty="0" smtClean="0"/>
              <a:t>refers to the argument's</a:t>
            </a:r>
            <a:r>
              <a:rPr lang="en-US" sz="2800" dirty="0" smtClean="0"/>
              <a:t> </a:t>
            </a:r>
            <a:r>
              <a:rPr lang="en-US" sz="2800" i="1" dirty="0" smtClean="0"/>
              <a:t>emotional appeals</a:t>
            </a:r>
            <a:r>
              <a:rPr lang="en-US" sz="2800" dirty="0" smtClean="0"/>
              <a:t>, that is, how well the speaker taps into the audience’s emotions to persuade or convince.</a:t>
            </a:r>
            <a:r>
              <a:rPr lang="en-US" sz="2800" dirty="0"/>
              <a:t> </a:t>
            </a:r>
            <a:r>
              <a:rPr lang="en-US" sz="2800" dirty="0" smtClean="0"/>
              <a:t>Does the argument, language, and content appeal to your emotions:</a:t>
            </a:r>
          </a:p>
          <a:p>
            <a:pPr lvl="1"/>
            <a:r>
              <a:rPr lang="en-US" sz="2800" dirty="0" smtClean="0"/>
              <a:t>Sadness</a:t>
            </a:r>
          </a:p>
          <a:p>
            <a:pPr lvl="1"/>
            <a:r>
              <a:rPr lang="en-US" sz="2800" dirty="0" smtClean="0"/>
              <a:t>Pride</a:t>
            </a:r>
          </a:p>
          <a:p>
            <a:pPr lvl="1"/>
            <a:r>
              <a:rPr lang="en-US" sz="2800" dirty="0" smtClean="0"/>
              <a:t>Fear</a:t>
            </a:r>
          </a:p>
          <a:p>
            <a:pPr lvl="1"/>
            <a:r>
              <a:rPr lang="en-US" sz="2800" dirty="0" smtClean="0"/>
              <a:t>being young</a:t>
            </a:r>
          </a:p>
          <a:p>
            <a:pPr lvl="1"/>
            <a:r>
              <a:rPr lang="en-US" sz="2800" dirty="0" smtClean="0"/>
              <a:t>Anger</a:t>
            </a:r>
          </a:p>
          <a:p>
            <a:pPr lvl="1"/>
            <a:r>
              <a:rPr lang="en-US" sz="2800" dirty="0" smtClean="0"/>
              <a:t>Patriotism</a:t>
            </a:r>
          </a:p>
          <a:p>
            <a:pPr lvl="1"/>
            <a:r>
              <a:rPr lang="en-US" sz="2800" dirty="0" smtClean="0"/>
              <a:t>Love</a:t>
            </a:r>
          </a:p>
          <a:p>
            <a:pPr lvl="1"/>
            <a:r>
              <a:rPr lang="en-US" sz="2800" dirty="0" smtClean="0"/>
              <a:t>Justice</a:t>
            </a:r>
          </a:p>
          <a:p>
            <a:pPr lvl="1">
              <a:buNone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14306" y="3060721"/>
            <a:ext cx="756337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 smtClean="0"/>
              <a:t>Negative emotions are psychologically more motivating than positive ones.</a:t>
            </a:r>
          </a:p>
          <a:p>
            <a:endParaRPr lang="en-US" sz="3600" b="1" dirty="0"/>
          </a:p>
          <a:p>
            <a:r>
              <a:rPr lang="en-US" sz="3600" b="1" dirty="0" smtClean="0"/>
              <a:t>Coast Modern’s “Run It Up”:</a:t>
            </a:r>
          </a:p>
          <a:p>
            <a:r>
              <a:rPr lang="en-US" sz="2800" i="1" dirty="0">
                <a:solidFill>
                  <a:srgbClr val="7030A0"/>
                </a:solidFill>
              </a:rPr>
              <a:t>But if it aches in your heart</a:t>
            </a:r>
            <a:r>
              <a:rPr lang="en-US" sz="4000" i="1" dirty="0">
                <a:solidFill>
                  <a:srgbClr val="7030A0"/>
                </a:solidFill>
              </a:rPr>
              <a:t/>
            </a:r>
            <a:br>
              <a:rPr lang="en-US" sz="4000" i="1" dirty="0">
                <a:solidFill>
                  <a:srgbClr val="7030A0"/>
                </a:solidFill>
              </a:rPr>
            </a:br>
            <a:r>
              <a:rPr lang="en-US" sz="2800" i="1" dirty="0">
                <a:solidFill>
                  <a:srgbClr val="7030A0"/>
                </a:solidFill>
              </a:rPr>
              <a:t>That means that something </a:t>
            </a:r>
            <a:r>
              <a:rPr lang="en-US" sz="2800" i="1" dirty="0" smtClean="0">
                <a:solidFill>
                  <a:srgbClr val="7030A0"/>
                </a:solidFill>
              </a:rPr>
              <a:t>must be working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Pathos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Identify how </a:t>
            </a:r>
            <a:r>
              <a:rPr lang="en-US" sz="3200" b="1" dirty="0" smtClean="0">
                <a:solidFill>
                  <a:srgbClr val="7030A0"/>
                </a:solidFill>
              </a:rPr>
              <a:t>pathos</a:t>
            </a:r>
            <a:r>
              <a:rPr lang="en-US" sz="3200" dirty="0" smtClean="0"/>
              <a:t> is used in </a:t>
            </a:r>
            <a:r>
              <a:rPr lang="en-US" sz="3200" dirty="0"/>
              <a:t>the </a:t>
            </a:r>
            <a:r>
              <a:rPr lang="en-US" sz="3200" dirty="0" smtClean="0"/>
              <a:t>clip: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www.youtube.com/watch?v=Pr1BjIJ78Pc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Pathos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Image result for pathos appe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428750"/>
            <a:ext cx="9191625" cy="52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3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7200900" y="338138"/>
            <a:ext cx="5270500" cy="8683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7030A0"/>
                </a:solidFill>
              </a:rPr>
              <a:t>Pathos</a:t>
            </a:r>
          </a:p>
        </p:txBody>
      </p:sp>
      <p:pic>
        <p:nvPicPr>
          <p:cNvPr id="43011" name="Picture 3" descr="smok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-366914"/>
            <a:ext cx="5564188" cy="72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1 (Accent Bar) 3"/>
          <p:cNvSpPr/>
          <p:nvPr/>
        </p:nvSpPr>
        <p:spPr>
          <a:xfrm>
            <a:off x="8193386" y="3847722"/>
            <a:ext cx="3657600" cy="1439501"/>
          </a:xfrm>
          <a:prstGeom prst="accentCallout1">
            <a:avLst>
              <a:gd name="adj1" fmla="val 93593"/>
              <a:gd name="adj2" fmla="val -1897"/>
              <a:gd name="adj3" fmla="val 139544"/>
              <a:gd name="adj4" fmla="val -76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“Smoking isn’t just suicide. It’s murder.”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12395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Ethos</a:t>
            </a:r>
            <a:r>
              <a:rPr lang="en-US" sz="6600" b="1" dirty="0"/>
              <a:t>, </a:t>
            </a:r>
            <a:r>
              <a:rPr lang="en-US" sz="6600" b="1" dirty="0" smtClean="0">
                <a:solidFill>
                  <a:srgbClr val="00B050"/>
                </a:solidFill>
              </a:rPr>
              <a:t>Logos</a:t>
            </a:r>
            <a:r>
              <a:rPr lang="en-US" sz="6600" b="1" dirty="0"/>
              <a:t>, and </a:t>
            </a:r>
            <a:r>
              <a:rPr lang="en-US" sz="6600" b="1" dirty="0" smtClean="0">
                <a:solidFill>
                  <a:srgbClr val="7030A0"/>
                </a:solidFill>
              </a:rPr>
              <a:t>Pathos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3949"/>
            <a:ext cx="9601200" cy="56259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u="sng" dirty="0" smtClean="0"/>
              <a:t>Note</a:t>
            </a:r>
            <a:r>
              <a:rPr lang="en-US" sz="4400" dirty="0" smtClean="0"/>
              <a:t>: </a:t>
            </a:r>
            <a:r>
              <a:rPr lang="en-US" sz="4400" b="1" dirty="0">
                <a:solidFill>
                  <a:srgbClr val="0070C0"/>
                </a:solidFill>
              </a:rPr>
              <a:t>Ethos </a:t>
            </a:r>
            <a:r>
              <a:rPr lang="en-US" sz="4400" dirty="0" smtClean="0"/>
              <a:t>refers to the </a:t>
            </a:r>
            <a:r>
              <a:rPr lang="en-US" sz="4400" b="1" dirty="0" smtClean="0">
                <a:solidFill>
                  <a:srgbClr val="0070C0"/>
                </a:solidFill>
              </a:rPr>
              <a:t>SPEAKER</a:t>
            </a:r>
            <a:r>
              <a:rPr lang="en-US" sz="4400" dirty="0" smtClean="0"/>
              <a:t>, though you can use </a:t>
            </a:r>
            <a:r>
              <a:rPr lang="en-US" sz="4400" dirty="0"/>
              <a:t>the </a:t>
            </a:r>
            <a:r>
              <a:rPr lang="en-US" sz="4400" b="1" dirty="0"/>
              <a:t>actual language, structure, content, arguments, evidence, </a:t>
            </a:r>
            <a:r>
              <a:rPr lang="en-US" sz="4400" dirty="0" smtClean="0"/>
              <a:t>etc. </a:t>
            </a:r>
            <a:r>
              <a:rPr lang="en-US" sz="4400" dirty="0"/>
              <a:t>used in your writing or </a:t>
            </a:r>
            <a:r>
              <a:rPr lang="en-US" sz="4400" dirty="0" smtClean="0"/>
              <a:t>speaking to build it.</a:t>
            </a: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However, </a:t>
            </a:r>
            <a:r>
              <a:rPr lang="en-US" sz="4400" b="1" dirty="0" smtClean="0">
                <a:solidFill>
                  <a:srgbClr val="00B050"/>
                </a:solidFill>
              </a:rPr>
              <a:t>Logos</a:t>
            </a:r>
            <a:r>
              <a:rPr lang="en-US" sz="4400" dirty="0" smtClean="0"/>
              <a:t> </a:t>
            </a:r>
            <a:r>
              <a:rPr lang="en-US" sz="4400" dirty="0"/>
              <a:t>and </a:t>
            </a:r>
            <a:r>
              <a:rPr lang="en-US" sz="4400" b="1" dirty="0">
                <a:solidFill>
                  <a:srgbClr val="7030A0"/>
                </a:solidFill>
              </a:rPr>
              <a:t>Pathos </a:t>
            </a:r>
            <a:r>
              <a:rPr lang="en-US" sz="4400" dirty="0" smtClean="0"/>
              <a:t>refer to the </a:t>
            </a:r>
            <a:r>
              <a:rPr lang="en-US" sz="4400" b="1" dirty="0" smtClean="0"/>
              <a:t>actual language, structure, content, arguments, evidence, </a:t>
            </a:r>
            <a:r>
              <a:rPr lang="en-US" sz="4400" dirty="0" smtClean="0"/>
              <a:t>etc. used in your writing or speaking.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67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6" y="145257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Logos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7030A0"/>
                </a:solidFill>
              </a:rPr>
              <a:t>Pathos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Ethos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03226"/>
            <a:ext cx="8362949" cy="6054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66070" y="2164946"/>
            <a:ext cx="2238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this is an ANTI-VAXXER meme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2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.abcnews.com/images/Technology/ap_facebook_dislike_kb_141212_31x13_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401"/>
            <a:ext cx="3733800" cy="15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5" y="1603030"/>
            <a:ext cx="7543800" cy="52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0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oking_1374164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5" y="-4986"/>
            <a:ext cx="10961716" cy="686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7" y="145257"/>
            <a:ext cx="6412268" cy="636139"/>
          </a:xfrm>
          <a:solidFill>
            <a:schemeClr val="bg1">
              <a:alpha val="6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Logos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7030A0"/>
                </a:solidFill>
              </a:rPr>
              <a:t>Pathos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Ethos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695" y="2269721"/>
            <a:ext cx="2238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this ad use all three appeals?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6" y="15183"/>
            <a:ext cx="9232149" cy="2980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8566"/>
          <a:stretch/>
        </p:blipFill>
        <p:spPr>
          <a:xfrm>
            <a:off x="809625" y="2553978"/>
            <a:ext cx="9232150" cy="4294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025" y="2996147"/>
            <a:ext cx="4648200" cy="49361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Logos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7030A0"/>
                </a:solidFill>
              </a:rPr>
              <a:t>Pathos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0070C0"/>
                </a:solidFill>
              </a:rPr>
              <a:t>Ethos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1775" y="3915008"/>
            <a:ext cx="1921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first section of the ‘about’ tab on Trump’s website use the three appeals?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7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382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Create a metaphor that represents the rhetorical appeals </a:t>
            </a:r>
            <a:r>
              <a:rPr lang="en-US" dirty="0"/>
              <a:t>(</a:t>
            </a:r>
            <a:r>
              <a:rPr lang="en-US" b="1" dirty="0">
                <a:solidFill>
                  <a:srgbClr val="0070C0"/>
                </a:solidFill>
              </a:rPr>
              <a:t>Ethos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Logos</a:t>
            </a:r>
            <a:r>
              <a:rPr lang="en-US" b="1" dirty="0"/>
              <a:t>,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Pathos</a:t>
            </a:r>
            <a:r>
              <a:rPr lang="en-US" dirty="0"/>
              <a:t>)</a:t>
            </a:r>
            <a:r>
              <a:rPr lang="en-US" b="1" dirty="0"/>
              <a:t> – draw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b="1" dirty="0"/>
              <a:t> explain in your journal!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/>
        </p:nvSpPr>
        <p:spPr>
          <a:xfrm>
            <a:off x="5570644" y="1869726"/>
            <a:ext cx="6326081" cy="4988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DECORATIONS</a:t>
            </a:r>
            <a:r>
              <a:rPr lang="en-US" sz="4400" b="1" dirty="0">
                <a:solidFill>
                  <a:srgbClr val="0070C0"/>
                </a:solidFill>
              </a:rPr>
              <a:t> = </a:t>
            </a:r>
            <a:r>
              <a:rPr lang="en-US" sz="4400" b="1" dirty="0" smtClean="0">
                <a:solidFill>
                  <a:srgbClr val="0070C0"/>
                </a:solidFill>
              </a:rPr>
              <a:t>ETHOS</a:t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b="1" i="1" dirty="0" smtClean="0">
                <a:solidFill>
                  <a:srgbClr val="0070C0"/>
                </a:solidFill>
              </a:rPr>
              <a:t>“It looks tasty, I want to eat it.”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TASTE</a:t>
            </a:r>
            <a:r>
              <a:rPr lang="en-US" sz="4400" b="1" dirty="0">
                <a:solidFill>
                  <a:srgbClr val="7030A0"/>
                </a:solidFill>
              </a:rPr>
              <a:t> = </a:t>
            </a:r>
            <a:r>
              <a:rPr lang="en-US" sz="4400" b="1" dirty="0" smtClean="0">
                <a:solidFill>
                  <a:srgbClr val="7030A0"/>
                </a:solidFill>
              </a:rPr>
              <a:t>PATHOS</a:t>
            </a:r>
          </a:p>
          <a:p>
            <a:pPr marL="0" indent="0" algn="ctr">
              <a:buNone/>
            </a:pPr>
            <a:r>
              <a:rPr lang="en-US" sz="2200" b="1" i="1" dirty="0" smtClean="0">
                <a:solidFill>
                  <a:srgbClr val="7030A0"/>
                </a:solidFill>
              </a:rPr>
              <a:t>“</a:t>
            </a:r>
            <a:r>
              <a:rPr lang="en-US" sz="2200" b="1" i="1" dirty="0" err="1" smtClean="0">
                <a:solidFill>
                  <a:srgbClr val="7030A0"/>
                </a:solidFill>
              </a:rPr>
              <a:t>Mmm</a:t>
            </a:r>
            <a:r>
              <a:rPr lang="en-US" sz="2200" b="1" i="1" dirty="0" smtClean="0">
                <a:solidFill>
                  <a:srgbClr val="7030A0"/>
                </a:solidFill>
              </a:rPr>
              <a:t> it tastes so good, I want to eat another”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E935A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INGREDIENTS</a:t>
            </a:r>
            <a:r>
              <a:rPr lang="en-US" sz="4400" b="1" dirty="0">
                <a:solidFill>
                  <a:srgbClr val="00B050"/>
                </a:solidFill>
              </a:rPr>
              <a:t> = </a:t>
            </a:r>
            <a:r>
              <a:rPr lang="en-US" sz="4400" b="1" dirty="0" smtClean="0">
                <a:solidFill>
                  <a:srgbClr val="00B050"/>
                </a:solidFill>
              </a:rPr>
              <a:t>LOGOS</a:t>
            </a:r>
            <a:br>
              <a:rPr lang="en-US" sz="4400" b="1" dirty="0" smtClean="0">
                <a:solidFill>
                  <a:srgbClr val="00B050"/>
                </a:solidFill>
              </a:rPr>
            </a:br>
            <a:r>
              <a:rPr lang="en-US" sz="2200" b="1" i="1" dirty="0" smtClean="0">
                <a:solidFill>
                  <a:srgbClr val="00B050"/>
                </a:solidFill>
              </a:rPr>
              <a:t>“Zero calories?! It would be dumb not to eat it.”</a:t>
            </a:r>
            <a:endParaRPr lang="en-US" sz="2200" b="1" i="1" dirty="0">
              <a:solidFill>
                <a:srgbClr val="00B050"/>
              </a:solidFill>
            </a:endParaRPr>
          </a:p>
        </p:txBody>
      </p:sp>
      <p:pic>
        <p:nvPicPr>
          <p:cNvPr id="5" name="Picture 4" descr="Cupcake Logo by daniela626 on Deviant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84" y="2043535"/>
            <a:ext cx="4608060" cy="469063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71191" y="1783533"/>
            <a:ext cx="2534972" cy="1783533"/>
          </a:xfrm>
          <a:prstGeom prst="wedgeEllipseCallout">
            <a:avLst>
              <a:gd name="adj1" fmla="val 50953"/>
              <a:gd name="adj2" fmla="val 50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You should eat me!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618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43619"/>
            <a:ext cx="7636598" cy="1258431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Classify: What and how many types of arguments did you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2051"/>
            <a:ext cx="7636598" cy="485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Read your letter and mark it for how you tried to convince your parents to get a pet.</a:t>
            </a:r>
          </a:p>
          <a:p>
            <a:pPr marL="0" indent="0">
              <a:buNone/>
            </a:pPr>
            <a:r>
              <a:rPr lang="en-US" sz="3200" i="0" dirty="0" smtClean="0"/>
              <a:t>Identify where you used:</a:t>
            </a:r>
          </a:p>
          <a:p>
            <a:pPr lvl="1"/>
            <a:r>
              <a:rPr lang="en-US" sz="3200" dirty="0" smtClean="0"/>
              <a:t>Logos?</a:t>
            </a:r>
            <a:endParaRPr lang="en-US" sz="3200" dirty="0"/>
          </a:p>
          <a:p>
            <a:pPr lvl="1"/>
            <a:r>
              <a:rPr lang="en-US" sz="3200" dirty="0" smtClean="0"/>
              <a:t>Ethos?</a:t>
            </a:r>
            <a:endParaRPr lang="en-US" sz="3200" dirty="0"/>
          </a:p>
          <a:p>
            <a:pPr lvl="1"/>
            <a:r>
              <a:rPr lang="en-US" sz="3200" dirty="0" smtClean="0"/>
              <a:t>Pathos?</a:t>
            </a:r>
            <a:endParaRPr lang="en-US" sz="3200" dirty="0"/>
          </a:p>
          <a:p>
            <a:pPr lvl="1"/>
            <a:r>
              <a:rPr lang="en-US" sz="3200" dirty="0" smtClean="0"/>
              <a:t>Lies</a:t>
            </a:r>
            <a:r>
              <a:rPr lang="en-US" sz="3200" dirty="0"/>
              <a:t>? (“I’ll walk the dog </a:t>
            </a:r>
            <a:r>
              <a:rPr lang="en-US" sz="3200" b="1" dirty="0"/>
              <a:t>every</a:t>
            </a:r>
            <a:r>
              <a:rPr lang="en-US" sz="3200" dirty="0"/>
              <a:t> day…” No you won’t)</a:t>
            </a:r>
          </a:p>
          <a:p>
            <a:pPr lvl="1"/>
            <a:r>
              <a:rPr lang="en-US" sz="3200" dirty="0"/>
              <a:t>Others?</a:t>
            </a:r>
          </a:p>
          <a:p>
            <a:pPr marL="0" indent="0">
              <a:buNone/>
            </a:pPr>
            <a:endParaRPr lang="en-US" sz="3200" i="0" dirty="0"/>
          </a:p>
        </p:txBody>
      </p:sp>
      <p:pic>
        <p:nvPicPr>
          <p:cNvPr id="1030" name="Picture 6" descr="Image result for kitt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5" b="92609" l="5478" r="72753">
                        <a14:foregroundMark x1="21067" y1="84130" x2="21067" y2="84130"/>
                        <a14:foregroundMark x1="20225" y1="86522" x2="20225" y2="86522"/>
                        <a14:foregroundMark x1="21208" y1="86957" x2="21208" y2="86957"/>
                        <a14:foregroundMark x1="18118" y1="87391" x2="18118" y2="87391"/>
                        <a14:foregroundMark x1="30758" y1="87174" x2="30758" y2="87174"/>
                        <a14:foregroundMark x1="68258" y1="88478" x2="68258" y2="88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4" t="6061" r="24331" b="4674"/>
          <a:stretch/>
        </p:blipFill>
        <p:spPr bwMode="auto">
          <a:xfrm>
            <a:off x="8283920" y="4074058"/>
            <a:ext cx="3324971" cy="26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rg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55" b="80574" l="35882" r="71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04" t="8629" r="23566" b="15205"/>
          <a:stretch/>
        </p:blipFill>
        <p:spPr bwMode="auto">
          <a:xfrm>
            <a:off x="9180214" y="1041148"/>
            <a:ext cx="2897109" cy="32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mojipedia-us.s3.amazonaws.com/social/shru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2" t="30991" r="37645" b="28937"/>
          <a:stretch/>
        </p:blipFill>
        <p:spPr bwMode="auto">
          <a:xfrm>
            <a:off x="5953590" y="2918149"/>
            <a:ext cx="2158314" cy="1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10220324" cy="8477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HOMEWORK DUE Monday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041149"/>
            <a:ext cx="10572749" cy="57406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Use the </a:t>
            </a:r>
            <a:r>
              <a:rPr lang="en-US" sz="3200" b="1" dirty="0" err="1"/>
              <a:t>Proquest</a:t>
            </a:r>
            <a:r>
              <a:rPr lang="en-US" sz="3200" b="1" dirty="0"/>
              <a:t> database</a:t>
            </a:r>
            <a:r>
              <a:rPr lang="en-US" sz="3200" dirty="0"/>
              <a:t> to find an editorial on a topic that you find interesting </a:t>
            </a:r>
            <a:r>
              <a:rPr lang="en-US" sz="3200" i="1" dirty="0"/>
              <a:t>and</a:t>
            </a:r>
            <a:r>
              <a:rPr lang="en-US" sz="3200" dirty="0"/>
              <a:t> relates to high school or high school students.  </a:t>
            </a:r>
            <a:r>
              <a:rPr lang="en-US" sz="3200" b="1" dirty="0"/>
              <a:t>Read the editorial and the answer the following questions</a:t>
            </a:r>
            <a:r>
              <a:rPr lang="en-US" sz="3200" dirty="0"/>
              <a:t>. </a:t>
            </a:r>
            <a:r>
              <a:rPr lang="en-US" sz="2400" dirty="0"/>
              <a:t>Passwords for </a:t>
            </a:r>
            <a:r>
              <a:rPr lang="en-US" sz="2400" dirty="0" err="1"/>
              <a:t>Proquest</a:t>
            </a:r>
            <a:r>
              <a:rPr lang="en-US" sz="2400" dirty="0"/>
              <a:t> can be found on msbacon.com by clicking on the black star. </a:t>
            </a:r>
            <a:r>
              <a:rPr lang="en-US" sz="3200" dirty="0"/>
              <a:t>Feel free to type your answers to this </a:t>
            </a:r>
            <a:r>
              <a:rPr lang="en-US" sz="3200" dirty="0" smtClean="0"/>
              <a:t>assignment. </a:t>
            </a:r>
          </a:p>
          <a:p>
            <a:pPr marL="0" indent="0">
              <a:buNone/>
            </a:pPr>
            <a:r>
              <a:rPr lang="en-US" sz="3200" dirty="0" smtClean="0"/>
              <a:t>Include the editorial</a:t>
            </a:r>
            <a:r>
              <a:rPr lang="en-US" sz="3200" dirty="0"/>
              <a:t> </a:t>
            </a:r>
            <a:r>
              <a:rPr lang="en-US" sz="3200" dirty="0" smtClean="0"/>
              <a:t>and annotate the </a:t>
            </a:r>
            <a:r>
              <a:rPr lang="en-US" sz="3200" dirty="0" smtClean="0">
                <a:solidFill>
                  <a:srgbClr val="0070C0"/>
                </a:solidFill>
              </a:rPr>
              <a:t>ethos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logos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7030A0"/>
                </a:solidFill>
              </a:rPr>
              <a:t>pathos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What is the citation for the editorial?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would you say the thesis of the editorial 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</a:t>
            </a:r>
            <a:r>
              <a:rPr lang="en-US" sz="3200" dirty="0" smtClean="0"/>
              <a:t>hat </a:t>
            </a:r>
            <a:r>
              <a:rPr lang="en-US" sz="3200" dirty="0"/>
              <a:t>are the 5 most persuasive parts of the editorial’s argument?  For each persuasive part identify explicitly what is persuasive: </a:t>
            </a:r>
            <a:r>
              <a:rPr lang="en-US" sz="3200" b="1" dirty="0"/>
              <a:t>ethos, logos, and pathos</a:t>
            </a:r>
            <a:r>
              <a:rPr lang="en-US" sz="3200" dirty="0"/>
              <a:t>. 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Overall, how effective is the persuasive argument?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30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170431"/>
            <a:ext cx="9804400" cy="6687569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>
            <a:off x="5223933" y="2116666"/>
            <a:ext cx="2650066" cy="81280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nut 6"/>
          <p:cNvSpPr/>
          <p:nvPr/>
        </p:nvSpPr>
        <p:spPr>
          <a:xfrm>
            <a:off x="2116666" y="0"/>
            <a:ext cx="1794934" cy="1617133"/>
          </a:xfrm>
          <a:prstGeom prst="donut">
            <a:avLst>
              <a:gd name="adj" fmla="val 34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en-US" dirty="0" smtClean="0"/>
              <a:t>Password?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51489"/>
            <a:ext cx="9901003" cy="64919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97836" y="4691922"/>
            <a:ext cx="2428407" cy="584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7455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PROQUEST?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68578"/>
            <a:ext cx="12191999" cy="475678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955436" y="3477718"/>
            <a:ext cx="1499016" cy="539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Quiz: For the following ads: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5900"/>
            <a:ext cx="9601200" cy="43815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How are the ads utilizing </a:t>
            </a:r>
            <a:r>
              <a:rPr lang="en-US" sz="3600" b="1" dirty="0">
                <a:solidFill>
                  <a:srgbClr val="0070C0"/>
                </a:solidFill>
              </a:rPr>
              <a:t>ethos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00B050"/>
                </a:solidFill>
              </a:rPr>
              <a:t>logos</a:t>
            </a:r>
            <a:r>
              <a:rPr lang="en-US" sz="3600" b="1" dirty="0"/>
              <a:t>, </a:t>
            </a:r>
            <a:r>
              <a:rPr lang="en-US" sz="3600" b="1" dirty="0" smtClean="0"/>
              <a:t>or </a:t>
            </a:r>
            <a:r>
              <a:rPr lang="en-US" sz="3600" b="1" dirty="0" smtClean="0">
                <a:solidFill>
                  <a:srgbClr val="7030A0"/>
                </a:solidFill>
              </a:rPr>
              <a:t>pathos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How effective are they at persuading?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Who is their target audience?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licdn.com/mpr/mpr/shrinknp_800_800/AAEAAQAAAAAAAAcnAAAAJDE0ZWIyZmFkLWRkMjYtNDJlOC1iZjYwLTE2YjE0YzcwNjMw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26" y="247650"/>
            <a:ext cx="5735574" cy="699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Technology/ap_facebook_dislike_kb_141212_31x13_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36" y="25400"/>
            <a:ext cx="54672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2" y="2159561"/>
            <a:ext cx="10231395" cy="461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Quiz: For the following ads: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5900"/>
            <a:ext cx="9601200" cy="43815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How are the ads utilizing </a:t>
            </a:r>
            <a:r>
              <a:rPr lang="en-US" sz="3600" b="1" dirty="0">
                <a:solidFill>
                  <a:srgbClr val="0070C0"/>
                </a:solidFill>
              </a:rPr>
              <a:t>ethos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00B050"/>
                </a:solidFill>
              </a:rPr>
              <a:t>logos</a:t>
            </a:r>
            <a:r>
              <a:rPr lang="en-US" sz="3600" b="1" dirty="0"/>
              <a:t>, </a:t>
            </a:r>
            <a:r>
              <a:rPr lang="en-US" sz="3600" b="1" dirty="0" smtClean="0"/>
              <a:t>or </a:t>
            </a:r>
            <a:r>
              <a:rPr lang="en-US" sz="3600" b="1" dirty="0" smtClean="0">
                <a:solidFill>
                  <a:srgbClr val="7030A0"/>
                </a:solidFill>
              </a:rPr>
              <a:t>pathos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How effective are they at persuading?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Who is their target audience?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4081" cy="711381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26" y="0"/>
            <a:ext cx="6622473" cy="66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Quiz: For the following ads: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5900"/>
            <a:ext cx="9601200" cy="43815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How are the ads utilizing </a:t>
            </a:r>
            <a:r>
              <a:rPr lang="en-US" sz="3600" b="1" dirty="0">
                <a:solidFill>
                  <a:srgbClr val="0070C0"/>
                </a:solidFill>
              </a:rPr>
              <a:t>ethos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00B050"/>
                </a:solidFill>
              </a:rPr>
              <a:t>logos</a:t>
            </a:r>
            <a:r>
              <a:rPr lang="en-US" sz="3600" b="1" dirty="0"/>
              <a:t>, </a:t>
            </a:r>
            <a:r>
              <a:rPr lang="en-US" sz="3600" b="1" dirty="0" smtClean="0"/>
              <a:t>or </a:t>
            </a:r>
            <a:r>
              <a:rPr lang="en-US" sz="3600" b="1" dirty="0" smtClean="0">
                <a:solidFill>
                  <a:srgbClr val="7030A0"/>
                </a:solidFill>
              </a:rPr>
              <a:t>pathos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How effective are they at persuading?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Who is their target audience?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ative-Advertisements-desiggCom-2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-672"/>
          <a:stretch/>
        </p:blipFill>
        <p:spPr>
          <a:xfrm>
            <a:off x="191193" y="-1818"/>
            <a:ext cx="8961119" cy="68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179" y="92676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Making rhetoric relevant</a:t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957" y="1289785"/>
            <a:ext cx="10233277" cy="49714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400" b="1" i="1" dirty="0">
                <a:solidFill>
                  <a:schemeClr val="tx1"/>
                </a:solidFill>
              </a:rPr>
              <a:t>RHETORIC in everyday TEXT… 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Political discourse 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Speeches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Advertising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Social Network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Editorials (opinion articles)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Essays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557" y="308291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Making rhetoric relevant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974" y="1289785"/>
            <a:ext cx="7921592" cy="49714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i="1" dirty="0">
                <a:solidFill>
                  <a:schemeClr val="tx1"/>
                </a:solidFill>
              </a:rPr>
              <a:t>APPLYING RHETORIC… </a:t>
            </a:r>
          </a:p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Resume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 Social Media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E-mail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Persuasive Essay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Speech 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An example</a:t>
            </a:r>
            <a:br>
              <a:rPr lang="en-US" sz="3200" b="1" dirty="0"/>
            </a:br>
            <a:r>
              <a:rPr lang="en-US" sz="3200" b="1" dirty="0">
                <a:sym typeface="Wingdings" panose="05000000000000000000" pitchFamily="2" charset="2"/>
              </a:rPr>
              <a:t>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84" y="1865442"/>
            <a:ext cx="7176868" cy="3117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531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 (revised) example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ym typeface="Wingdings" panose="05000000000000000000" pitchFamily="2" charset="2"/>
              </a:rPr>
              <a:t></a:t>
            </a:r>
            <a:r>
              <a:rPr lang="en-US" sz="2800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61" r="8905"/>
          <a:stretch/>
        </p:blipFill>
        <p:spPr>
          <a:xfrm rot="5400000">
            <a:off x="4493072" y="595553"/>
            <a:ext cx="6075749" cy="5838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051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Technology/ap_facebook_dislike_kb_141212_31x13_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36" y="-1063"/>
            <a:ext cx="54672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7448"/>
            <a:ext cx="9067800" cy="261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80" y="4701734"/>
            <a:ext cx="9728885" cy="139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199" y="6096001"/>
            <a:ext cx="89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do you think about this</a:t>
            </a:r>
            <a:r>
              <a:rPr lang="en-US" sz="3200" dirty="0" smtClean="0"/>
              <a:t>? Does it matter?</a:t>
            </a:r>
            <a:endParaRPr lang="en-US" sz="3200" dirty="0"/>
          </a:p>
        </p:txBody>
      </p:sp>
      <p:sp>
        <p:nvSpPr>
          <p:cNvPr id="2" name="Right Arrow 1"/>
          <p:cNvSpPr/>
          <p:nvPr/>
        </p:nvSpPr>
        <p:spPr>
          <a:xfrm>
            <a:off x="1037968" y="6096001"/>
            <a:ext cx="943231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43619"/>
            <a:ext cx="7636598" cy="1258431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Silently, over the next </a:t>
            </a:r>
            <a:r>
              <a:rPr lang="en-US" sz="4000" dirty="0" smtClean="0"/>
              <a:t>10 </a:t>
            </a:r>
            <a:r>
              <a:rPr lang="en-US" sz="4000" dirty="0"/>
              <a:t>minutes on a separate piece of paper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2051"/>
            <a:ext cx="7636598" cy="485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Write a letter or speech to persuade your parents to let you have a puppy or kitten– write this assuming they </a:t>
            </a:r>
            <a:r>
              <a:rPr lang="en-US" sz="3200" i="1" dirty="0" smtClean="0"/>
              <a:t>really</a:t>
            </a:r>
            <a:r>
              <a:rPr lang="en-US" sz="3200" dirty="0" smtClean="0"/>
              <a:t> do not want to let you have one (or </a:t>
            </a:r>
            <a:r>
              <a:rPr lang="en-US" sz="3200" i="1" dirty="0" smtClean="0"/>
              <a:t>another</a:t>
            </a:r>
            <a:r>
              <a:rPr lang="en-US" sz="3200" dirty="0" smtClean="0"/>
              <a:t>) and you </a:t>
            </a:r>
            <a:r>
              <a:rPr lang="en-US" sz="3200" i="1" dirty="0" smtClean="0"/>
              <a:t>really </a:t>
            </a:r>
            <a:r>
              <a:rPr lang="en-US" sz="3200" dirty="0" smtClean="0"/>
              <a:t>want one.</a:t>
            </a:r>
          </a:p>
          <a:p>
            <a:pPr lvl="1"/>
            <a:r>
              <a:rPr lang="en-US" sz="3200" i="0" dirty="0" smtClean="0"/>
              <a:t>Use a variety of persuasive strategies/reasons</a:t>
            </a:r>
          </a:p>
          <a:p>
            <a:pPr lvl="1"/>
            <a:r>
              <a:rPr lang="en-US" sz="3200" i="0" dirty="0" smtClean="0"/>
              <a:t>Be convincing</a:t>
            </a:r>
          </a:p>
          <a:p>
            <a:pPr lvl="1"/>
            <a:r>
              <a:rPr lang="en-US" sz="3200" i="0" dirty="0" smtClean="0"/>
              <a:t>Keep it!</a:t>
            </a:r>
            <a:endParaRPr lang="en-US" sz="3200" i="0" dirty="0"/>
          </a:p>
        </p:txBody>
      </p:sp>
      <p:pic>
        <p:nvPicPr>
          <p:cNvPr id="1030" name="Picture 6" descr="Image result for kitt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5" b="92609" l="5478" r="72753">
                        <a14:foregroundMark x1="21067" y1="84130" x2="21067" y2="84130"/>
                        <a14:foregroundMark x1="20225" y1="86522" x2="20225" y2="86522"/>
                        <a14:foregroundMark x1="21208" y1="86957" x2="21208" y2="86957"/>
                        <a14:foregroundMark x1="18118" y1="87391" x2="18118" y2="87391"/>
                        <a14:foregroundMark x1="30758" y1="87174" x2="30758" y2="87174"/>
                        <a14:foregroundMark x1="68258" y1="88478" x2="68258" y2="88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4" t="6061" r="24331" b="4674"/>
          <a:stretch/>
        </p:blipFill>
        <p:spPr bwMode="auto">
          <a:xfrm>
            <a:off x="8283920" y="4074058"/>
            <a:ext cx="3324971" cy="26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rg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55" b="80574" l="35882" r="71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04" t="8629" r="23566" b="15205"/>
          <a:stretch/>
        </p:blipFill>
        <p:spPr bwMode="auto">
          <a:xfrm>
            <a:off x="9180214" y="1041148"/>
            <a:ext cx="2897109" cy="32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“Other Men’s Flowers”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485899"/>
            <a:ext cx="10275757" cy="4989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Critically read the article. Smith will check tomorrow that you have marked the text and answered these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does Rhetoric mean?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is the best advice for being persuasive?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 </a:t>
            </a:r>
            <a:r>
              <a:rPr lang="en-US" sz="3600" dirty="0"/>
              <a:t>Find the words ethos/logos/pathos. What do they mean</a:t>
            </a:r>
            <a:r>
              <a:rPr lang="en-US" sz="3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is repetition? Why is it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is the author’s thesis? Write a thesis statement. [clear and specific, arguable claim, so what]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29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Journal #5: Intro to Rhetoric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440" y="1019331"/>
            <a:ext cx="10882858" cy="563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Learning Targets: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Students </a:t>
            </a:r>
            <a:r>
              <a:rPr lang="en-US" sz="3200" b="1" dirty="0"/>
              <a:t>will be able to </a:t>
            </a:r>
            <a:r>
              <a:rPr lang="en-US" sz="3200" b="1" dirty="0" smtClean="0"/>
              <a:t>define, identify, and analyze </a:t>
            </a:r>
            <a:r>
              <a:rPr lang="en-US" sz="3200" b="1" dirty="0" smtClean="0">
                <a:solidFill>
                  <a:srgbClr val="0070C0"/>
                </a:solidFill>
              </a:rPr>
              <a:t>ethos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00B050"/>
                </a:solidFill>
              </a:rPr>
              <a:t>logos</a:t>
            </a:r>
            <a:r>
              <a:rPr lang="en-US" sz="3200" b="1" dirty="0"/>
              <a:t>, and </a:t>
            </a:r>
            <a:r>
              <a:rPr lang="en-US" sz="3200" b="1" dirty="0">
                <a:solidFill>
                  <a:srgbClr val="7030A0"/>
                </a:solidFill>
              </a:rPr>
              <a:t>pathos</a:t>
            </a:r>
            <a:r>
              <a:rPr lang="en-US" sz="3200" b="1" dirty="0"/>
              <a:t> in media and texts</a:t>
            </a:r>
            <a:r>
              <a:rPr lang="en-US" sz="32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Students will be able to </a:t>
            </a:r>
            <a:r>
              <a:rPr lang="en-US" sz="3200" b="1" dirty="0" smtClean="0"/>
              <a:t>define and analyze rhetoric in media or text. </a:t>
            </a:r>
            <a:endParaRPr lang="en-US" sz="32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84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Autofit/>
          </a:bodyPr>
          <a:lstStyle/>
          <a:p>
            <a:r>
              <a:rPr lang="en-US" sz="6000" dirty="0" smtClean="0"/>
              <a:t>Review: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Connotation</a:t>
            </a:r>
            <a:r>
              <a:rPr lang="en-US" sz="6000" b="1" dirty="0" smtClean="0"/>
              <a:t> </a:t>
            </a:r>
            <a:r>
              <a:rPr lang="en-US" sz="6000" b="1" dirty="0"/>
              <a:t>and </a:t>
            </a:r>
            <a:r>
              <a:rPr lang="en-US" sz="6000" b="1" dirty="0" smtClean="0"/>
              <a:t>Denotation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8917"/>
            <a:ext cx="10320728" cy="4886793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What do these terms mean?</a:t>
            </a:r>
          </a:p>
          <a:p>
            <a:r>
              <a:rPr lang="en-US" sz="3600" dirty="0" smtClean="0"/>
              <a:t>Can you give an example of a two words with similar denotations and very different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Connotations?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24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1206</TotalTime>
  <Words>1492</Words>
  <Application>Microsoft Office PowerPoint</Application>
  <PresentationFormat>Widescreen</PresentationFormat>
  <Paragraphs>164</Paragraphs>
  <Slides>47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 Narrow</vt:lpstr>
      <vt:lpstr>Calibri</vt:lpstr>
      <vt:lpstr>Franklin Gothic Book</vt:lpstr>
      <vt:lpstr>Goudy Old Style</vt:lpstr>
      <vt:lpstr>Wingdings</vt:lpstr>
      <vt:lpstr>Wingdings 2</vt:lpstr>
      <vt:lpstr>Crop</vt:lpstr>
      <vt:lpstr>Discuss</vt:lpstr>
      <vt:lpstr>So, what?</vt:lpstr>
      <vt:lpstr>PowerPoint Presentation</vt:lpstr>
      <vt:lpstr>PowerPoint Presentation</vt:lpstr>
      <vt:lpstr>PowerPoint Presentation</vt:lpstr>
      <vt:lpstr>Silently, over the next 10 minutes on a separate piece of paper:</vt:lpstr>
      <vt:lpstr>“Other Men’s Flowers”</vt:lpstr>
      <vt:lpstr>Journal #5: Intro to Rhetoric</vt:lpstr>
      <vt:lpstr>Review: Connotation and Denotation</vt:lpstr>
      <vt:lpstr>Word Choice</vt:lpstr>
      <vt:lpstr>Pull out your worksheet for the John Oliver video we watched before break</vt:lpstr>
      <vt:lpstr>With your group copy the chart from the back of your worksheet into your journal!</vt:lpstr>
      <vt:lpstr>Connotation: the implicit ideas and emotions we associate with a word or phrase.  These meanings are socially constructed.</vt:lpstr>
      <vt:lpstr>Rhetoric:</vt:lpstr>
      <vt:lpstr>Ethos</vt:lpstr>
      <vt:lpstr>Ethos</vt:lpstr>
      <vt:lpstr>Ethos?</vt:lpstr>
      <vt:lpstr>Ethos</vt:lpstr>
      <vt:lpstr>Ethos</vt:lpstr>
      <vt:lpstr>Ethos </vt:lpstr>
      <vt:lpstr>Logos</vt:lpstr>
      <vt:lpstr>Logos! </vt:lpstr>
      <vt:lpstr>Logos? </vt:lpstr>
      <vt:lpstr>Pathos</vt:lpstr>
      <vt:lpstr>Pathos</vt:lpstr>
      <vt:lpstr>Pathos</vt:lpstr>
      <vt:lpstr>Pathos</vt:lpstr>
      <vt:lpstr>Ethos, Logos, and Pathos</vt:lpstr>
      <vt:lpstr>Logos and Pathos and Ethos</vt:lpstr>
      <vt:lpstr>Logos and Pathos and Ethos</vt:lpstr>
      <vt:lpstr>Logos and Pathos and Ethos</vt:lpstr>
      <vt:lpstr>Create a metaphor that represents the rhetorical appeals (Ethos, Logos, and Pathos) – draw and explain in your journal! </vt:lpstr>
      <vt:lpstr>Classify: What and how many types of arguments did you use?</vt:lpstr>
      <vt:lpstr>HOMEWORK DUE Monday</vt:lpstr>
      <vt:lpstr>PowerPoint Presentation</vt:lpstr>
      <vt:lpstr>Password?</vt:lpstr>
      <vt:lpstr>PROQUEST?</vt:lpstr>
      <vt:lpstr>Quiz: For the following ads:</vt:lpstr>
      <vt:lpstr>PowerPoint Presentation</vt:lpstr>
      <vt:lpstr>Quiz: For the following ads:</vt:lpstr>
      <vt:lpstr>PowerPoint Presentation</vt:lpstr>
      <vt:lpstr>Quiz: For the following ads:</vt:lpstr>
      <vt:lpstr>PowerPoint Presentation</vt:lpstr>
      <vt:lpstr>Making rhetoric relevant    </vt:lpstr>
      <vt:lpstr>Making rhetoric relevant</vt:lpstr>
      <vt:lpstr>An example  </vt:lpstr>
      <vt:lpstr>A (revised) example   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Back!!</dc:title>
  <dc:creator>Smith, Kyle    SHS - Staff</dc:creator>
  <cp:lastModifiedBy>Smith, Kyle    SHS - Staff</cp:lastModifiedBy>
  <cp:revision>120</cp:revision>
  <cp:lastPrinted>2017-10-06T18:37:39Z</cp:lastPrinted>
  <dcterms:created xsi:type="dcterms:W3CDTF">2017-02-27T15:41:27Z</dcterms:created>
  <dcterms:modified xsi:type="dcterms:W3CDTF">2019-10-04T17:38:03Z</dcterms:modified>
</cp:coreProperties>
</file>