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120904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6401859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5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5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5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2" y="-30478"/>
            <a:ext cx="120903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099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8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722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4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6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1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85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3681984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2007129" y="3221207"/>
            <a:ext cx="3017520" cy="1059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353568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523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99136" y="137160"/>
            <a:ext cx="1182624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800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D7F6568-25FF-4F44-B25E-D10BD20E424E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74831" y="6312409"/>
            <a:ext cx="4642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1240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F414974-6370-4A6E-A552-ECB813283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4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97704"/>
          </a:xfrm>
        </p:spPr>
        <p:txBody>
          <a:bodyPr anchor="t">
            <a:normAutofit/>
          </a:bodyPr>
          <a:lstStyle/>
          <a:p>
            <a:r>
              <a:rPr lang="en-US" sz="4000" u="sng" dirty="0" smtClean="0">
                <a:solidFill>
                  <a:schemeClr val="accent2"/>
                </a:solidFill>
              </a:rPr>
              <a:t>Quoting Dialogue</a:t>
            </a:r>
            <a:r>
              <a:rPr lang="en-US" sz="4000" dirty="0" smtClean="0"/>
              <a:t>: MLA Formatting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72343"/>
            <a:ext cx="10972800" cy="557783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Integrate multiple character dialogue by </a:t>
            </a:r>
            <a:r>
              <a:rPr lang="en-US" b="1" dirty="0" smtClean="0">
                <a:solidFill>
                  <a:schemeClr val="accent2"/>
                </a:solidFill>
              </a:rPr>
              <a:t>using line breaks to signify change in speakers</a:t>
            </a:r>
            <a:r>
              <a:rPr lang="en-US" b="1" dirty="0" smtClean="0">
                <a:solidFill>
                  <a:schemeClr val="tx1"/>
                </a:solidFill>
              </a:rPr>
              <a:t> (similar to how it appears in the actual novel).</a:t>
            </a:r>
            <a:r>
              <a:rPr lang="en-US" b="1" dirty="0" smtClean="0">
                <a:solidFill>
                  <a:schemeClr val="accent2"/>
                </a:solidFill>
              </a:rPr>
              <a:t> For example: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You should only do this when it is </a:t>
            </a:r>
            <a:r>
              <a:rPr lang="en-US" b="1" dirty="0" smtClean="0">
                <a:solidFill>
                  <a:srgbClr val="FFFF00"/>
                </a:solidFill>
              </a:rPr>
              <a:t>ABSOLUTELY</a:t>
            </a:r>
            <a:r>
              <a:rPr lang="en-US" b="1" dirty="0" smtClean="0"/>
              <a:t> necessary. </a:t>
            </a:r>
          </a:p>
          <a:p>
            <a:r>
              <a:rPr lang="en-US" b="1" dirty="0" smtClean="0"/>
              <a:t>Otherwise, utilize breaks in quotations to include dialogue.  </a:t>
            </a:r>
            <a:r>
              <a:rPr lang="en-US" b="1" dirty="0" smtClean="0">
                <a:solidFill>
                  <a:srgbClr val="FFFF00"/>
                </a:solidFill>
              </a:rPr>
              <a:t>For example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/>
                </a:solidFill>
              </a:rPr>
              <a:t>Okonkwo</a:t>
            </a:r>
            <a:r>
              <a:rPr lang="en-US" b="1" dirty="0" smtClean="0"/>
              <a:t> “demanded to know ‘who killed this banana tree?’” </a:t>
            </a:r>
            <a:r>
              <a:rPr lang="en-US" b="1" dirty="0" smtClean="0">
                <a:solidFill>
                  <a:schemeClr val="accent4"/>
                </a:solidFill>
              </a:rPr>
              <a:t>and </a:t>
            </a:r>
            <a:r>
              <a:rPr lang="en-US" b="1" dirty="0" err="1" smtClean="0">
                <a:solidFill>
                  <a:schemeClr val="accent4"/>
                </a:solidFill>
              </a:rPr>
              <a:t>Ekwefi</a:t>
            </a:r>
            <a:r>
              <a:rPr lang="en-US" b="1" dirty="0" smtClean="0">
                <a:solidFill>
                  <a:schemeClr val="accent4"/>
                </a:solidFill>
              </a:rPr>
              <a:t> is the only woman with the courage to speak:</a:t>
            </a:r>
            <a:r>
              <a:rPr lang="en-US" b="1" dirty="0" smtClean="0"/>
              <a:t> “nobody killed it.” (Achebe, 16).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64374" y="1870047"/>
            <a:ext cx="11463251" cy="2923877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0AC97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Body </a:t>
            </a:r>
            <a:r>
              <a:rPr kumimoji="0" lang="en-US" sz="2300" b="1" i="1" u="none" strike="noStrike" kern="1200" cap="none" spc="0" normalizeH="0" baseline="0" noProof="0" dirty="0">
                <a:ln>
                  <a:noFill/>
                </a:ln>
                <a:solidFill>
                  <a:srgbClr val="90AC97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thesis statement, blah </a:t>
            </a:r>
            <a:r>
              <a:rPr kumimoji="0" lang="en-US" sz="2300" b="1" i="1" u="none" strike="noStrike" kern="1200" cap="none" spc="0" normalizeH="0" baseline="0" noProof="0" dirty="0" err="1">
                <a:ln>
                  <a:noFill/>
                </a:ln>
                <a:solidFill>
                  <a:srgbClr val="90AC97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blah</a:t>
            </a:r>
            <a:r>
              <a:rPr kumimoji="0" lang="en-US" sz="2300" b="1" i="1" u="none" strike="noStrike" kern="1200" cap="none" spc="0" normalizeH="0" baseline="0" noProof="0" dirty="0">
                <a:ln>
                  <a:noFill/>
                </a:ln>
                <a:solidFill>
                  <a:srgbClr val="90AC97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. Early in F. Scott Fitzgerald’s The Great </a:t>
            </a:r>
            <a:r>
              <a:rPr kumimoji="0" lang="en-US" sz="2300" b="1" i="1" u="none" strike="noStrike" kern="1200" cap="none" spc="0" normalizeH="0" baseline="0" noProof="0" dirty="0" err="1">
                <a:ln>
                  <a:noFill/>
                </a:ln>
                <a:solidFill>
                  <a:srgbClr val="90AC97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Gastby</a:t>
            </a:r>
            <a:r>
              <a:rPr kumimoji="0" lang="en-US" sz="2300" b="1" i="1" u="none" strike="noStrike" kern="1200" cap="none" spc="0" normalizeH="0" baseline="0" noProof="0" dirty="0">
                <a:ln>
                  <a:noFill/>
                </a:ln>
                <a:solidFill>
                  <a:srgbClr val="90AC97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, Miss Baker tells the narrator, Nick </a:t>
            </a:r>
            <a:r>
              <a:rPr kumimoji="0" lang="en-US" sz="2300" b="1" i="1" u="none" strike="noStrike" kern="1200" cap="none" spc="0" normalizeH="0" baseline="0" noProof="0" dirty="0" err="1">
                <a:ln>
                  <a:noFill/>
                </a:ln>
                <a:solidFill>
                  <a:srgbClr val="90AC97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Carraway</a:t>
            </a:r>
            <a:r>
              <a:rPr kumimoji="0" lang="en-US" sz="2300" b="1" i="1" u="none" strike="noStrike" kern="1200" cap="none" spc="0" normalizeH="0" baseline="0" noProof="0" dirty="0">
                <a:ln>
                  <a:noFill/>
                </a:ln>
                <a:solidFill>
                  <a:srgbClr val="90AC97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, that she knows someone from his town: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	“You live in West Egg,” she remarked contemptuously. “I know </a:t>
            </a: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somebody 	there</a:t>
            </a: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	“I don’t know a single–”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	“You must know Gatsby.”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	“Gatsby?” demanded Daisy. “What Gatsby?” (Fitzgerald 11).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1" i="1" u="none" strike="noStrike" kern="1200" cap="none" spc="0" normalizeH="0" baseline="0" noProof="0" dirty="0">
                <a:ln>
                  <a:noFill/>
                </a:ln>
                <a:solidFill>
                  <a:srgbClr val="90AC97"/>
                </a:solidFill>
                <a:effectLst/>
                <a:uLnTx/>
                <a:uFillTx/>
                <a:latin typeface="Tw Cen MT"/>
                <a:ea typeface="+mn-ea"/>
                <a:cs typeface="+mn-cs"/>
              </a:rPr>
              <a:t>This is the first time that Fitzgerald develops the possibility of Gatsby being someone other than who he claims. Blah, blah analysis, blah.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73" y="5802284"/>
            <a:ext cx="11463251" cy="731520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168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797704"/>
          </a:xfrm>
        </p:spPr>
        <p:txBody>
          <a:bodyPr anchor="t">
            <a:normAutofit/>
          </a:bodyPr>
          <a:lstStyle/>
          <a:p>
            <a:r>
              <a:rPr lang="en-US" sz="4000" u="sng" dirty="0" smtClean="0">
                <a:solidFill>
                  <a:schemeClr val="accent2"/>
                </a:solidFill>
              </a:rPr>
              <a:t>Clarifying your Evidence</a:t>
            </a:r>
            <a:r>
              <a:rPr lang="en-US" sz="4000" dirty="0" smtClean="0"/>
              <a:t>: MLA Formatting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72344"/>
            <a:ext cx="10972800" cy="55529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If you </a:t>
            </a:r>
            <a:r>
              <a:rPr lang="en-US" b="1" dirty="0">
                <a:solidFill>
                  <a:schemeClr val="accent2"/>
                </a:solidFill>
              </a:rPr>
              <a:t>add a word or words in a quotation</a:t>
            </a:r>
            <a:r>
              <a:rPr lang="en-US" b="1" dirty="0">
                <a:solidFill>
                  <a:schemeClr val="tx1"/>
                </a:solidFill>
              </a:rPr>
              <a:t>, you should put brackets around the words to indicate that they are not part of the original text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accent2"/>
                </a:solidFill>
              </a:rPr>
              <a:t> For example:</a:t>
            </a:r>
            <a:endParaRPr lang="en-US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If </a:t>
            </a:r>
            <a:r>
              <a:rPr lang="en-US" b="1" dirty="0">
                <a:solidFill>
                  <a:schemeClr val="tx1"/>
                </a:solidFill>
              </a:rPr>
              <a:t>you </a:t>
            </a:r>
            <a:r>
              <a:rPr lang="en-US" b="1" dirty="0">
                <a:solidFill>
                  <a:schemeClr val="accent2"/>
                </a:solidFill>
              </a:rPr>
              <a:t>omit a word or words from a quotation</a:t>
            </a:r>
            <a:r>
              <a:rPr lang="en-US" b="1" dirty="0">
                <a:solidFill>
                  <a:schemeClr val="tx1"/>
                </a:solidFill>
              </a:rPr>
              <a:t>, you should indicate the deleted word or words by using ellipsis marks, which are three periods ( . . . ) preceded and followed by a space. </a:t>
            </a:r>
            <a:r>
              <a:rPr lang="en-US" b="1" dirty="0" smtClean="0">
                <a:solidFill>
                  <a:schemeClr val="accent2"/>
                </a:solidFill>
              </a:rPr>
              <a:t>For </a:t>
            </a:r>
            <a:r>
              <a:rPr lang="en-US" b="1" dirty="0">
                <a:solidFill>
                  <a:schemeClr val="accent2"/>
                </a:solidFill>
              </a:rPr>
              <a:t>example</a:t>
            </a:r>
            <a:r>
              <a:rPr lang="en-US" b="1" dirty="0" smtClean="0">
                <a:solidFill>
                  <a:schemeClr val="accent2"/>
                </a:solidFill>
              </a:rPr>
              <a:t>:</a:t>
            </a:r>
          </a:p>
          <a:p>
            <a:endParaRPr lang="en-US" b="1" dirty="0">
              <a:solidFill>
                <a:schemeClr val="accent2"/>
              </a:solidFill>
            </a:endParaRPr>
          </a:p>
          <a:p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b="1" dirty="0" smtClean="0">
                <a:solidFill>
                  <a:schemeClr val="accent2"/>
                </a:solidFill>
              </a:rPr>
              <a:t>DO NOT start or end citations with ellipsis. </a:t>
            </a:r>
            <a:r>
              <a:rPr lang="en-US" b="1" dirty="0" smtClean="0">
                <a:solidFill>
                  <a:schemeClr val="tx1"/>
                </a:solidFill>
              </a:rPr>
              <a:t>It is unnecessary. 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4374" y="3930380"/>
            <a:ext cx="11463251" cy="1200329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In an essay on urban legends, Jan Harold Brunvand notes </a:t>
            </a:r>
            <a:r>
              <a:rPr lang="en-US" sz="2400" b="1" dirty="0" smtClean="0"/>
              <a:t>"some individuals make a point of learning every recent rumor or tale </a:t>
            </a:r>
            <a:r>
              <a:rPr lang="en-US" sz="2400" b="1" dirty="0" smtClean="0">
                <a:solidFill>
                  <a:schemeClr val="accent4"/>
                </a:solidFill>
              </a:rPr>
              <a:t>. . .</a:t>
            </a:r>
            <a:r>
              <a:rPr lang="en-US" sz="2400" b="1" dirty="0" smtClean="0"/>
              <a:t> and in a short time a lively exchange of details occurs" (Brunvand 78). </a:t>
            </a:r>
            <a:r>
              <a:rPr lang="en-US" sz="2400" b="1" dirty="0" smtClean="0">
                <a:solidFill>
                  <a:schemeClr val="accent4"/>
                </a:solidFill>
              </a:rPr>
              <a:t>Blah </a:t>
            </a:r>
            <a:r>
              <a:rPr lang="en-US" sz="2400" b="1" dirty="0" err="1" smtClean="0">
                <a:solidFill>
                  <a:schemeClr val="accent4"/>
                </a:solidFill>
              </a:rPr>
              <a:t>blah</a:t>
            </a:r>
            <a:r>
              <a:rPr lang="en-US" sz="2400" b="1" dirty="0" smtClean="0">
                <a:solidFill>
                  <a:schemeClr val="accent4"/>
                </a:solidFill>
              </a:rPr>
              <a:t> analysis.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374" y="1928059"/>
            <a:ext cx="11463251" cy="830997"/>
          </a:xfrm>
          <a:prstGeom prst="rect">
            <a:avLst/>
          </a:prstGeom>
          <a:noFill/>
          <a:ln w="2857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Jan Harold Brunvand, in an essay on urban legends, states</a:t>
            </a:r>
            <a:r>
              <a:rPr lang="en-US" sz="2400" b="1" dirty="0" smtClean="0"/>
              <a:t>, "some individuals </a:t>
            </a:r>
            <a:r>
              <a:rPr lang="en-US" sz="2400" b="1" dirty="0" smtClean="0">
                <a:solidFill>
                  <a:schemeClr val="accent4"/>
                </a:solidFill>
              </a:rPr>
              <a:t>[who retell urban legends]</a:t>
            </a:r>
            <a:r>
              <a:rPr lang="en-US" sz="2400" b="1" dirty="0" smtClean="0"/>
              <a:t> make a point of learning every rumor or tale" (Brunvand 78).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74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ce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ce" id="{CBFFAFB8-A647-447A-A834-BE96947EA5B6}" vid="{D649A912-D152-4005-B215-2D4DD279C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281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nice</vt:lpstr>
      <vt:lpstr>Quoting Dialogue: MLA Formatting</vt:lpstr>
      <vt:lpstr>Clarifying your Evidence: MLA Formatting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Quoting Dialogue: MLA Formatting</dc:title>
  <dc:creator>Smith, Kyle    SHS - Staff</dc:creator>
  <cp:lastModifiedBy>Smith, Kyle    SHS - Staff</cp:lastModifiedBy>
  <cp:revision>5</cp:revision>
  <dcterms:created xsi:type="dcterms:W3CDTF">2019-04-01T18:03:05Z</dcterms:created>
  <dcterms:modified xsi:type="dcterms:W3CDTF">2019-04-29T20:50:26Z</dcterms:modified>
</cp:coreProperties>
</file>