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329" r:id="rId3"/>
    <p:sldId id="297" r:id="rId4"/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5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7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8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2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EC4-7BFA-4283-B62C-73E7B0DEF67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2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739" y="304800"/>
            <a:ext cx="7200900" cy="82854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Freestyle Script" panose="030804020302050B0404" pitchFamily="66" charset="0"/>
              </a:rPr>
              <a:t>THE RA-MAYA-NA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1" y="1423852"/>
            <a:ext cx="10319656" cy="518595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Georgia" panose="02040502050405020303" pitchFamily="18" charset="0"/>
              </a:rPr>
              <a:t>Read 130-131 and </a:t>
            </a:r>
            <a:r>
              <a:rPr lang="en-US" sz="2400" b="1" i="1" dirty="0">
                <a:latin typeface="Georgia" panose="02040502050405020303" pitchFamily="18" charset="0"/>
              </a:rPr>
              <a:t>The</a:t>
            </a:r>
            <a:r>
              <a:rPr lang="en-US" sz="2400" b="1" dirty="0">
                <a:latin typeface="Georgia" panose="02040502050405020303" pitchFamily="18" charset="0"/>
              </a:rPr>
              <a:t> </a:t>
            </a:r>
            <a:r>
              <a:rPr lang="en-US" sz="2400" b="1" i="1" dirty="0">
                <a:latin typeface="Georgia" panose="02040502050405020303" pitchFamily="18" charset="0"/>
              </a:rPr>
              <a:t>Ramayana</a:t>
            </a:r>
            <a:r>
              <a:rPr lang="en-US" sz="2400" b="1" dirty="0">
                <a:latin typeface="Georgia" panose="02040502050405020303" pitchFamily="18" charset="0"/>
              </a:rPr>
              <a:t>. </a:t>
            </a:r>
            <a:r>
              <a:rPr lang="en-US" sz="2400" dirty="0">
                <a:latin typeface="Georgia" panose="02040502050405020303" pitchFamily="18" charset="0"/>
              </a:rPr>
              <a:t>With your group fill in the </a:t>
            </a:r>
            <a:r>
              <a:rPr lang="en-US" sz="2400" b="1" dirty="0">
                <a:latin typeface="Georgia" panose="02040502050405020303" pitchFamily="18" charset="0"/>
              </a:rPr>
              <a:t>Characteristics of an Epic Hero Chart </a:t>
            </a:r>
            <a:r>
              <a:rPr lang="en-US" sz="2400" dirty="0">
                <a:latin typeface="Georgia" panose="02040502050405020303" pitchFamily="18" charset="0"/>
              </a:rPr>
              <a:t>for your journal</a:t>
            </a:r>
            <a:r>
              <a:rPr lang="en-US" sz="2400" b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u="sng" dirty="0">
                <a:latin typeface="Georgia" panose="02040502050405020303" pitchFamily="18" charset="0"/>
              </a:rPr>
              <a:t>Characters</a:t>
            </a:r>
            <a:r>
              <a:rPr lang="en-US" sz="2400" b="1" dirty="0">
                <a:latin typeface="Georgia" panose="02040502050405020303" pitchFamily="18" charset="0"/>
              </a:rPr>
              <a:t>: (</a:t>
            </a:r>
            <a:r>
              <a:rPr lang="en-US" sz="2400" dirty="0">
                <a:latin typeface="Georgia" panose="02040502050405020303" pitchFamily="18" charset="0"/>
              </a:rPr>
              <a:t>of our chunk</a:t>
            </a:r>
            <a:r>
              <a:rPr lang="en-US" sz="2400" b="1" dirty="0">
                <a:latin typeface="Georgia" panose="02040502050405020303" pitchFamily="18" charset="0"/>
              </a:rPr>
              <a:t>)</a:t>
            </a:r>
          </a:p>
          <a:p>
            <a:r>
              <a:rPr lang="en-US" sz="2800" b="1" u="sng" dirty="0">
                <a:latin typeface="Georgia" panose="02040502050405020303" pitchFamily="18" charset="0"/>
              </a:rPr>
              <a:t>Rama</a:t>
            </a:r>
            <a:r>
              <a:rPr lang="en-US" sz="2400" b="1" dirty="0">
                <a:latin typeface="Georgia" panose="02040502050405020303" pitchFamily="18" charset="0"/>
              </a:rPr>
              <a:t> (</a:t>
            </a:r>
            <a:r>
              <a:rPr lang="en-US" sz="2400" b="1" dirty="0" err="1">
                <a:latin typeface="Georgia" panose="02040502050405020303" pitchFamily="18" charset="0"/>
              </a:rPr>
              <a:t>राम</a:t>
            </a:r>
            <a:r>
              <a:rPr lang="en-US" sz="2400" b="1" dirty="0">
                <a:latin typeface="Georgia" panose="02040502050405020303" pitchFamily="18" charset="0"/>
              </a:rPr>
              <a:t>): the </a:t>
            </a:r>
            <a:r>
              <a:rPr lang="en-US" sz="2400" b="1" dirty="0">
                <a:solidFill>
                  <a:schemeClr val="accent6"/>
                </a:solidFill>
                <a:latin typeface="Georgia" panose="02040502050405020303" pitchFamily="18" charset="0"/>
              </a:rPr>
              <a:t>epic hero</a:t>
            </a:r>
            <a:r>
              <a:rPr lang="en-US" sz="2400" b="1" dirty="0">
                <a:latin typeface="Georgia" panose="02040502050405020303" pitchFamily="18" charset="0"/>
              </a:rPr>
              <a:t>.  </a:t>
            </a:r>
          </a:p>
          <a:p>
            <a:pPr lvl="1"/>
            <a:r>
              <a:rPr lang="en-US" sz="2000" b="1" dirty="0">
                <a:latin typeface="Georgia" panose="02040502050405020303" pitchFamily="18" charset="0"/>
              </a:rPr>
              <a:t>Rama is the “Seventh Avatar (reincarnation on earth) of Vishnu” (one of the supreme Hindu god). He isn’t entirely a god though. </a:t>
            </a:r>
          </a:p>
          <a:p>
            <a:pPr lvl="1"/>
            <a:r>
              <a:rPr lang="en-US" sz="2000" b="1" dirty="0">
                <a:latin typeface="Georgia" panose="02040502050405020303" pitchFamily="18" charset="0"/>
              </a:rPr>
              <a:t>He’s </a:t>
            </a:r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blue</a:t>
            </a:r>
            <a:r>
              <a:rPr lang="en-US" sz="2000" b="1" dirty="0">
                <a:latin typeface="Georgia" panose="02040502050405020303" pitchFamily="18" charset="0"/>
              </a:rPr>
              <a:t>, brave, good at archery, and honorable.</a:t>
            </a:r>
          </a:p>
          <a:p>
            <a:pPr lvl="1"/>
            <a:r>
              <a:rPr lang="en-US" sz="2000" b="1" dirty="0">
                <a:latin typeface="Georgia" panose="02040502050405020303" pitchFamily="18" charset="0"/>
              </a:rPr>
              <a:t>Shows up in Buddhism as well as Hinduism.</a:t>
            </a:r>
          </a:p>
          <a:p>
            <a:r>
              <a:rPr lang="en-US" sz="2800" b="1" u="sng" dirty="0" err="1">
                <a:latin typeface="Georgia" panose="02040502050405020303" pitchFamily="18" charset="0"/>
              </a:rPr>
              <a:t>Ravana</a:t>
            </a:r>
            <a:r>
              <a:rPr lang="en-US" sz="2400" b="1" dirty="0">
                <a:latin typeface="Georgia" panose="02040502050405020303" pitchFamily="18" charset="0"/>
              </a:rPr>
              <a:t>: Demon, antagonist with 10 heads. 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7" name="Picture 3" descr="http://www.icytales.com/wp-content/uploads/2015/09/Rav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850" y="4623012"/>
            <a:ext cx="3867421" cy="2175424"/>
          </a:xfrm>
          <a:prstGeom prst="rect">
            <a:avLst/>
          </a:prstGeom>
          <a:noFill/>
        </p:spPr>
      </p:pic>
      <p:pic>
        <p:nvPicPr>
          <p:cNvPr id="5" name="Picture 2" descr="Image result for ramay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6" y="202917"/>
            <a:ext cx="1720508" cy="103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E9D650A5-0BEE-43A3-90F4-E02EF13B4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55926" y="914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6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739" y="304800"/>
            <a:ext cx="7200900" cy="82854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Freestyle Script" panose="030804020302050B0404" pitchFamily="66" charset="0"/>
              </a:rPr>
              <a:t>THE RA-MAYA-NA </a:t>
            </a:r>
          </a:p>
        </p:txBody>
      </p:sp>
      <p:pic>
        <p:nvPicPr>
          <p:cNvPr id="5" name="Picture 2" descr="Image result for ramay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42" y="202917"/>
            <a:ext cx="1720508" cy="103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38C0FD-6463-45D2-9E62-4498BF7E5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236" y="1630373"/>
            <a:ext cx="9145528" cy="4670576"/>
          </a:xfrm>
          <a:prstGeom prst="rect">
            <a:avLst/>
          </a:prstGeom>
        </p:spPr>
      </p:pic>
      <p:pic>
        <p:nvPicPr>
          <p:cNvPr id="7" name="Graphic 6" descr="Brontosaurus">
            <a:extLst>
              <a:ext uri="{FF2B5EF4-FFF2-40B4-BE49-F238E27FC236}">
                <a16:creationId xmlns:a16="http://schemas.microsoft.com/office/drawing/2014/main" id="{54BA8EBD-FB8A-47DF-A16C-AFA248B483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55926" y="914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6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311" y="9144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97" y="1310640"/>
            <a:ext cx="10055629" cy="5334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What is the plot of the battle?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What does </a:t>
            </a:r>
            <a:r>
              <a:rPr lang="en-US" dirty="0" err="1">
                <a:latin typeface="Georgia" panose="02040502050405020303" pitchFamily="18" charset="0"/>
              </a:rPr>
              <a:t>Ravana</a:t>
            </a:r>
            <a:r>
              <a:rPr lang="en-US" dirty="0">
                <a:latin typeface="Georgia" panose="02040502050405020303" pitchFamily="18" charset="0"/>
              </a:rPr>
              <a:t> mean when he says “Either that woman </a:t>
            </a:r>
            <a:r>
              <a:rPr lang="en-US" dirty="0" err="1">
                <a:latin typeface="Georgia" panose="02040502050405020303" pitchFamily="18" charset="0"/>
              </a:rPr>
              <a:t>Sita</a:t>
            </a:r>
            <a:r>
              <a:rPr lang="en-US" dirty="0">
                <a:latin typeface="Georgia" panose="02040502050405020303" pitchFamily="18" charset="0"/>
              </a:rPr>
              <a:t>, or my wife </a:t>
            </a:r>
            <a:r>
              <a:rPr lang="en-US" dirty="0" err="1">
                <a:latin typeface="Georgia" panose="02040502050405020303" pitchFamily="18" charset="0"/>
              </a:rPr>
              <a:t>Mandodari</a:t>
            </a:r>
            <a:r>
              <a:rPr lang="en-US" dirty="0">
                <a:latin typeface="Georgia" panose="02040502050405020303" pitchFamily="18" charset="0"/>
              </a:rPr>
              <a:t>, will soon have cause to cry… one of them will be a widow”? (134).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What are the differences between Rama and </a:t>
            </a:r>
            <a:r>
              <a:rPr lang="en-US" dirty="0" err="1">
                <a:latin typeface="Georgia" panose="02040502050405020303" pitchFamily="18" charset="0"/>
              </a:rPr>
              <a:t>Ravana</a:t>
            </a:r>
            <a:r>
              <a:rPr lang="en-US" dirty="0">
                <a:latin typeface="Georgia" panose="02040502050405020303" pitchFamily="18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How does the Ramayana serve as </a:t>
            </a:r>
            <a:r>
              <a:rPr lang="en-US" dirty="0">
                <a:solidFill>
                  <a:srgbClr val="7030A0"/>
                </a:solidFill>
                <a:latin typeface="Georgia" panose="02040502050405020303" pitchFamily="18" charset="0"/>
              </a:rPr>
              <a:t>oral tradition</a:t>
            </a:r>
            <a:r>
              <a:rPr lang="en-US" dirty="0">
                <a:latin typeface="Georgia" panose="02040502050405020303" pitchFamily="18" charset="0"/>
              </a:rPr>
              <a:t>?  What cultural material is it passing along?  How does Rama achieve </a:t>
            </a:r>
            <a:r>
              <a:rPr 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dharma</a:t>
            </a:r>
            <a:r>
              <a:rPr lang="en-US" dirty="0">
                <a:latin typeface="Georgia" panose="02040502050405020303" pitchFamily="18" charset="0"/>
              </a:rPr>
              <a:t>?</a:t>
            </a:r>
          </a:p>
          <a:p>
            <a:pPr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9E4738B9-369B-470D-B85D-ECD34224E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5926" y="914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6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Text Analysis (Epic Poem Chart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What passages reflect “the values of Indian culture” through Rama’s characterization? Use and explain quotes.</a:t>
            </a:r>
          </a:p>
          <a:p>
            <a:r>
              <a:rPr lang="en-US" i="1" dirty="0">
                <a:latin typeface="Georgia" panose="02040502050405020303" pitchFamily="18" charset="0"/>
              </a:rPr>
              <a:t>“He felt that this might be one way of saving </a:t>
            </a:r>
            <a:r>
              <a:rPr lang="en-US" i="1" dirty="0" err="1">
                <a:latin typeface="Georgia" panose="02040502050405020303" pitchFamily="18" charset="0"/>
              </a:rPr>
              <a:t>Ravana</a:t>
            </a:r>
            <a:r>
              <a:rPr lang="en-US" i="1" dirty="0">
                <a:latin typeface="Georgia" panose="02040502050405020303" pitchFamily="18" charset="0"/>
              </a:rPr>
              <a:t>.  With his armies gone, it was possible that </a:t>
            </a:r>
            <a:r>
              <a:rPr lang="en-US" i="1" dirty="0" err="1">
                <a:latin typeface="Georgia" panose="02040502050405020303" pitchFamily="18" charset="0"/>
              </a:rPr>
              <a:t>Ravana</a:t>
            </a:r>
            <a:r>
              <a:rPr lang="en-US" i="1" dirty="0">
                <a:latin typeface="Georgia" panose="02040502050405020303" pitchFamily="18" charset="0"/>
              </a:rPr>
              <a:t> might have a change of heart.</a:t>
            </a:r>
            <a:r>
              <a:rPr lang="en-US" dirty="0">
                <a:latin typeface="Georgia" panose="02040502050405020303" pitchFamily="18" charset="0"/>
              </a:rPr>
              <a:t>” (135).</a:t>
            </a:r>
          </a:p>
          <a:p>
            <a:r>
              <a:rPr lang="en-US" dirty="0">
                <a:latin typeface="Georgia" panose="02040502050405020303" pitchFamily="18" charset="0"/>
              </a:rPr>
              <a:t>“</a:t>
            </a:r>
            <a:r>
              <a:rPr lang="en-US" i="1" dirty="0">
                <a:latin typeface="Georgia" panose="02040502050405020303" pitchFamily="18" charset="0"/>
              </a:rPr>
              <a:t>But Rama put away his bow and said, ‘It is not fair warfare to attack a man who is in a faint.  I will wait.  Let him recover,’ and waited.”</a:t>
            </a:r>
            <a:r>
              <a:rPr lang="en-US" dirty="0">
                <a:latin typeface="Georgia" panose="02040502050405020303" pitchFamily="18" charset="0"/>
              </a:rPr>
              <a:t> (138-9).</a:t>
            </a:r>
          </a:p>
          <a:p>
            <a:r>
              <a:rPr lang="en-US" i="1" dirty="0">
                <a:latin typeface="Georgia" panose="02040502050405020303" pitchFamily="18" charset="0"/>
              </a:rPr>
              <a:t>“He looked concerned at this supposed lapse on his part that </a:t>
            </a:r>
            <a:r>
              <a:rPr lang="en-US" i="1" dirty="0" err="1">
                <a:latin typeface="Georgia" panose="02040502050405020303" pitchFamily="18" charset="0"/>
              </a:rPr>
              <a:t>Vibishana</a:t>
            </a:r>
            <a:r>
              <a:rPr lang="en-US" i="1" dirty="0">
                <a:latin typeface="Georgia" panose="02040502050405020303" pitchFamily="18" charset="0"/>
              </a:rPr>
              <a:t>, </a:t>
            </a:r>
            <a:r>
              <a:rPr lang="en-US" i="1" dirty="0" err="1">
                <a:latin typeface="Georgia" panose="02040502050405020303" pitchFamily="18" charset="0"/>
              </a:rPr>
              <a:t>Ravana’s</a:t>
            </a:r>
            <a:r>
              <a:rPr lang="en-US" i="1" dirty="0">
                <a:latin typeface="Georgia" panose="02040502050405020303" pitchFamily="18" charset="0"/>
              </a:rPr>
              <a:t> brother, came forward to explain.  ‘What you have achieved is unique.  I say so although it meant the death of my brother.’” (140).</a:t>
            </a:r>
          </a:p>
          <a:p>
            <a:endParaRPr lang="en-US" i="1" dirty="0">
              <a:latin typeface="Georgia" panose="02040502050405020303" pitchFamily="18" charset="0"/>
            </a:endParaRPr>
          </a:p>
          <a:p>
            <a:endParaRPr lang="en-US" i="1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0E971F1B-8BCF-454A-80A2-97F6DA4FD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5926" y="914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8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D16E3F30-7EEF-4970-B18D-83991CF31BD9}" vid="{1632CF3D-9091-4D26-BDA6-467F6059AF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Freestyle Script</vt:lpstr>
      <vt:lpstr>Georgia</vt:lpstr>
      <vt:lpstr>Theme10</vt:lpstr>
      <vt:lpstr>THE RA-MAYA-NA </vt:lpstr>
      <vt:lpstr>THE RA-MAYA-NA </vt:lpstr>
      <vt:lpstr>Discussion Questions</vt:lpstr>
      <vt:lpstr>Text Analysis (Epic Poem Chart #2)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RA-MAYA-NA </dc:title>
  <dc:creator>kyle.p.smith@email.wsu.edu</dc:creator>
  <cp:lastModifiedBy>kyle.p.smith@email.wsu.edu</cp:lastModifiedBy>
  <cp:revision>2</cp:revision>
  <dcterms:created xsi:type="dcterms:W3CDTF">2020-05-11T03:06:29Z</dcterms:created>
  <dcterms:modified xsi:type="dcterms:W3CDTF">2020-05-11T03:34:24Z</dcterms:modified>
</cp:coreProperties>
</file>