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74" r:id="rId2"/>
    <p:sldId id="263" r:id="rId3"/>
    <p:sldId id="270" r:id="rId4"/>
    <p:sldId id="258" r:id="rId5"/>
    <p:sldId id="260" r:id="rId6"/>
    <p:sldId id="271" r:id="rId7"/>
    <p:sldId id="277" r:id="rId8"/>
    <p:sldId id="279" r:id="rId9"/>
    <p:sldId id="280" r:id="rId10"/>
    <p:sldId id="269" r:id="rId11"/>
    <p:sldId id="264" r:id="rId12"/>
    <p:sldId id="272" r:id="rId13"/>
    <p:sldId id="265" r:id="rId14"/>
    <p:sldId id="276" r:id="rId15"/>
    <p:sldId id="261" r:id="rId16"/>
    <p:sldId id="267" r:id="rId17"/>
    <p:sldId id="273" r:id="rId18"/>
    <p:sldId id="262" r:id="rId19"/>
    <p:sldId id="275" r:id="rId20"/>
    <p:sldId id="278"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1F652A-0EA1-429B-98F0-70E88C3F06BF}" type="datetimeFigureOut">
              <a:rPr lang="en-US" smtClean="0"/>
              <a:t>5/7/2019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2DEFE4-4513-4D2F-A88E-BE6CFD38BBF5}" type="slidenum">
              <a:rPr lang="en-US" smtClean="0"/>
              <a:t>‹#›</a:t>
            </a:fld>
            <a:endParaRPr lang="en-US"/>
          </a:p>
        </p:txBody>
      </p:sp>
    </p:spTree>
    <p:extLst>
      <p:ext uri="{BB962C8B-B14F-4D97-AF65-F5344CB8AC3E}">
        <p14:creationId xmlns:p14="http://schemas.microsoft.com/office/powerpoint/2010/main" val="4614997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6248BED-841B-4816-A64A-24DBFA6B7EF7}" type="slidenum">
              <a:rPr lang="en-US" smtClean="0"/>
              <a:pPr/>
              <a:t>12</a:t>
            </a:fld>
            <a:endParaRPr lang="en-US"/>
          </a:p>
        </p:txBody>
      </p:sp>
    </p:spTree>
    <p:extLst>
      <p:ext uri="{BB962C8B-B14F-4D97-AF65-F5344CB8AC3E}">
        <p14:creationId xmlns:p14="http://schemas.microsoft.com/office/powerpoint/2010/main" val="8322884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1" y="0"/>
            <a:ext cx="12188826" cy="1905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9" name="Rectangle 8"/>
          <p:cNvSpPr/>
          <p:nvPr/>
        </p:nvSpPr>
        <p:spPr>
          <a:xfrm>
            <a:off x="-1" y="5102352"/>
            <a:ext cx="12188826" cy="175564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2" name="Title 1"/>
          <p:cNvSpPr>
            <a:spLocks noGrp="1"/>
          </p:cNvSpPr>
          <p:nvPr>
            <p:ph type="ctrTitle"/>
          </p:nvPr>
        </p:nvSpPr>
        <p:spPr>
          <a:xfrm>
            <a:off x="1295400" y="2286000"/>
            <a:ext cx="9601200" cy="1517904"/>
          </a:xfrm>
        </p:spPr>
        <p:txBody>
          <a:bodyPr anchor="b"/>
          <a:lstStyle>
            <a:lvl1pPr algn="ctr">
              <a:defRPr sz="5400"/>
            </a:lvl1pPr>
          </a:lstStyle>
          <a:p>
            <a:r>
              <a:rPr lang="en-US" smtClean="0"/>
              <a:t>Click to edit Master title style</a:t>
            </a:r>
            <a:endParaRPr/>
          </a:p>
        </p:txBody>
      </p:sp>
      <p:sp>
        <p:nvSpPr>
          <p:cNvPr id="3" name="Subtitle 2"/>
          <p:cNvSpPr>
            <a:spLocks noGrp="1"/>
          </p:cNvSpPr>
          <p:nvPr>
            <p:ph type="subTitle" idx="1"/>
          </p:nvPr>
        </p:nvSpPr>
        <p:spPr>
          <a:xfrm>
            <a:off x="1295400" y="3959352"/>
            <a:ext cx="9601200" cy="914400"/>
          </a:xfrm>
        </p:spPr>
        <p:txBody>
          <a:bodyPr>
            <a:normAutofit/>
          </a:bodyPr>
          <a:lstStyle>
            <a:lvl1pPr marL="0" indent="0" algn="ctr">
              <a:spcBef>
                <a:spcPts val="0"/>
              </a:spcBef>
              <a:buNone/>
              <a:defRPr sz="2000" cap="all" baseline="0"/>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a:p>
        </p:txBody>
      </p:sp>
    </p:spTree>
    <p:extLst>
      <p:ext uri="{BB962C8B-B14F-4D97-AF65-F5344CB8AC3E}">
        <p14:creationId xmlns:p14="http://schemas.microsoft.com/office/powerpoint/2010/main" val="2447880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4"/>
          <p:cNvSpPr>
            <a:spLocks noGrp="1"/>
          </p:cNvSpPr>
          <p:nvPr>
            <p:ph type="ftr" sz="quarter" idx="11"/>
          </p:nvPr>
        </p:nvSpPr>
        <p:spPr/>
        <p:txBody>
          <a:bodyPr/>
          <a:lstStyle/>
          <a:p>
            <a:r>
              <a:rPr lang="en-US"/>
              <a:t>Add a footer</a:t>
            </a:r>
            <a:endParaRPr/>
          </a:p>
        </p:txBody>
      </p:sp>
      <p:sp>
        <p:nvSpPr>
          <p:cNvPr id="4" name="Date Placeholder 3"/>
          <p:cNvSpPr>
            <a:spLocks noGrp="1"/>
          </p:cNvSpPr>
          <p:nvPr>
            <p:ph type="dt" sz="half" idx="10"/>
          </p:nvPr>
        </p:nvSpPr>
        <p:spPr/>
        <p:txBody>
          <a:bodyPr/>
          <a:lstStyle/>
          <a:p>
            <a:fld id="{FDE056B7-329B-4E98-A7DE-1095F29C9987}" type="datetime1">
              <a:rPr lang="en-US" smtClean="0"/>
              <a:t>5/7/2019</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4028114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274638"/>
            <a:ext cx="2628900" cy="589756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838200" y="274638"/>
            <a:ext cx="7734300" cy="5897562"/>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4"/>
          <p:cNvSpPr>
            <a:spLocks noGrp="1"/>
          </p:cNvSpPr>
          <p:nvPr>
            <p:ph type="ftr" sz="quarter" idx="11"/>
          </p:nvPr>
        </p:nvSpPr>
        <p:spPr/>
        <p:txBody>
          <a:bodyPr/>
          <a:lstStyle/>
          <a:p>
            <a:r>
              <a:rPr lang="en-US"/>
              <a:t>Add a footer</a:t>
            </a:r>
            <a:endParaRPr/>
          </a:p>
        </p:txBody>
      </p:sp>
      <p:sp>
        <p:nvSpPr>
          <p:cNvPr id="4" name="Date Placeholder 3"/>
          <p:cNvSpPr>
            <a:spLocks noGrp="1"/>
          </p:cNvSpPr>
          <p:nvPr>
            <p:ph type="dt" sz="half" idx="10"/>
          </p:nvPr>
        </p:nvSpPr>
        <p:spPr/>
        <p:txBody>
          <a:bodyPr/>
          <a:lstStyle/>
          <a:p>
            <a:fld id="{6B30EAD2-84F0-424D-85FA-C85CE5D7B84D}" type="datetime1">
              <a:rPr lang="en-US" smtClean="0"/>
              <a:t>5/7/2019</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6325520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4"/>
          <p:cNvSpPr>
            <a:spLocks noGrp="1"/>
          </p:cNvSpPr>
          <p:nvPr>
            <p:ph type="ftr" sz="quarter" idx="11"/>
          </p:nvPr>
        </p:nvSpPr>
        <p:spPr/>
        <p:txBody>
          <a:bodyPr/>
          <a:lstStyle/>
          <a:p>
            <a:r>
              <a:rPr lang="en-US"/>
              <a:t>Add a footer</a:t>
            </a:r>
            <a:endParaRPr/>
          </a:p>
        </p:txBody>
      </p:sp>
      <p:sp>
        <p:nvSpPr>
          <p:cNvPr id="4" name="Date Placeholder 3"/>
          <p:cNvSpPr>
            <a:spLocks noGrp="1"/>
          </p:cNvSpPr>
          <p:nvPr>
            <p:ph type="dt" sz="half" idx="10"/>
          </p:nvPr>
        </p:nvSpPr>
        <p:spPr/>
        <p:txBody>
          <a:bodyPr/>
          <a:lstStyle/>
          <a:p>
            <a:fld id="{7272A335-28DE-461F-86D4-4A540BEA59B0}" type="datetime1">
              <a:rPr lang="en-US" smtClean="0"/>
              <a:t>5/7/2019</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42783001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274320"/>
            <a:ext cx="12192000" cy="63093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1295400" y="2130552"/>
            <a:ext cx="9601200" cy="2359152"/>
          </a:xfrm>
        </p:spPr>
        <p:txBody>
          <a:bodyPr anchor="b">
            <a:normAutofit/>
          </a:bodyPr>
          <a:lstStyle>
            <a:lvl1pPr algn="ctr">
              <a:defRPr sz="5400" b="0" baseline="0">
                <a:solidFill>
                  <a:schemeClr val="bg1">
                    <a:lumMod val="75000"/>
                  </a:schemeClr>
                </a:solidFill>
              </a:defRPr>
            </a:lvl1pPr>
          </a:lstStyle>
          <a:p>
            <a:r>
              <a:rPr lang="en-US" smtClean="0"/>
              <a:t>Click to edit Master title style</a:t>
            </a:r>
            <a:endParaRPr dirty="0"/>
          </a:p>
        </p:txBody>
      </p:sp>
      <p:sp>
        <p:nvSpPr>
          <p:cNvPr id="3" name="Text Placeholder 2"/>
          <p:cNvSpPr>
            <a:spLocks noGrp="1"/>
          </p:cNvSpPr>
          <p:nvPr>
            <p:ph type="body" idx="1"/>
          </p:nvPr>
        </p:nvSpPr>
        <p:spPr>
          <a:xfrm>
            <a:off x="1295400" y="4572000"/>
            <a:ext cx="9601200" cy="841248"/>
          </a:xfrm>
        </p:spPr>
        <p:txBody>
          <a:bodyPr anchor="t"/>
          <a:lstStyle>
            <a:lvl1pPr marL="0" indent="0" algn="ctr">
              <a:spcBef>
                <a:spcPts val="0"/>
              </a:spcBef>
              <a:buNone/>
              <a:defRPr sz="2000" cap="all" baseline="0">
                <a:solidFill>
                  <a:schemeClr val="bg1">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5" name="Footer Placeholder 4"/>
          <p:cNvSpPr>
            <a:spLocks noGrp="1"/>
          </p:cNvSpPr>
          <p:nvPr>
            <p:ph type="ftr" sz="quarter" idx="11"/>
          </p:nvPr>
        </p:nvSpPr>
        <p:spPr/>
        <p:txBody>
          <a:bodyPr/>
          <a:lstStyle/>
          <a:p>
            <a:r>
              <a:rPr lang="en-US"/>
              <a:t>Add a footer</a:t>
            </a:r>
            <a:endParaRPr/>
          </a:p>
        </p:txBody>
      </p:sp>
      <p:sp>
        <p:nvSpPr>
          <p:cNvPr id="4" name="Date Placeholder 3"/>
          <p:cNvSpPr>
            <a:spLocks noGrp="1"/>
          </p:cNvSpPr>
          <p:nvPr>
            <p:ph type="dt" sz="half" idx="10"/>
          </p:nvPr>
        </p:nvSpPr>
        <p:spPr/>
        <p:txBody>
          <a:bodyPr/>
          <a:lstStyle/>
          <a:p>
            <a:fld id="{EA5CF9C1-51F7-4E92-A279-1FFCE980DDD9}" type="datetime1">
              <a:rPr lang="en-US" smtClean="0"/>
              <a:t>5/7/2019</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4044525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341120" y="1901952"/>
            <a:ext cx="4572000" cy="4123944"/>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278880" y="1901952"/>
            <a:ext cx="4572000" cy="4123944"/>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Footer Placeholder 5"/>
          <p:cNvSpPr>
            <a:spLocks noGrp="1"/>
          </p:cNvSpPr>
          <p:nvPr>
            <p:ph type="ftr" sz="quarter" idx="11"/>
          </p:nvPr>
        </p:nvSpPr>
        <p:spPr/>
        <p:txBody>
          <a:bodyPr/>
          <a:lstStyle/>
          <a:p>
            <a:r>
              <a:rPr lang="en-US"/>
              <a:t>Add a footer</a:t>
            </a:r>
            <a:endParaRPr/>
          </a:p>
        </p:txBody>
      </p:sp>
      <p:sp>
        <p:nvSpPr>
          <p:cNvPr id="5" name="Date Placeholder 4"/>
          <p:cNvSpPr>
            <a:spLocks noGrp="1"/>
          </p:cNvSpPr>
          <p:nvPr>
            <p:ph type="dt" sz="half" idx="10"/>
          </p:nvPr>
        </p:nvSpPr>
        <p:spPr/>
        <p:txBody>
          <a:bodyPr/>
          <a:lstStyle/>
          <a:p>
            <a:fld id="{DC1A038D-FDC8-4BB1-AD53-DEF36236CCF5}" type="datetime1">
              <a:rPr lang="en-US" smtClean="0"/>
              <a:t>5/7/2019</a:t>
            </a:fld>
            <a:endParaRPr/>
          </a:p>
        </p:txBody>
      </p:sp>
      <p:sp>
        <p:nvSpPr>
          <p:cNvPr id="7" name="Slide Number Placeholder 6"/>
          <p:cNvSpPr>
            <a:spLocks noGrp="1"/>
          </p:cNvSpPr>
          <p:nvPr>
            <p:ph type="sldNum" sz="quarter" idx="12"/>
          </p:nvPr>
        </p:nvSpPr>
        <p:spPr/>
        <p:txBody>
          <a:bodyPr/>
          <a:lstStyle/>
          <a:p>
            <a:fld id="{0D06EF73-9DB8-4763-865F-2F88181A4732}" type="slidenum">
              <a:rPr/>
              <a:t>‹#›</a:t>
            </a:fld>
            <a:endParaRPr/>
          </a:p>
        </p:txBody>
      </p:sp>
    </p:spTree>
    <p:extLst>
      <p:ext uri="{BB962C8B-B14F-4D97-AF65-F5344CB8AC3E}">
        <p14:creationId xmlns:p14="http://schemas.microsoft.com/office/powerpoint/2010/main" val="9646219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Text Placeholder 2"/>
          <p:cNvSpPr>
            <a:spLocks noGrp="1"/>
          </p:cNvSpPr>
          <p:nvPr>
            <p:ph type="body" idx="1"/>
          </p:nvPr>
        </p:nvSpPr>
        <p:spPr>
          <a:xfrm>
            <a:off x="1341120" y="1837464"/>
            <a:ext cx="4572000" cy="766588"/>
          </a:xfrm>
        </p:spPr>
        <p:txBody>
          <a:bodyPr anchor="ctr">
            <a:normAutofit/>
          </a:bodyPr>
          <a:lstStyle>
            <a:lvl1pPr marL="0" indent="0">
              <a:spcBef>
                <a:spcPts val="0"/>
              </a:spcBef>
              <a:buNone/>
              <a:defRPr sz="20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341120" y="2740732"/>
            <a:ext cx="4572000" cy="3288847"/>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278880" y="1837464"/>
            <a:ext cx="4572000" cy="766588"/>
          </a:xfrm>
        </p:spPr>
        <p:txBody>
          <a:bodyPr anchor="ctr">
            <a:normAutofit/>
          </a:bodyPr>
          <a:lstStyle>
            <a:lvl1pPr marL="0" indent="0">
              <a:spcBef>
                <a:spcPts val="0"/>
              </a:spcBef>
              <a:buNone/>
              <a:defRPr sz="20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78880" y="2740732"/>
            <a:ext cx="4572000" cy="3288847"/>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Footer Placeholder 7"/>
          <p:cNvSpPr>
            <a:spLocks noGrp="1"/>
          </p:cNvSpPr>
          <p:nvPr>
            <p:ph type="ftr" sz="quarter" idx="11"/>
          </p:nvPr>
        </p:nvSpPr>
        <p:spPr/>
        <p:txBody>
          <a:bodyPr/>
          <a:lstStyle/>
          <a:p>
            <a:r>
              <a:rPr lang="en-US"/>
              <a:t>Add a footer</a:t>
            </a:r>
            <a:endParaRPr/>
          </a:p>
        </p:txBody>
      </p:sp>
      <p:sp>
        <p:nvSpPr>
          <p:cNvPr id="7" name="Date Placeholder 6"/>
          <p:cNvSpPr>
            <a:spLocks noGrp="1"/>
          </p:cNvSpPr>
          <p:nvPr>
            <p:ph type="dt" sz="half" idx="10"/>
          </p:nvPr>
        </p:nvSpPr>
        <p:spPr/>
        <p:txBody>
          <a:bodyPr/>
          <a:lstStyle/>
          <a:p>
            <a:fld id="{E13729E3-7C8F-407D-B4C1-8AD873D40758}" type="datetime1">
              <a:rPr lang="en-US" smtClean="0"/>
              <a:t>5/7/2019</a:t>
            </a:fld>
            <a:endParaRPr/>
          </a:p>
        </p:txBody>
      </p:sp>
      <p:sp>
        <p:nvSpPr>
          <p:cNvPr id="9" name="Slide Number Placeholder 8"/>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12984014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4" name="Footer Placeholder 3"/>
          <p:cNvSpPr>
            <a:spLocks noGrp="1"/>
          </p:cNvSpPr>
          <p:nvPr>
            <p:ph type="ftr" sz="quarter" idx="11"/>
          </p:nvPr>
        </p:nvSpPr>
        <p:spPr/>
        <p:txBody>
          <a:bodyPr/>
          <a:lstStyle/>
          <a:p>
            <a:r>
              <a:rPr lang="en-US"/>
              <a:t>Add a footer</a:t>
            </a:r>
            <a:endParaRPr/>
          </a:p>
        </p:txBody>
      </p:sp>
      <p:sp>
        <p:nvSpPr>
          <p:cNvPr id="3" name="Date Placeholder 2"/>
          <p:cNvSpPr>
            <a:spLocks noGrp="1"/>
          </p:cNvSpPr>
          <p:nvPr>
            <p:ph type="dt" sz="half" idx="10"/>
          </p:nvPr>
        </p:nvSpPr>
        <p:spPr/>
        <p:txBody>
          <a:bodyPr/>
          <a:lstStyle/>
          <a:p>
            <a:fld id="{0D0605C7-DA32-47E3-8E60-0B60D86BAF89}" type="datetime1">
              <a:rPr lang="en-US" smtClean="0"/>
              <a:t>5/7/2019</a:t>
            </a:fld>
            <a:endParaRPr/>
          </a:p>
        </p:txBody>
      </p:sp>
      <p:sp>
        <p:nvSpPr>
          <p:cNvPr id="5" name="Slide Number Placeholder 4"/>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7029111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0" y="0"/>
            <a:ext cx="12188826" cy="27432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3" name="Footer Placeholder 2"/>
          <p:cNvSpPr>
            <a:spLocks noGrp="1"/>
          </p:cNvSpPr>
          <p:nvPr>
            <p:ph type="ftr" sz="quarter" idx="11"/>
          </p:nvPr>
        </p:nvSpPr>
        <p:spPr/>
        <p:txBody>
          <a:bodyPr/>
          <a:lstStyle/>
          <a:p>
            <a:r>
              <a:rPr lang="en-US"/>
              <a:t>Add a footer</a:t>
            </a:r>
            <a:endParaRPr/>
          </a:p>
        </p:txBody>
      </p:sp>
      <p:sp>
        <p:nvSpPr>
          <p:cNvPr id="2" name="Date Placeholder 1"/>
          <p:cNvSpPr>
            <a:spLocks noGrp="1"/>
          </p:cNvSpPr>
          <p:nvPr>
            <p:ph type="dt" sz="half" idx="10"/>
          </p:nvPr>
        </p:nvSpPr>
        <p:spPr/>
        <p:txBody>
          <a:bodyPr/>
          <a:lstStyle/>
          <a:p>
            <a:fld id="{CA89260F-252E-49E9-8B36-9D774100BA25}" type="datetime1">
              <a:rPr lang="en-US" smtClean="0"/>
              <a:t>5/7/2019</a:t>
            </a:fld>
            <a:endParaRPr/>
          </a:p>
        </p:txBody>
      </p:sp>
      <p:sp>
        <p:nvSpPr>
          <p:cNvPr id="4" name="Slide Number Placeholder 3"/>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42408588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470648" y="2350008"/>
            <a:ext cx="4206240" cy="1993392"/>
          </a:xfrm>
        </p:spPr>
        <p:txBody>
          <a:bodyPr anchor="b">
            <a:normAutofit/>
          </a:bodyPr>
          <a:lstStyle>
            <a:lvl1pPr>
              <a:defRPr sz="3400" b="0"/>
            </a:lvl1pPr>
          </a:lstStyle>
          <a:p>
            <a:r>
              <a:rPr lang="en-US" smtClean="0"/>
              <a:t>Click to edit Master title style</a:t>
            </a:r>
            <a:endParaRPr/>
          </a:p>
        </p:txBody>
      </p:sp>
      <p:sp>
        <p:nvSpPr>
          <p:cNvPr id="3" name="Content Placeholder 2"/>
          <p:cNvSpPr>
            <a:spLocks noGrp="1"/>
          </p:cNvSpPr>
          <p:nvPr>
            <p:ph idx="1"/>
          </p:nvPr>
        </p:nvSpPr>
        <p:spPr>
          <a:xfrm>
            <a:off x="457200" y="758952"/>
            <a:ext cx="6629400" cy="5330952"/>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7470648" y="4361688"/>
            <a:ext cx="4206240" cy="1728216"/>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r>
              <a:rPr lang="en-US"/>
              <a:t>Add a footer</a:t>
            </a:r>
            <a:endParaRPr/>
          </a:p>
        </p:txBody>
      </p:sp>
      <p:sp>
        <p:nvSpPr>
          <p:cNvPr id="5" name="Date Placeholder 4"/>
          <p:cNvSpPr>
            <a:spLocks noGrp="1"/>
          </p:cNvSpPr>
          <p:nvPr>
            <p:ph type="dt" sz="half" idx="10"/>
          </p:nvPr>
        </p:nvSpPr>
        <p:spPr/>
        <p:txBody>
          <a:bodyPr/>
          <a:lstStyle/>
          <a:p>
            <a:fld id="{2AB5DA44-6BB8-4FCD-946A-1E2EFA3D1A5F}" type="datetime1">
              <a:rPr lang="en-US" smtClean="0"/>
              <a:t>5/7/2019</a:t>
            </a:fld>
            <a:endParaRPr/>
          </a:p>
        </p:txBody>
      </p:sp>
      <p:sp>
        <p:nvSpPr>
          <p:cNvPr id="7" name="Slide Number Placeholder 6"/>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701956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470648" y="2350008"/>
            <a:ext cx="4206240" cy="1993392"/>
          </a:xfrm>
        </p:spPr>
        <p:txBody>
          <a:bodyPr anchor="b">
            <a:normAutofit/>
          </a:bodyPr>
          <a:lstStyle>
            <a:lvl1pPr>
              <a:defRPr sz="3400" b="0"/>
            </a:lvl1pPr>
          </a:lstStyle>
          <a:p>
            <a:r>
              <a:rPr lang="en-US" smtClean="0"/>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301752" y="502920"/>
            <a:ext cx="6702552" cy="5843016"/>
          </a:xfrm>
          <a:solidFill>
            <a:schemeClr val="accent1">
              <a:lumMod val="40000"/>
              <a:lumOff val="60000"/>
            </a:schemeClr>
          </a:solidFill>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7470648" y="4361688"/>
            <a:ext cx="4206240" cy="1728216"/>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r>
              <a:rPr lang="en-US"/>
              <a:t>Add a footer</a:t>
            </a:r>
            <a:endParaRPr/>
          </a:p>
        </p:txBody>
      </p:sp>
      <p:sp>
        <p:nvSpPr>
          <p:cNvPr id="5" name="Date Placeholder 4"/>
          <p:cNvSpPr>
            <a:spLocks noGrp="1"/>
          </p:cNvSpPr>
          <p:nvPr>
            <p:ph type="dt" sz="half" idx="10"/>
          </p:nvPr>
        </p:nvSpPr>
        <p:spPr/>
        <p:txBody>
          <a:bodyPr/>
          <a:lstStyle/>
          <a:p>
            <a:fld id="{5052C8DE-E6DB-42D9-BE6D-D9F39E19B42A}" type="datetime1">
              <a:rPr lang="en-US" smtClean="0"/>
              <a:t>5/7/2019</a:t>
            </a:fld>
            <a:endParaRPr/>
          </a:p>
        </p:txBody>
      </p:sp>
      <p:sp>
        <p:nvSpPr>
          <p:cNvPr id="7" name="Slide Number Placeholder 6"/>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10313721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583680"/>
            <a:ext cx="12188826" cy="27432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2" name="Title Placeholder 1"/>
          <p:cNvSpPr>
            <a:spLocks noGrp="1"/>
          </p:cNvSpPr>
          <p:nvPr>
            <p:ph type="title"/>
          </p:nvPr>
        </p:nvSpPr>
        <p:spPr>
          <a:xfrm>
            <a:off x="1341120" y="467360"/>
            <a:ext cx="9509760" cy="1233424"/>
          </a:xfrm>
          <a:prstGeom prst="rect">
            <a:avLst/>
          </a:prstGeom>
        </p:spPr>
        <p:txBody>
          <a:bodyPr vert="horz" lIns="91440" tIns="45720" rIns="91440" bIns="45720"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341120" y="1901952"/>
            <a:ext cx="9509760" cy="4127627"/>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4"/>
          <p:cNvSpPr>
            <a:spLocks noGrp="1"/>
          </p:cNvSpPr>
          <p:nvPr>
            <p:ph type="ftr" sz="quarter" idx="3"/>
          </p:nvPr>
        </p:nvSpPr>
        <p:spPr>
          <a:xfrm>
            <a:off x="1341120" y="6601968"/>
            <a:ext cx="7159752" cy="237744"/>
          </a:xfrm>
          <a:prstGeom prst="rect">
            <a:avLst/>
          </a:prstGeom>
        </p:spPr>
        <p:txBody>
          <a:bodyPr vert="horz" lIns="91440" tIns="45720" rIns="91440" bIns="45720" rtlCol="0" anchor="ctr"/>
          <a:lstStyle>
            <a:lvl1pPr algn="l">
              <a:defRPr sz="1100" cap="all" baseline="0">
                <a:solidFill>
                  <a:schemeClr val="bg1">
                    <a:lumMod val="75000"/>
                  </a:schemeClr>
                </a:solidFill>
              </a:defRPr>
            </a:lvl1pPr>
          </a:lstStyle>
          <a:p>
            <a:r>
              <a:rPr lang="en-US"/>
              <a:t>Add a footer</a:t>
            </a:r>
          </a:p>
        </p:txBody>
      </p:sp>
      <p:sp>
        <p:nvSpPr>
          <p:cNvPr id="4" name="Date Placeholder 3"/>
          <p:cNvSpPr>
            <a:spLocks noGrp="1"/>
          </p:cNvSpPr>
          <p:nvPr>
            <p:ph type="dt" sz="half" idx="2"/>
          </p:nvPr>
        </p:nvSpPr>
        <p:spPr>
          <a:xfrm>
            <a:off x="8875776" y="6601968"/>
            <a:ext cx="960120" cy="237744"/>
          </a:xfrm>
          <a:prstGeom prst="rect">
            <a:avLst/>
          </a:prstGeom>
        </p:spPr>
        <p:txBody>
          <a:bodyPr vert="horz" lIns="91440" tIns="45720" rIns="91440" bIns="45720" rtlCol="0" anchor="ctr"/>
          <a:lstStyle>
            <a:lvl1pPr algn="r">
              <a:defRPr sz="1100" baseline="0">
                <a:solidFill>
                  <a:schemeClr val="bg1">
                    <a:lumMod val="75000"/>
                  </a:schemeClr>
                </a:solidFill>
              </a:defRPr>
            </a:lvl1pPr>
          </a:lstStyle>
          <a:p>
            <a:fld id="{2A66FFC4-1542-4DAA-837B-D6921D33E8CC}" type="datetime1">
              <a:rPr lang="en-US" smtClean="0"/>
              <a:pPr/>
              <a:t>5/7/2019</a:t>
            </a:fld>
            <a:endParaRPr lang="en-US"/>
          </a:p>
        </p:txBody>
      </p:sp>
      <p:sp>
        <p:nvSpPr>
          <p:cNvPr id="6" name="Slide Number Placeholder 5"/>
          <p:cNvSpPr>
            <a:spLocks noGrp="1"/>
          </p:cNvSpPr>
          <p:nvPr>
            <p:ph type="sldNum" sz="quarter" idx="4"/>
          </p:nvPr>
        </p:nvSpPr>
        <p:spPr>
          <a:xfrm>
            <a:off x="10210800" y="6601968"/>
            <a:ext cx="640080" cy="237744"/>
          </a:xfrm>
          <a:prstGeom prst="rect">
            <a:avLst/>
          </a:prstGeom>
        </p:spPr>
        <p:txBody>
          <a:bodyPr vert="horz" lIns="91440" tIns="45720" rIns="91440" bIns="45720" rtlCol="0" anchor="ctr"/>
          <a:lstStyle>
            <a:lvl1pPr algn="r">
              <a:defRPr sz="1100" baseline="0">
                <a:solidFill>
                  <a:schemeClr val="bg1">
                    <a:lumMod val="75000"/>
                  </a:schemeClr>
                </a:solidFill>
              </a:defRPr>
            </a:lvl1pPr>
          </a:lstStyle>
          <a:p>
            <a:fld id="{CA8D9AD5-F248-4919-864A-CFD76CC027D6}" type="slidenum">
              <a:rPr lang="en-US" smtClean="0"/>
              <a:pPr/>
              <a:t>‹#›</a:t>
            </a:fld>
            <a:endParaRPr lang="en-US"/>
          </a:p>
        </p:txBody>
      </p:sp>
    </p:spTree>
    <p:extLst>
      <p:ext uri="{BB962C8B-B14F-4D97-AF65-F5344CB8AC3E}">
        <p14:creationId xmlns:p14="http://schemas.microsoft.com/office/powerpoint/2010/main" val="414155243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marL="0" indent="0" algn="l" defTabSz="914400" rtl="0" eaLnBrk="1" latinLnBrk="0" hangingPunct="1">
        <a:lnSpc>
          <a:spcPct val="90000"/>
        </a:lnSpc>
        <a:spcBef>
          <a:spcPct val="0"/>
        </a:spcBef>
        <a:buFont typeface="Arial" pitchFamily="34" charset="0"/>
        <a:buNone/>
        <a:defRPr sz="3400" kern="1200">
          <a:solidFill>
            <a:schemeClr val="tx1"/>
          </a:solidFill>
          <a:latin typeface="+mj-lt"/>
          <a:ea typeface="+mj-ea"/>
          <a:cs typeface="+mj-cs"/>
        </a:defRPr>
      </a:lvl1pPr>
    </p:titleStyle>
    <p:bodyStyle>
      <a:lvl1pPr marL="274320" indent="-228600" algn="l" defTabSz="914400" rtl="0" eaLnBrk="1" latinLnBrk="0" hangingPunct="1">
        <a:lnSpc>
          <a:spcPct val="90000"/>
        </a:lnSpc>
        <a:spcBef>
          <a:spcPts val="1800"/>
        </a:spcBef>
        <a:buSzPct val="80000"/>
        <a:buFont typeface="Arial"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80000"/>
        <a:buFont typeface="Arial"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80000"/>
        <a:buFont typeface="Arial" pitchFamily="34" charset="0"/>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Font typeface="Arial" pitchFamily="34" charset="0"/>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7pPr>
      <a:lvl8pPr marL="251460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8pPr>
      <a:lvl9pPr marL="283464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400" b="1" dirty="0" smtClean="0"/>
              <a:t>Monday: </a:t>
            </a:r>
            <a:r>
              <a:rPr lang="en-US" sz="4400" b="1" dirty="0" smtClean="0">
                <a:solidFill>
                  <a:schemeClr val="accent3"/>
                </a:solidFill>
              </a:rPr>
              <a:t>BRING A PRINTED DRAFT TO CLASS</a:t>
            </a:r>
            <a:endParaRPr lang="en-US" sz="4400" b="1" dirty="0">
              <a:solidFill>
                <a:schemeClr val="accent3"/>
              </a:solidFill>
            </a:endParaRPr>
          </a:p>
        </p:txBody>
      </p:sp>
      <p:pic>
        <p:nvPicPr>
          <p:cNvPr id="4" name="Content Placeholder 3"/>
          <p:cNvPicPr>
            <a:picLocks noGrp="1" noChangeAspect="1"/>
          </p:cNvPicPr>
          <p:nvPr>
            <p:ph idx="1"/>
          </p:nvPr>
        </p:nvPicPr>
        <p:blipFill>
          <a:blip r:embed="rId2"/>
          <a:stretch>
            <a:fillRect/>
          </a:stretch>
        </p:blipFill>
        <p:spPr>
          <a:xfrm>
            <a:off x="1236617" y="2012519"/>
            <a:ext cx="7403239" cy="1643905"/>
          </a:xfrm>
          <a:prstGeom prst="rect">
            <a:avLst/>
          </a:prstGeom>
        </p:spPr>
      </p:pic>
      <p:pic>
        <p:nvPicPr>
          <p:cNvPr id="5" name="Picture 4"/>
          <p:cNvPicPr>
            <a:picLocks noChangeAspect="1"/>
          </p:cNvPicPr>
          <p:nvPr/>
        </p:nvPicPr>
        <p:blipFill>
          <a:blip r:embed="rId3"/>
          <a:stretch>
            <a:fillRect/>
          </a:stretch>
        </p:blipFill>
        <p:spPr>
          <a:xfrm>
            <a:off x="5538651" y="3968160"/>
            <a:ext cx="5826851" cy="2386191"/>
          </a:xfrm>
          <a:prstGeom prst="rect">
            <a:avLst/>
          </a:prstGeom>
        </p:spPr>
      </p:pic>
      <p:sp>
        <p:nvSpPr>
          <p:cNvPr id="6" name="TextBox 5"/>
          <p:cNvSpPr txBox="1"/>
          <p:nvPr/>
        </p:nvSpPr>
        <p:spPr>
          <a:xfrm>
            <a:off x="844732" y="4376425"/>
            <a:ext cx="2926080" cy="1569660"/>
          </a:xfrm>
          <a:prstGeom prst="rect">
            <a:avLst/>
          </a:prstGeom>
          <a:noFill/>
        </p:spPr>
        <p:txBody>
          <a:bodyPr wrap="square" rtlCol="0">
            <a:spAutoFit/>
          </a:bodyPr>
          <a:lstStyle/>
          <a:p>
            <a:pPr algn="ctr"/>
            <a:r>
              <a:rPr lang="en-US" sz="2400" b="1" dirty="0" smtClean="0"/>
              <a:t>If you want me to read something in your RD you need to ask!</a:t>
            </a:r>
            <a:endParaRPr lang="en-US" sz="2400" b="1" dirty="0"/>
          </a:p>
        </p:txBody>
      </p:sp>
    </p:spTree>
    <p:extLst>
      <p:ext uri="{BB962C8B-B14F-4D97-AF65-F5344CB8AC3E}">
        <p14:creationId xmlns:p14="http://schemas.microsoft.com/office/powerpoint/2010/main" val="34803582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5543" y="75474"/>
            <a:ext cx="10580914" cy="1233424"/>
          </a:xfrm>
        </p:spPr>
        <p:txBody>
          <a:bodyPr anchor="ctr">
            <a:normAutofit fontScale="90000"/>
          </a:bodyPr>
          <a:lstStyle/>
          <a:p>
            <a:pPr algn="ctr"/>
            <a:r>
              <a:rPr lang="en-US" dirty="0" smtClean="0">
                <a:solidFill>
                  <a:schemeClr val="accent3"/>
                </a:solidFill>
                <a:latin typeface="Tahoma" panose="020B0604030504040204" pitchFamily="34" charset="0"/>
                <a:ea typeface="Tahoma" panose="020B0604030504040204" pitchFamily="34" charset="0"/>
                <a:cs typeface="Tahoma" panose="020B0604030504040204" pitchFamily="34" charset="0"/>
              </a:rPr>
              <a:t>Self-Help</a:t>
            </a:r>
            <a:r>
              <a:rPr lang="en-US" dirty="0" smtClean="0">
                <a:latin typeface="Tahoma" panose="020B0604030504040204" pitchFamily="34" charset="0"/>
                <a:ea typeface="Tahoma" panose="020B0604030504040204" pitchFamily="34" charset="0"/>
                <a:cs typeface="Tahoma" panose="020B0604030504040204" pitchFamily="34" charset="0"/>
              </a:rPr>
              <a:t>: </a:t>
            </a:r>
            <a:br>
              <a:rPr lang="en-US" dirty="0" smtClean="0">
                <a:latin typeface="Tahoma" panose="020B0604030504040204" pitchFamily="34" charset="0"/>
                <a:ea typeface="Tahoma" panose="020B0604030504040204" pitchFamily="34" charset="0"/>
                <a:cs typeface="Tahoma" panose="020B0604030504040204" pitchFamily="34" charset="0"/>
              </a:rPr>
            </a:br>
            <a:r>
              <a:rPr lang="en-US" u="sng" dirty="0" smtClean="0">
                <a:latin typeface="Tahoma" panose="020B0604030504040204" pitchFamily="34" charset="0"/>
                <a:ea typeface="Tahoma" panose="020B0604030504040204" pitchFamily="34" charset="0"/>
                <a:cs typeface="Tahoma" panose="020B0604030504040204" pitchFamily="34" charset="0"/>
              </a:rPr>
              <a:t>Editing </a:t>
            </a:r>
            <a:r>
              <a:rPr lang="en-US" i="1" u="sng" dirty="0" smtClean="0">
                <a:latin typeface="Tahoma" panose="020B0604030504040204" pitchFamily="34" charset="0"/>
                <a:ea typeface="Tahoma" panose="020B0604030504040204" pitchFamily="34" charset="0"/>
                <a:cs typeface="Tahoma" panose="020B0604030504040204" pitchFamily="34" charset="0"/>
              </a:rPr>
              <a:t>your own work</a:t>
            </a:r>
            <a:r>
              <a:rPr lang="en-US" dirty="0" smtClean="0">
                <a:latin typeface="Tahoma" panose="020B0604030504040204" pitchFamily="34" charset="0"/>
                <a:ea typeface="Tahoma" panose="020B0604030504040204" pitchFamily="34" charset="0"/>
                <a:cs typeface="Tahoma" panose="020B0604030504040204" pitchFamily="34" charset="0"/>
              </a:rPr>
              <a:t>: the best way to good feedback</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805544" y="1308898"/>
            <a:ext cx="10580914" cy="5091902"/>
          </a:xfrm>
        </p:spPr>
        <p:txBody>
          <a:bodyPr>
            <a:normAutofit/>
          </a:bodyPr>
          <a:lstStyle/>
          <a:p>
            <a:pPr lvl="1"/>
            <a:r>
              <a:rPr lang="en-US" sz="3200" b="1" dirty="0" smtClean="0">
                <a:solidFill>
                  <a:schemeClr val="accent3"/>
                </a:solidFill>
                <a:latin typeface="Tahoma" panose="020B0604030504040204" pitchFamily="34" charset="0"/>
                <a:ea typeface="Tahoma" panose="020B0604030504040204" pitchFamily="34" charset="0"/>
                <a:cs typeface="Tahoma" panose="020B0604030504040204" pitchFamily="34" charset="0"/>
              </a:rPr>
              <a:t>Integrate your quotations</a:t>
            </a:r>
            <a:r>
              <a:rPr lang="en-US" sz="3200" b="1" dirty="0" smtClean="0">
                <a:latin typeface="Tahoma" panose="020B0604030504040204" pitchFamily="34" charset="0"/>
                <a:ea typeface="Tahoma" panose="020B0604030504040204" pitchFamily="34" charset="0"/>
                <a:cs typeface="Tahoma" panose="020B0604030504040204" pitchFamily="34" charset="0"/>
              </a:rPr>
              <a:t> (citations) into sentences that introduce the quote. </a:t>
            </a:r>
            <a:endParaRPr lang="en-US" sz="3200" b="1" dirty="0" smtClean="0">
              <a:solidFill>
                <a:schemeClr val="accent3"/>
              </a:solidFill>
              <a:latin typeface="Tahoma" panose="020B0604030504040204" pitchFamily="34" charset="0"/>
              <a:ea typeface="Tahoma" panose="020B0604030504040204" pitchFamily="34" charset="0"/>
              <a:cs typeface="Tahoma" panose="020B0604030504040204" pitchFamily="34" charset="0"/>
            </a:endParaRPr>
          </a:p>
          <a:p>
            <a:pPr lvl="1"/>
            <a:r>
              <a:rPr lang="en-US" sz="3200" b="1" dirty="0" smtClean="0">
                <a:solidFill>
                  <a:schemeClr val="accent3"/>
                </a:solidFill>
                <a:latin typeface="Tahoma" panose="020B0604030504040204" pitchFamily="34" charset="0"/>
                <a:ea typeface="Tahoma" panose="020B0604030504040204" pitchFamily="34" charset="0"/>
                <a:cs typeface="Tahoma" panose="020B0604030504040204" pitchFamily="34" charset="0"/>
              </a:rPr>
              <a:t>Put the title of the novel into </a:t>
            </a:r>
            <a:r>
              <a:rPr lang="en-US" sz="9600" i="1" dirty="0" smtClean="0">
                <a:solidFill>
                  <a:schemeClr val="accent2">
                    <a:lumMod val="60000"/>
                    <a:lumOff val="40000"/>
                  </a:schemeClr>
                </a:solidFill>
                <a:latin typeface="Tahoma" panose="020B0604030504040204" pitchFamily="34" charset="0"/>
                <a:ea typeface="Tahoma" panose="020B0604030504040204" pitchFamily="34" charset="0"/>
                <a:cs typeface="Tahoma" panose="020B0604030504040204" pitchFamily="34" charset="0"/>
              </a:rPr>
              <a:t>italics</a:t>
            </a:r>
            <a:r>
              <a:rPr lang="en-US" sz="3200" b="1" dirty="0" smtClean="0">
                <a:latin typeface="Tahoma" panose="020B0604030504040204" pitchFamily="34" charset="0"/>
                <a:ea typeface="Tahoma" panose="020B0604030504040204" pitchFamily="34" charset="0"/>
                <a:cs typeface="Tahoma" panose="020B0604030504040204" pitchFamily="34" charset="0"/>
              </a:rPr>
              <a:t>.</a:t>
            </a:r>
          </a:p>
          <a:p>
            <a:pPr lvl="1"/>
            <a:r>
              <a:rPr lang="en-US" sz="3200" b="1" i="1" dirty="0" smtClean="0">
                <a:solidFill>
                  <a:schemeClr val="accent2">
                    <a:lumMod val="60000"/>
                    <a:lumOff val="40000"/>
                  </a:schemeClr>
                </a:solidFill>
                <a:latin typeface="Tahoma" panose="020B0604030504040204" pitchFamily="34" charset="0"/>
                <a:ea typeface="Tahoma" panose="020B0604030504040204" pitchFamily="34" charset="0"/>
                <a:cs typeface="Tahoma" panose="020B0604030504040204" pitchFamily="34" charset="0"/>
              </a:rPr>
              <a:t>Black Mirror</a:t>
            </a:r>
            <a:r>
              <a:rPr lang="en-US" sz="3200" b="1" dirty="0" smtClean="0">
                <a:latin typeface="Tahoma" panose="020B0604030504040204" pitchFamily="34" charset="0"/>
                <a:ea typeface="Tahoma" panose="020B0604030504040204" pitchFamily="34" charset="0"/>
                <a:cs typeface="Tahoma" panose="020B0604030504040204" pitchFamily="34" charset="0"/>
              </a:rPr>
              <a:t>: “Nosedive” </a:t>
            </a:r>
            <a:r>
              <a:rPr lang="en-US" sz="2000" dirty="0" smtClean="0">
                <a:latin typeface="Tahoma" panose="020B0604030504040204" pitchFamily="34" charset="0"/>
                <a:ea typeface="Tahoma" panose="020B0604030504040204" pitchFamily="34" charset="0"/>
                <a:cs typeface="Tahoma" panose="020B0604030504040204" pitchFamily="34" charset="0"/>
              </a:rPr>
              <a:t>(subtitles or episode titles go in quotes)</a:t>
            </a:r>
            <a:endParaRPr lang="en-US" sz="3200" b="1" dirty="0" smtClean="0">
              <a:latin typeface="Tahoma" panose="020B0604030504040204" pitchFamily="34" charset="0"/>
              <a:ea typeface="Tahoma" panose="020B0604030504040204" pitchFamily="34" charset="0"/>
              <a:cs typeface="Tahoma" panose="020B0604030504040204" pitchFamily="34" charset="0"/>
            </a:endParaRPr>
          </a:p>
          <a:p>
            <a:pPr lvl="1"/>
            <a:r>
              <a:rPr lang="en-US" sz="3200" b="1" i="1" dirty="0" smtClean="0">
                <a:solidFill>
                  <a:schemeClr val="accent2">
                    <a:lumMod val="60000"/>
                    <a:lumOff val="40000"/>
                  </a:schemeClr>
                </a:solidFill>
                <a:latin typeface="Tahoma" panose="020B0604030504040204" pitchFamily="34" charset="0"/>
                <a:ea typeface="Tahoma" panose="020B0604030504040204" pitchFamily="34" charset="0"/>
                <a:cs typeface="Tahoma" panose="020B0604030504040204" pitchFamily="34" charset="0"/>
              </a:rPr>
              <a:t>1984</a:t>
            </a:r>
          </a:p>
          <a:p>
            <a:pPr lvl="1"/>
            <a:r>
              <a:rPr lang="en-US" sz="3200" b="1" i="1" dirty="0" smtClean="0">
                <a:solidFill>
                  <a:schemeClr val="accent2">
                    <a:lumMod val="60000"/>
                    <a:lumOff val="40000"/>
                  </a:schemeClr>
                </a:solidFill>
                <a:latin typeface="Tahoma" panose="020B0604030504040204" pitchFamily="34" charset="0"/>
                <a:ea typeface="Tahoma" panose="020B0604030504040204" pitchFamily="34" charset="0"/>
                <a:cs typeface="Tahoma" panose="020B0604030504040204" pitchFamily="34" charset="0"/>
              </a:rPr>
              <a:t>The Handmaid’s Tale</a:t>
            </a:r>
          </a:p>
          <a:p>
            <a:pPr lvl="1"/>
            <a:r>
              <a:rPr lang="en-US" sz="3200" b="1" i="1" dirty="0" smtClean="0">
                <a:solidFill>
                  <a:schemeClr val="accent2">
                    <a:lumMod val="60000"/>
                    <a:lumOff val="40000"/>
                  </a:schemeClr>
                </a:solidFill>
                <a:latin typeface="Tahoma" panose="020B0604030504040204" pitchFamily="34" charset="0"/>
                <a:ea typeface="Tahoma" panose="020B0604030504040204" pitchFamily="34" charset="0"/>
                <a:cs typeface="Tahoma" panose="020B0604030504040204" pitchFamily="34" charset="0"/>
              </a:rPr>
              <a:t>The Lobster</a:t>
            </a:r>
            <a:endParaRPr lang="en-US" sz="3200" b="1" i="1" dirty="0">
              <a:solidFill>
                <a:schemeClr val="accent2">
                  <a:lumMod val="60000"/>
                  <a:lumOff val="40000"/>
                </a:schemeClr>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416277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5543" y="75474"/>
            <a:ext cx="10580914" cy="1233424"/>
          </a:xfrm>
        </p:spPr>
        <p:txBody>
          <a:bodyPr anchor="ctr">
            <a:normAutofit fontScale="90000"/>
          </a:bodyPr>
          <a:lstStyle/>
          <a:p>
            <a:pPr algn="ctr"/>
            <a:r>
              <a:rPr lang="en-US" dirty="0" smtClean="0">
                <a:solidFill>
                  <a:schemeClr val="accent3"/>
                </a:solidFill>
                <a:latin typeface="Tahoma" panose="020B0604030504040204" pitchFamily="34" charset="0"/>
                <a:ea typeface="Tahoma" panose="020B0604030504040204" pitchFamily="34" charset="0"/>
                <a:cs typeface="Tahoma" panose="020B0604030504040204" pitchFamily="34" charset="0"/>
              </a:rPr>
              <a:t>Self-Help</a:t>
            </a:r>
            <a:r>
              <a:rPr lang="en-US" dirty="0" smtClean="0">
                <a:latin typeface="Tahoma" panose="020B0604030504040204" pitchFamily="34" charset="0"/>
                <a:ea typeface="Tahoma" panose="020B0604030504040204" pitchFamily="34" charset="0"/>
                <a:cs typeface="Tahoma" panose="020B0604030504040204" pitchFamily="34" charset="0"/>
              </a:rPr>
              <a:t>: </a:t>
            </a:r>
            <a:br>
              <a:rPr lang="en-US" dirty="0" smtClean="0">
                <a:latin typeface="Tahoma" panose="020B0604030504040204" pitchFamily="34" charset="0"/>
                <a:ea typeface="Tahoma" panose="020B0604030504040204" pitchFamily="34" charset="0"/>
                <a:cs typeface="Tahoma" panose="020B0604030504040204" pitchFamily="34" charset="0"/>
              </a:rPr>
            </a:br>
            <a:r>
              <a:rPr lang="en-US" u="sng" dirty="0" smtClean="0">
                <a:latin typeface="Tahoma" panose="020B0604030504040204" pitchFamily="34" charset="0"/>
                <a:ea typeface="Tahoma" panose="020B0604030504040204" pitchFamily="34" charset="0"/>
                <a:cs typeface="Tahoma" panose="020B0604030504040204" pitchFamily="34" charset="0"/>
              </a:rPr>
              <a:t>Editing </a:t>
            </a:r>
            <a:r>
              <a:rPr lang="en-US" i="1" u="sng" dirty="0" smtClean="0">
                <a:latin typeface="Tahoma" panose="020B0604030504040204" pitchFamily="34" charset="0"/>
                <a:ea typeface="Tahoma" panose="020B0604030504040204" pitchFamily="34" charset="0"/>
                <a:cs typeface="Tahoma" panose="020B0604030504040204" pitchFamily="34" charset="0"/>
              </a:rPr>
              <a:t>your own work</a:t>
            </a:r>
            <a:r>
              <a:rPr lang="en-US" dirty="0" smtClean="0">
                <a:latin typeface="Tahoma" panose="020B0604030504040204" pitchFamily="34" charset="0"/>
                <a:ea typeface="Tahoma" panose="020B0604030504040204" pitchFamily="34" charset="0"/>
                <a:cs typeface="Tahoma" panose="020B0604030504040204" pitchFamily="34" charset="0"/>
              </a:rPr>
              <a:t>: the best way to good feedback</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391885" y="1308897"/>
            <a:ext cx="11408229" cy="5258157"/>
          </a:xfrm>
        </p:spPr>
        <p:txBody>
          <a:bodyPr>
            <a:normAutofit/>
          </a:bodyPr>
          <a:lstStyle/>
          <a:p>
            <a:r>
              <a:rPr lang="en-US" sz="2200" b="1" dirty="0">
                <a:solidFill>
                  <a:schemeClr val="accent3"/>
                </a:solidFill>
                <a:latin typeface="Tahoma" panose="020B0604030504040204" pitchFamily="34" charset="0"/>
                <a:ea typeface="Tahoma" panose="020B0604030504040204" pitchFamily="34" charset="0"/>
                <a:cs typeface="Tahoma" panose="020B0604030504040204" pitchFamily="34" charset="0"/>
              </a:rPr>
              <a:t>Be tough on your most dazzling </a:t>
            </a:r>
            <a:r>
              <a:rPr lang="en-US" sz="2200" b="1" dirty="0" smtClean="0">
                <a:solidFill>
                  <a:schemeClr val="accent3"/>
                </a:solidFill>
                <a:latin typeface="Tahoma" panose="020B0604030504040204" pitchFamily="34" charset="0"/>
                <a:ea typeface="Tahoma" panose="020B0604030504040204" pitchFamily="34" charset="0"/>
                <a:cs typeface="Tahoma" panose="020B0604030504040204" pitchFamily="34" charset="0"/>
              </a:rPr>
              <a:t>sentences</a:t>
            </a:r>
            <a:r>
              <a:rPr lang="en-US" sz="2200" b="1" dirty="0" smtClean="0">
                <a:latin typeface="Tahoma" panose="020B0604030504040204" pitchFamily="34" charset="0"/>
                <a:ea typeface="Tahoma" panose="020B0604030504040204" pitchFamily="34" charset="0"/>
                <a:cs typeface="Tahoma" panose="020B0604030504040204" pitchFamily="34" charset="0"/>
              </a:rPr>
              <a:t>:</a:t>
            </a:r>
            <a:r>
              <a:rPr lang="en-US" sz="2200" dirty="0">
                <a:latin typeface="Tahoma" panose="020B0604030504040204" pitchFamily="34" charset="0"/>
                <a:ea typeface="Tahoma" panose="020B0604030504040204" pitchFamily="34" charset="0"/>
                <a:cs typeface="Tahoma" panose="020B0604030504040204" pitchFamily="34" charset="0"/>
              </a:rPr>
              <a:t> As you revise, you may find that sentences you needed in earlier drafts no longer belong—and these may be the sentences you're most fond of. We're all guilty of trying to sneak in our favorite sentences where they don't belong, because we can't bear to cut them. But great writers are ruthless and will throw out brilliant lines if they're no longer relevant or necessary. They know that readers will be less struck by the brilliance than by the inappropriateness of those sentences and they let them go</a:t>
            </a:r>
            <a:r>
              <a:rPr lang="en-US" sz="2200" dirty="0" smtClean="0">
                <a:latin typeface="Tahoma" panose="020B0604030504040204" pitchFamily="34" charset="0"/>
                <a:ea typeface="Tahoma" panose="020B0604030504040204" pitchFamily="34" charset="0"/>
                <a:cs typeface="Tahoma" panose="020B0604030504040204" pitchFamily="34" charset="0"/>
              </a:rPr>
              <a:t>.</a:t>
            </a:r>
          </a:p>
          <a:p>
            <a:r>
              <a:rPr lang="en-US" sz="2200" b="1" dirty="0">
                <a:solidFill>
                  <a:schemeClr val="accent3"/>
                </a:solidFill>
                <a:latin typeface="Tahoma" panose="020B0604030504040204" pitchFamily="34" charset="0"/>
                <a:ea typeface="Tahoma" panose="020B0604030504040204" pitchFamily="34" charset="0"/>
                <a:cs typeface="Tahoma" panose="020B0604030504040204" pitchFamily="34" charset="0"/>
              </a:rPr>
              <a:t>Prune long sentences and </a:t>
            </a:r>
            <a:r>
              <a:rPr lang="en-US" sz="2200" b="1" dirty="0" smtClean="0">
                <a:solidFill>
                  <a:schemeClr val="accent3"/>
                </a:solidFill>
                <a:latin typeface="Tahoma" panose="020B0604030504040204" pitchFamily="34" charset="0"/>
                <a:ea typeface="Tahoma" panose="020B0604030504040204" pitchFamily="34" charset="0"/>
                <a:cs typeface="Tahoma" panose="020B0604030504040204" pitchFamily="34" charset="0"/>
              </a:rPr>
              <a:t>paragraphs</a:t>
            </a:r>
            <a:r>
              <a:rPr lang="en-US" sz="2200" b="1" dirty="0" smtClean="0">
                <a:latin typeface="Tahoma" panose="020B0604030504040204" pitchFamily="34" charset="0"/>
                <a:ea typeface="Tahoma" panose="020B0604030504040204" pitchFamily="34" charset="0"/>
                <a:cs typeface="Tahoma" panose="020B0604030504040204" pitchFamily="34" charset="0"/>
              </a:rPr>
              <a:t>: </a:t>
            </a:r>
            <a:r>
              <a:rPr lang="en-US" sz="2200" dirty="0" smtClean="0">
                <a:latin typeface="Tahoma" panose="020B0604030504040204" pitchFamily="34" charset="0"/>
                <a:ea typeface="Tahoma" panose="020B0604030504040204" pitchFamily="34" charset="0"/>
                <a:cs typeface="Tahoma" panose="020B0604030504040204" pitchFamily="34" charset="0"/>
              </a:rPr>
              <a:t>Whether </a:t>
            </a:r>
            <a:r>
              <a:rPr lang="en-US" sz="2200" dirty="0">
                <a:latin typeface="Tahoma" panose="020B0604030504040204" pitchFamily="34" charset="0"/>
                <a:ea typeface="Tahoma" panose="020B0604030504040204" pitchFamily="34" charset="0"/>
                <a:cs typeface="Tahoma" panose="020B0604030504040204" pitchFamily="34" charset="0"/>
              </a:rPr>
              <a:t>you’ve exceeded your word count or not, long sentences and paragraphs should be edited because they can be trickier to read, and risk being boring or </a:t>
            </a:r>
            <a:r>
              <a:rPr lang="en-US" sz="2200" dirty="0" smtClean="0">
                <a:latin typeface="Tahoma" panose="020B0604030504040204" pitchFamily="34" charset="0"/>
                <a:ea typeface="Tahoma" panose="020B0604030504040204" pitchFamily="34" charset="0"/>
                <a:cs typeface="Tahoma" panose="020B0604030504040204" pitchFamily="34" charset="0"/>
              </a:rPr>
              <a:t>hard </a:t>
            </a:r>
            <a:r>
              <a:rPr lang="en-US" sz="2200" dirty="0">
                <a:latin typeface="Tahoma" panose="020B0604030504040204" pitchFamily="34" charset="0"/>
                <a:ea typeface="Tahoma" panose="020B0604030504040204" pitchFamily="34" charset="0"/>
                <a:cs typeface="Tahoma" panose="020B0604030504040204" pitchFamily="34" charset="0"/>
              </a:rPr>
              <a:t>to follow. </a:t>
            </a:r>
            <a:endParaRPr lang="en-US" sz="2200" dirty="0" smtClean="0">
              <a:latin typeface="Tahoma" panose="020B0604030504040204" pitchFamily="34" charset="0"/>
              <a:ea typeface="Tahoma" panose="020B0604030504040204" pitchFamily="34" charset="0"/>
              <a:cs typeface="Tahoma" panose="020B0604030504040204" pitchFamily="34" charset="0"/>
            </a:endParaRPr>
          </a:p>
          <a:p>
            <a:pPr lvl="1"/>
            <a:r>
              <a:rPr lang="en-US" sz="2000" dirty="0" smtClean="0">
                <a:latin typeface="Tahoma" panose="020B0604030504040204" pitchFamily="34" charset="0"/>
                <a:ea typeface="Tahoma" panose="020B0604030504040204" pitchFamily="34" charset="0"/>
                <a:cs typeface="Tahoma" panose="020B0604030504040204" pitchFamily="34" charset="0"/>
              </a:rPr>
              <a:t>Or break long paragraphs into two– you don’t need a new BTS, just make it obvious you’re continuing on the same topic</a:t>
            </a:r>
          </a:p>
          <a:p>
            <a:endParaRPr lang="en-US" sz="22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2782354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For Formal Academic Voice: </a:t>
            </a:r>
            <a:br>
              <a:rPr lang="en-US" sz="4000" dirty="0" smtClean="0"/>
            </a:br>
            <a:r>
              <a:rPr lang="en-US" sz="4000" dirty="0" smtClean="0">
                <a:solidFill>
                  <a:schemeClr val="accent3"/>
                </a:solidFill>
              </a:rPr>
              <a:t>Avoid Past Tense Verbs</a:t>
            </a:r>
            <a:endParaRPr lang="en-US" sz="4000" dirty="0">
              <a:solidFill>
                <a:schemeClr val="accent3"/>
              </a:solidFill>
            </a:endParaRPr>
          </a:p>
        </p:txBody>
      </p:sp>
      <p:sp>
        <p:nvSpPr>
          <p:cNvPr id="3" name="Content Placeholder 2"/>
          <p:cNvSpPr>
            <a:spLocks noGrp="1"/>
          </p:cNvSpPr>
          <p:nvPr>
            <p:ph idx="1"/>
          </p:nvPr>
        </p:nvSpPr>
        <p:spPr/>
        <p:txBody>
          <a:bodyPr>
            <a:noAutofit/>
          </a:bodyPr>
          <a:lstStyle/>
          <a:p>
            <a:pPr marL="45720" indent="0">
              <a:buNone/>
            </a:pPr>
            <a:r>
              <a:rPr lang="en-US" sz="2800" dirty="0" smtClean="0"/>
              <a:t>Always write about books in the present tense</a:t>
            </a:r>
          </a:p>
          <a:p>
            <a:r>
              <a:rPr lang="en-US" sz="2800" dirty="0" smtClean="0"/>
              <a:t>Examples:</a:t>
            </a:r>
          </a:p>
          <a:p>
            <a:pPr lvl="1"/>
            <a:r>
              <a:rPr lang="en-US" sz="2600" dirty="0" smtClean="0"/>
              <a:t> “Okonkwo mourned for his village  …”</a:t>
            </a:r>
          </a:p>
          <a:p>
            <a:pPr lvl="2"/>
            <a:r>
              <a:rPr lang="en-US" sz="2200" dirty="0" smtClean="0"/>
              <a:t>Okonkwo mourns for his village …</a:t>
            </a:r>
          </a:p>
          <a:p>
            <a:pPr lvl="1"/>
            <a:r>
              <a:rPr lang="en-US" sz="2600" dirty="0" smtClean="0"/>
              <a:t>The culture of </a:t>
            </a:r>
            <a:r>
              <a:rPr lang="en-US" sz="2600" dirty="0" err="1" smtClean="0"/>
              <a:t>Umofia</a:t>
            </a:r>
            <a:r>
              <a:rPr lang="en-US" sz="2600" dirty="0" smtClean="0"/>
              <a:t> defined him completely.</a:t>
            </a:r>
          </a:p>
          <a:p>
            <a:pPr lvl="2"/>
            <a:r>
              <a:rPr lang="en-US" sz="2200" dirty="0" smtClean="0"/>
              <a:t>The culture of </a:t>
            </a:r>
            <a:r>
              <a:rPr lang="en-US" sz="2200" dirty="0" err="1" smtClean="0"/>
              <a:t>Umofia</a:t>
            </a:r>
            <a:r>
              <a:rPr lang="en-US" sz="2200" dirty="0" smtClean="0"/>
              <a:t> defines him completely …</a:t>
            </a:r>
          </a:p>
          <a:p>
            <a:pPr lvl="1"/>
            <a:r>
              <a:rPr lang="en-US" sz="2600" dirty="0" smtClean="0"/>
              <a:t>Okonkwo was a strong, proud man.</a:t>
            </a:r>
          </a:p>
          <a:p>
            <a:pPr lvl="2"/>
            <a:r>
              <a:rPr lang="en-US" sz="2200" dirty="0" smtClean="0"/>
              <a:t>Okonkwo is a strong, proud man.</a:t>
            </a:r>
          </a:p>
          <a:p>
            <a:endParaRPr lang="en-US" sz="2800" dirty="0" smtClean="0"/>
          </a:p>
          <a:p>
            <a:endParaRPr lang="en-US" sz="2800" dirty="0"/>
          </a:p>
        </p:txBody>
      </p:sp>
    </p:spTree>
    <p:extLst>
      <p:ext uri="{BB962C8B-B14F-4D97-AF65-F5344CB8AC3E}">
        <p14:creationId xmlns:p14="http://schemas.microsoft.com/office/powerpoint/2010/main" val="40084888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5543" y="75474"/>
            <a:ext cx="10580914" cy="1233424"/>
          </a:xfrm>
        </p:spPr>
        <p:txBody>
          <a:bodyPr anchor="ctr">
            <a:normAutofit fontScale="90000"/>
          </a:bodyPr>
          <a:lstStyle/>
          <a:p>
            <a:pPr algn="ctr"/>
            <a:r>
              <a:rPr lang="en-US" dirty="0" smtClean="0">
                <a:solidFill>
                  <a:schemeClr val="accent3"/>
                </a:solidFill>
                <a:latin typeface="Tahoma" panose="020B0604030504040204" pitchFamily="34" charset="0"/>
                <a:ea typeface="Tahoma" panose="020B0604030504040204" pitchFamily="34" charset="0"/>
                <a:cs typeface="Tahoma" panose="020B0604030504040204" pitchFamily="34" charset="0"/>
              </a:rPr>
              <a:t>Self-Help</a:t>
            </a:r>
            <a:r>
              <a:rPr lang="en-US" dirty="0" smtClean="0">
                <a:latin typeface="Tahoma" panose="020B0604030504040204" pitchFamily="34" charset="0"/>
                <a:ea typeface="Tahoma" panose="020B0604030504040204" pitchFamily="34" charset="0"/>
                <a:cs typeface="Tahoma" panose="020B0604030504040204" pitchFamily="34" charset="0"/>
              </a:rPr>
              <a:t>: </a:t>
            </a:r>
            <a:br>
              <a:rPr lang="en-US" dirty="0" smtClean="0">
                <a:latin typeface="Tahoma" panose="020B0604030504040204" pitchFamily="34" charset="0"/>
                <a:ea typeface="Tahoma" panose="020B0604030504040204" pitchFamily="34" charset="0"/>
                <a:cs typeface="Tahoma" panose="020B0604030504040204" pitchFamily="34" charset="0"/>
              </a:rPr>
            </a:br>
            <a:r>
              <a:rPr lang="en-US" u="sng" dirty="0" smtClean="0">
                <a:latin typeface="Tahoma" panose="020B0604030504040204" pitchFamily="34" charset="0"/>
                <a:ea typeface="Tahoma" panose="020B0604030504040204" pitchFamily="34" charset="0"/>
                <a:cs typeface="Tahoma" panose="020B0604030504040204" pitchFamily="34" charset="0"/>
              </a:rPr>
              <a:t>Editing </a:t>
            </a:r>
            <a:r>
              <a:rPr lang="en-US" i="1" u="sng" dirty="0" smtClean="0">
                <a:latin typeface="Tahoma" panose="020B0604030504040204" pitchFamily="34" charset="0"/>
                <a:ea typeface="Tahoma" panose="020B0604030504040204" pitchFamily="34" charset="0"/>
                <a:cs typeface="Tahoma" panose="020B0604030504040204" pitchFamily="34" charset="0"/>
              </a:rPr>
              <a:t>your own work</a:t>
            </a:r>
            <a:r>
              <a:rPr lang="en-US" dirty="0" smtClean="0">
                <a:latin typeface="Tahoma" panose="020B0604030504040204" pitchFamily="34" charset="0"/>
                <a:ea typeface="Tahoma" panose="020B0604030504040204" pitchFamily="34" charset="0"/>
                <a:cs typeface="Tahoma" panose="020B0604030504040204" pitchFamily="34" charset="0"/>
              </a:rPr>
              <a:t>: the best way to good feedback</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946485" y="1308898"/>
            <a:ext cx="10439972" cy="5396702"/>
          </a:xfrm>
        </p:spPr>
        <p:txBody>
          <a:bodyPr>
            <a:normAutofit/>
          </a:bodyPr>
          <a:lstStyle/>
          <a:p>
            <a:r>
              <a:rPr lang="en-US" sz="2800" b="1" u="sng" dirty="0">
                <a:solidFill>
                  <a:schemeClr val="accent3"/>
                </a:solidFill>
              </a:rPr>
              <a:t>Nix Adverbs and Adjectives as Often as </a:t>
            </a:r>
            <a:r>
              <a:rPr lang="en-US" sz="2800" b="1" u="sng" dirty="0" smtClean="0">
                <a:solidFill>
                  <a:schemeClr val="accent3"/>
                </a:solidFill>
              </a:rPr>
              <a:t>Possible*</a:t>
            </a:r>
            <a:r>
              <a:rPr lang="en-US" sz="2800" b="1" dirty="0" smtClean="0"/>
              <a:t>: </a:t>
            </a:r>
            <a:r>
              <a:rPr lang="en-US" sz="2800" dirty="0" smtClean="0"/>
              <a:t>mark </a:t>
            </a:r>
            <a:r>
              <a:rPr lang="en-US" sz="2800" dirty="0"/>
              <a:t>through every adjective and adverb you see, and then add back the ones that you think are absolutely necessary. When in doubt, find a verb that says it better</a:t>
            </a:r>
            <a:r>
              <a:rPr lang="en-US" sz="2800" dirty="0" smtClean="0"/>
              <a:t>.</a:t>
            </a:r>
          </a:p>
          <a:p>
            <a:pPr lvl="1"/>
            <a:r>
              <a:rPr lang="en-US" sz="2400" b="1" u="sng" dirty="0">
                <a:solidFill>
                  <a:schemeClr val="accent3"/>
                </a:solidFill>
              </a:rPr>
              <a:t>Adverb</a:t>
            </a:r>
            <a:r>
              <a:rPr lang="en-US" sz="2400" dirty="0"/>
              <a:t>: a word or phrase that modifies or qualifies an adjective, verb, or other adverb or a word group, expressing a relation of place, time, circumstance, manner, cause, degree, etc. (e.g., gently, quite, then, there </a:t>
            </a:r>
            <a:r>
              <a:rPr lang="en-US" sz="2400" dirty="0" smtClean="0"/>
              <a:t>). </a:t>
            </a:r>
          </a:p>
          <a:p>
            <a:pPr lvl="1"/>
            <a:r>
              <a:rPr lang="en-US" sz="2400" b="1" u="sng" dirty="0" smtClean="0">
                <a:solidFill>
                  <a:schemeClr val="accent3"/>
                </a:solidFill>
              </a:rPr>
              <a:t>Adjective</a:t>
            </a:r>
            <a:r>
              <a:rPr lang="en-US" sz="2400" dirty="0"/>
              <a:t>: a word or phrase naming an attribute, added to or grammatically related to a noun to modify or describe it</a:t>
            </a:r>
            <a:r>
              <a:rPr lang="en-US" sz="2400" dirty="0" smtClean="0"/>
              <a:t>.</a:t>
            </a:r>
          </a:p>
          <a:p>
            <a:pPr marL="365760" lvl="1" indent="0">
              <a:buNone/>
            </a:pPr>
            <a:r>
              <a:rPr lang="en-US" sz="2400" b="1" dirty="0" smtClean="0">
                <a:solidFill>
                  <a:schemeClr val="accent3"/>
                </a:solidFill>
              </a:rPr>
              <a:t>*</a:t>
            </a:r>
            <a:r>
              <a:rPr lang="en-US" sz="2400" dirty="0" smtClean="0"/>
              <a:t>some </a:t>
            </a:r>
            <a:r>
              <a:rPr lang="en-US" sz="2400" b="1" dirty="0" smtClean="0">
                <a:solidFill>
                  <a:schemeClr val="accent3"/>
                </a:solidFill>
              </a:rPr>
              <a:t>adjectives</a:t>
            </a:r>
            <a:r>
              <a:rPr lang="en-US" sz="2400" dirty="0" smtClean="0"/>
              <a:t> and </a:t>
            </a:r>
            <a:r>
              <a:rPr lang="en-US" sz="2400" b="1" dirty="0" smtClean="0">
                <a:solidFill>
                  <a:schemeClr val="accent3"/>
                </a:solidFill>
              </a:rPr>
              <a:t>adverbs</a:t>
            </a:r>
            <a:r>
              <a:rPr lang="en-US" sz="2400" dirty="0" smtClean="0"/>
              <a:t> ARE analytical and impactful, while most are hollow and pointless. </a:t>
            </a:r>
            <a:endParaRPr lang="en-US" sz="2400" dirty="0"/>
          </a:p>
          <a:p>
            <a:pPr marL="45720" indent="0">
              <a:buNone/>
            </a:pPr>
            <a:r>
              <a:rPr lang="en-US" sz="2600" b="1" dirty="0" smtClean="0">
                <a:solidFill>
                  <a:schemeClr val="accent3"/>
                </a:solidFill>
                <a:sym typeface="Wingdings" panose="05000000000000000000" pitchFamily="2" charset="2"/>
              </a:rPr>
              <a:t> </a:t>
            </a:r>
            <a:r>
              <a:rPr lang="en-US" sz="2600" dirty="0" smtClean="0"/>
              <a:t>More often, </a:t>
            </a:r>
            <a:r>
              <a:rPr lang="en-US" sz="2600" b="1" dirty="0" smtClean="0">
                <a:solidFill>
                  <a:schemeClr val="accent3"/>
                </a:solidFill>
              </a:rPr>
              <a:t>Adverbs</a:t>
            </a:r>
            <a:r>
              <a:rPr lang="en-US" sz="2600" dirty="0" smtClean="0"/>
              <a:t> </a:t>
            </a:r>
            <a:r>
              <a:rPr lang="en-US" sz="2600" dirty="0"/>
              <a:t>are </a:t>
            </a:r>
            <a:r>
              <a:rPr lang="en-US" sz="2600" dirty="0" smtClean="0"/>
              <a:t>useless </a:t>
            </a:r>
            <a:r>
              <a:rPr lang="en-US" sz="2600" dirty="0"/>
              <a:t>than </a:t>
            </a:r>
            <a:r>
              <a:rPr lang="en-US" sz="2600" b="1" dirty="0" smtClean="0">
                <a:solidFill>
                  <a:schemeClr val="accent3"/>
                </a:solidFill>
              </a:rPr>
              <a:t>Adjectives</a:t>
            </a:r>
            <a:r>
              <a:rPr lang="en-US" sz="2600" dirty="0" smtClean="0"/>
              <a:t>.</a:t>
            </a:r>
            <a:endParaRPr lang="en-US" sz="2600" dirty="0"/>
          </a:p>
          <a:p>
            <a:pPr lvl="1"/>
            <a:endParaRPr lang="en-US"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635894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5543" y="75474"/>
            <a:ext cx="10580914" cy="1233424"/>
          </a:xfrm>
        </p:spPr>
        <p:txBody>
          <a:bodyPr anchor="ctr">
            <a:normAutofit fontScale="90000"/>
          </a:bodyPr>
          <a:lstStyle/>
          <a:p>
            <a:pPr algn="ctr"/>
            <a:r>
              <a:rPr lang="en-US" dirty="0" smtClean="0">
                <a:solidFill>
                  <a:schemeClr val="accent3"/>
                </a:solidFill>
                <a:latin typeface="Tahoma" panose="020B0604030504040204" pitchFamily="34" charset="0"/>
                <a:ea typeface="Tahoma" panose="020B0604030504040204" pitchFamily="34" charset="0"/>
                <a:cs typeface="Tahoma" panose="020B0604030504040204" pitchFamily="34" charset="0"/>
              </a:rPr>
              <a:t>Self-Help</a:t>
            </a:r>
            <a:r>
              <a:rPr lang="en-US" dirty="0" smtClean="0">
                <a:latin typeface="Tahoma" panose="020B0604030504040204" pitchFamily="34" charset="0"/>
                <a:ea typeface="Tahoma" panose="020B0604030504040204" pitchFamily="34" charset="0"/>
                <a:cs typeface="Tahoma" panose="020B0604030504040204" pitchFamily="34" charset="0"/>
              </a:rPr>
              <a:t>: </a:t>
            </a:r>
            <a:br>
              <a:rPr lang="en-US" dirty="0" smtClean="0">
                <a:latin typeface="Tahoma" panose="020B0604030504040204" pitchFamily="34" charset="0"/>
                <a:ea typeface="Tahoma" panose="020B0604030504040204" pitchFamily="34" charset="0"/>
                <a:cs typeface="Tahoma" panose="020B0604030504040204" pitchFamily="34" charset="0"/>
              </a:rPr>
            </a:br>
            <a:r>
              <a:rPr lang="en-US" u="sng" dirty="0" smtClean="0">
                <a:latin typeface="Tahoma" panose="020B0604030504040204" pitchFamily="34" charset="0"/>
                <a:ea typeface="Tahoma" panose="020B0604030504040204" pitchFamily="34" charset="0"/>
                <a:cs typeface="Tahoma" panose="020B0604030504040204" pitchFamily="34" charset="0"/>
              </a:rPr>
              <a:t>Editing </a:t>
            </a:r>
            <a:r>
              <a:rPr lang="en-US" i="1" u="sng" dirty="0" smtClean="0">
                <a:latin typeface="Tahoma" panose="020B0604030504040204" pitchFamily="34" charset="0"/>
                <a:ea typeface="Tahoma" panose="020B0604030504040204" pitchFamily="34" charset="0"/>
                <a:cs typeface="Tahoma" panose="020B0604030504040204" pitchFamily="34" charset="0"/>
              </a:rPr>
              <a:t>your own work</a:t>
            </a:r>
            <a:r>
              <a:rPr lang="en-US" dirty="0" smtClean="0">
                <a:latin typeface="Tahoma" panose="020B0604030504040204" pitchFamily="34" charset="0"/>
                <a:ea typeface="Tahoma" panose="020B0604030504040204" pitchFamily="34" charset="0"/>
                <a:cs typeface="Tahoma" panose="020B0604030504040204" pitchFamily="34" charset="0"/>
              </a:rPr>
              <a:t>: the best way to good feedback</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946485" y="1308898"/>
            <a:ext cx="10439972" cy="5396702"/>
          </a:xfrm>
        </p:spPr>
        <p:txBody>
          <a:bodyPr>
            <a:normAutofit/>
          </a:bodyPr>
          <a:lstStyle/>
          <a:p>
            <a:pPr marL="45720" indent="0">
              <a:buNone/>
            </a:pPr>
            <a:r>
              <a:rPr lang="en-US" sz="2400" b="1" u="sng" dirty="0" smtClean="0">
                <a:latin typeface="Tahoma" panose="020B0604030504040204" pitchFamily="34" charset="0"/>
                <a:ea typeface="Tahoma" panose="020B0604030504040204" pitchFamily="34" charset="0"/>
                <a:cs typeface="Tahoma" panose="020B0604030504040204" pitchFamily="34" charset="0"/>
              </a:rPr>
              <a:t>USELESS</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u="sng" dirty="0" smtClean="0">
                <a:solidFill>
                  <a:schemeClr val="accent5"/>
                </a:solidFill>
                <a:latin typeface="Tahoma" panose="020B0604030504040204" pitchFamily="34" charset="0"/>
                <a:ea typeface="Tahoma" panose="020B0604030504040204" pitchFamily="34" charset="0"/>
                <a:cs typeface="Tahoma" panose="020B0604030504040204" pitchFamily="34" charset="0"/>
              </a:rPr>
              <a:t>adverbs</a:t>
            </a:r>
            <a:r>
              <a:rPr lang="en-US" sz="2400" dirty="0" smtClean="0">
                <a:latin typeface="Tahoma" panose="020B0604030504040204" pitchFamily="34" charset="0"/>
                <a:ea typeface="Tahoma" panose="020B0604030504040204" pitchFamily="34" charset="0"/>
                <a:cs typeface="Tahoma" panose="020B0604030504040204" pitchFamily="34" charset="0"/>
              </a:rPr>
              <a:t> and </a:t>
            </a:r>
            <a:r>
              <a:rPr lang="en-US" sz="2400" u="sng" dirty="0" smtClean="0">
                <a:solidFill>
                  <a:schemeClr val="accent4"/>
                </a:solidFill>
                <a:latin typeface="Tahoma" panose="020B0604030504040204" pitchFamily="34" charset="0"/>
                <a:ea typeface="Tahoma" panose="020B0604030504040204" pitchFamily="34" charset="0"/>
                <a:cs typeface="Tahoma" panose="020B0604030504040204" pitchFamily="34" charset="0"/>
              </a:rPr>
              <a:t>adjective</a:t>
            </a:r>
            <a:r>
              <a:rPr lang="en-US" sz="2400" dirty="0" smtClean="0">
                <a:latin typeface="Tahoma" panose="020B0604030504040204" pitchFamily="34" charset="0"/>
                <a:ea typeface="Tahoma" panose="020B0604030504040204" pitchFamily="34" charset="0"/>
                <a:cs typeface="Tahoma" panose="020B0604030504040204" pitchFamily="34" charset="0"/>
              </a:rPr>
              <a:t> examples:</a:t>
            </a:r>
          </a:p>
          <a:p>
            <a:r>
              <a:rPr lang="en-US" sz="2400" dirty="0" smtClean="0">
                <a:latin typeface="Tahoma" panose="020B0604030504040204" pitchFamily="34" charset="0"/>
                <a:ea typeface="Tahoma" panose="020B0604030504040204" pitchFamily="34" charset="0"/>
                <a:cs typeface="Tahoma" panose="020B0604030504040204" pitchFamily="34" charset="0"/>
              </a:rPr>
              <a:t>Achebe </a:t>
            </a:r>
            <a:r>
              <a:rPr lang="en-US" sz="2400" u="sng" dirty="0" smtClean="0">
                <a:solidFill>
                  <a:schemeClr val="accent5"/>
                </a:solidFill>
                <a:latin typeface="Tahoma" panose="020B0604030504040204" pitchFamily="34" charset="0"/>
                <a:ea typeface="Tahoma" panose="020B0604030504040204" pitchFamily="34" charset="0"/>
                <a:cs typeface="Tahoma" panose="020B0604030504040204" pitchFamily="34" charset="0"/>
              </a:rPr>
              <a:t>specifically</a:t>
            </a:r>
            <a:r>
              <a:rPr lang="en-US" sz="2400" dirty="0" smtClean="0">
                <a:latin typeface="Tahoma" panose="020B0604030504040204" pitchFamily="34" charset="0"/>
                <a:ea typeface="Tahoma" panose="020B0604030504040204" pitchFamily="34" charset="0"/>
                <a:cs typeface="Tahoma" panose="020B0604030504040204" pitchFamily="34" charset="0"/>
              </a:rPr>
              <a:t> uses this to enforce the idea </a:t>
            </a:r>
            <a:r>
              <a:rPr lang="en-US" sz="2400" strike="sngStrike" dirty="0" smtClean="0">
                <a:latin typeface="Tahoma" panose="020B0604030504040204" pitchFamily="34" charset="0"/>
                <a:ea typeface="Tahoma" panose="020B0604030504040204" pitchFamily="34" charset="0"/>
                <a:cs typeface="Tahoma" panose="020B0604030504040204" pitchFamily="34" charset="0"/>
              </a:rPr>
              <a:t>that</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strike="sngStrike" dirty="0" smtClean="0">
                <a:latin typeface="Tahoma" panose="020B0604030504040204" pitchFamily="34" charset="0"/>
                <a:ea typeface="Tahoma" panose="020B0604030504040204" pitchFamily="34" charset="0"/>
                <a:cs typeface="Tahoma" panose="020B0604030504040204" pitchFamily="34" charset="0"/>
              </a:rPr>
              <a:t>his</a:t>
            </a:r>
            <a:r>
              <a:rPr lang="en-US" sz="2400" dirty="0" smtClean="0">
                <a:latin typeface="Tahoma" panose="020B0604030504040204" pitchFamily="34" charset="0"/>
                <a:ea typeface="Tahoma" panose="020B0604030504040204" pitchFamily="34" charset="0"/>
                <a:cs typeface="Tahoma" panose="020B0604030504040204" pitchFamily="34" charset="0"/>
              </a:rPr>
              <a:t> Okonkwo’s fear will become reality, to show how Okonkwo is losing </a:t>
            </a:r>
            <a:r>
              <a:rPr lang="en-US" sz="2400" strike="sngStrike" dirty="0" smtClean="0">
                <a:solidFill>
                  <a:schemeClr val="accent4"/>
                </a:solidFill>
                <a:latin typeface="Tahoma" panose="020B0604030504040204" pitchFamily="34" charset="0"/>
                <a:ea typeface="Tahoma" panose="020B0604030504040204" pitchFamily="34" charset="0"/>
                <a:cs typeface="Tahoma" panose="020B0604030504040204" pitchFamily="34" charset="0"/>
              </a:rPr>
              <a:t>part of</a:t>
            </a:r>
            <a:r>
              <a:rPr lang="en-US" sz="2400" dirty="0" smtClean="0">
                <a:latin typeface="Tahoma" panose="020B0604030504040204" pitchFamily="34" charset="0"/>
                <a:ea typeface="Tahoma" panose="020B0604030504040204" pitchFamily="34" charset="0"/>
                <a:cs typeface="Tahoma" panose="020B0604030504040204" pitchFamily="34" charset="0"/>
              </a:rPr>
              <a:t> his values.</a:t>
            </a:r>
          </a:p>
          <a:p>
            <a:pPr marL="45720" indent="0">
              <a:buNone/>
            </a:pPr>
            <a:r>
              <a:rPr lang="en-US" sz="2400" b="1" u="sng" dirty="0" smtClean="0">
                <a:latin typeface="Tahoma" panose="020B0604030504040204" pitchFamily="34" charset="0"/>
                <a:ea typeface="Tahoma" panose="020B0604030504040204" pitchFamily="34" charset="0"/>
                <a:cs typeface="Tahoma" panose="020B0604030504040204" pitchFamily="34" charset="0"/>
              </a:rPr>
              <a:t>USEFUL</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u="sng" dirty="0">
                <a:solidFill>
                  <a:schemeClr val="accent2"/>
                </a:solidFill>
                <a:latin typeface="Tahoma" panose="020B0604030504040204" pitchFamily="34" charset="0"/>
                <a:ea typeface="Tahoma" panose="020B0604030504040204" pitchFamily="34" charset="0"/>
                <a:cs typeface="Tahoma" panose="020B0604030504040204" pitchFamily="34" charset="0"/>
              </a:rPr>
              <a:t>adverbs</a:t>
            </a:r>
            <a:r>
              <a:rPr lang="en-US" sz="2400" dirty="0">
                <a:latin typeface="Tahoma" panose="020B0604030504040204" pitchFamily="34" charset="0"/>
                <a:ea typeface="Tahoma" panose="020B0604030504040204" pitchFamily="34" charset="0"/>
                <a:cs typeface="Tahoma" panose="020B0604030504040204" pitchFamily="34" charset="0"/>
              </a:rPr>
              <a:t> and </a:t>
            </a:r>
            <a:r>
              <a:rPr lang="en-US" sz="2400" u="sng" dirty="0">
                <a:solidFill>
                  <a:schemeClr val="accent3"/>
                </a:solidFill>
                <a:latin typeface="Tahoma" panose="020B0604030504040204" pitchFamily="34" charset="0"/>
                <a:ea typeface="Tahoma" panose="020B0604030504040204" pitchFamily="34" charset="0"/>
                <a:cs typeface="Tahoma" panose="020B0604030504040204" pitchFamily="34" charset="0"/>
              </a:rPr>
              <a:t>adjective</a:t>
            </a:r>
            <a:r>
              <a:rPr lang="en-US" sz="2400" dirty="0">
                <a:latin typeface="Tahoma" panose="020B0604030504040204" pitchFamily="34" charset="0"/>
                <a:ea typeface="Tahoma" panose="020B0604030504040204" pitchFamily="34" charset="0"/>
                <a:cs typeface="Tahoma" panose="020B0604030504040204" pitchFamily="34" charset="0"/>
              </a:rPr>
              <a:t> examples</a:t>
            </a:r>
            <a:r>
              <a:rPr lang="en-US" sz="2400" dirty="0" smtClean="0">
                <a:latin typeface="Tahoma" panose="020B0604030504040204" pitchFamily="34" charset="0"/>
                <a:ea typeface="Tahoma" panose="020B0604030504040204" pitchFamily="34" charset="0"/>
                <a:cs typeface="Tahoma" panose="020B0604030504040204" pitchFamily="34" charset="0"/>
              </a:rPr>
              <a:t>:</a:t>
            </a:r>
          </a:p>
          <a:p>
            <a:r>
              <a:rPr lang="en-US" sz="2400" dirty="0" smtClean="0">
                <a:latin typeface="Tahoma" panose="020B0604030504040204" pitchFamily="34" charset="0"/>
                <a:ea typeface="Tahoma" panose="020B0604030504040204" pitchFamily="34" charset="0"/>
                <a:cs typeface="Tahoma" panose="020B0604030504040204" pitchFamily="34" charset="0"/>
              </a:rPr>
              <a:t>Compared to the </a:t>
            </a:r>
            <a:r>
              <a:rPr lang="en-US" sz="2400" u="sng" dirty="0" smtClean="0">
                <a:solidFill>
                  <a:schemeClr val="accent5"/>
                </a:solidFill>
                <a:latin typeface="Tahoma" panose="020B0604030504040204" pitchFamily="34" charset="0"/>
                <a:ea typeface="Tahoma" panose="020B0604030504040204" pitchFamily="34" charset="0"/>
                <a:cs typeface="Tahoma" panose="020B0604030504040204" pitchFamily="34" charset="0"/>
              </a:rPr>
              <a:t>relatively</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u="sng" dirty="0" smtClean="0">
                <a:solidFill>
                  <a:schemeClr val="accent3"/>
                </a:solidFill>
                <a:latin typeface="Tahoma" panose="020B0604030504040204" pitchFamily="34" charset="0"/>
                <a:ea typeface="Tahoma" panose="020B0604030504040204" pitchFamily="34" charset="0"/>
                <a:cs typeface="Tahoma" panose="020B0604030504040204" pitchFamily="34" charset="0"/>
              </a:rPr>
              <a:t>docile</a:t>
            </a:r>
            <a:r>
              <a:rPr lang="en-US" sz="2400" dirty="0" smtClean="0">
                <a:latin typeface="Tahoma" panose="020B0604030504040204" pitchFamily="34" charset="0"/>
                <a:ea typeface="Tahoma" panose="020B0604030504040204" pitchFamily="34" charset="0"/>
                <a:cs typeface="Tahoma" panose="020B0604030504040204" pitchFamily="34" charset="0"/>
              </a:rPr>
              <a:t> attitude many other Igbo women have, this </a:t>
            </a:r>
            <a:r>
              <a:rPr lang="en-US" sz="2400" u="sng" dirty="0" smtClean="0">
                <a:solidFill>
                  <a:schemeClr val="accent3"/>
                </a:solidFill>
                <a:latin typeface="Tahoma" panose="020B0604030504040204" pitchFamily="34" charset="0"/>
                <a:ea typeface="Tahoma" panose="020B0604030504040204" pitchFamily="34" charset="0"/>
                <a:cs typeface="Tahoma" panose="020B0604030504040204" pitchFamily="34" charset="0"/>
              </a:rPr>
              <a:t>harsh</a:t>
            </a:r>
            <a:r>
              <a:rPr lang="en-US" sz="2400" dirty="0" smtClean="0">
                <a:latin typeface="Tahoma" panose="020B0604030504040204" pitchFamily="34" charset="0"/>
                <a:ea typeface="Tahoma" panose="020B0604030504040204" pitchFamily="34" charset="0"/>
                <a:cs typeface="Tahoma" panose="020B0604030504040204" pitchFamily="34" charset="0"/>
              </a:rPr>
              <a:t> action is shocking.</a:t>
            </a:r>
            <a:endParaRPr lang="en-US" sz="2400" dirty="0">
              <a:latin typeface="Tahoma" panose="020B0604030504040204" pitchFamily="34" charset="0"/>
              <a:ea typeface="Tahoma" panose="020B0604030504040204" pitchFamily="34" charset="0"/>
              <a:cs typeface="Tahoma" panose="020B0604030504040204" pitchFamily="34" charset="0"/>
            </a:endParaRPr>
          </a:p>
          <a:p>
            <a:pPr marL="45720" indent="0">
              <a:buNone/>
            </a:pPr>
            <a:endParaRPr lang="en-US"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9318911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5543" y="75474"/>
            <a:ext cx="10580914" cy="1233424"/>
          </a:xfrm>
        </p:spPr>
        <p:txBody>
          <a:bodyPr anchor="ctr">
            <a:normAutofit fontScale="90000"/>
          </a:bodyPr>
          <a:lstStyle/>
          <a:p>
            <a:pPr algn="ctr"/>
            <a:r>
              <a:rPr lang="en-US" dirty="0" smtClean="0">
                <a:solidFill>
                  <a:schemeClr val="accent3"/>
                </a:solidFill>
                <a:latin typeface="Tahoma" panose="020B0604030504040204" pitchFamily="34" charset="0"/>
                <a:ea typeface="Tahoma" panose="020B0604030504040204" pitchFamily="34" charset="0"/>
                <a:cs typeface="Tahoma" panose="020B0604030504040204" pitchFamily="34" charset="0"/>
              </a:rPr>
              <a:t>Self-Help</a:t>
            </a:r>
            <a:r>
              <a:rPr lang="en-US" dirty="0" smtClean="0">
                <a:latin typeface="Tahoma" panose="020B0604030504040204" pitchFamily="34" charset="0"/>
                <a:ea typeface="Tahoma" panose="020B0604030504040204" pitchFamily="34" charset="0"/>
                <a:cs typeface="Tahoma" panose="020B0604030504040204" pitchFamily="34" charset="0"/>
              </a:rPr>
              <a:t>: </a:t>
            </a:r>
            <a:br>
              <a:rPr lang="en-US" dirty="0" smtClean="0">
                <a:latin typeface="Tahoma" panose="020B0604030504040204" pitchFamily="34" charset="0"/>
                <a:ea typeface="Tahoma" panose="020B0604030504040204" pitchFamily="34" charset="0"/>
                <a:cs typeface="Tahoma" panose="020B0604030504040204" pitchFamily="34" charset="0"/>
              </a:rPr>
            </a:br>
            <a:r>
              <a:rPr lang="en-US" u="sng" dirty="0" smtClean="0">
                <a:latin typeface="Tahoma" panose="020B0604030504040204" pitchFamily="34" charset="0"/>
                <a:ea typeface="Tahoma" panose="020B0604030504040204" pitchFamily="34" charset="0"/>
                <a:cs typeface="Tahoma" panose="020B0604030504040204" pitchFamily="34" charset="0"/>
              </a:rPr>
              <a:t>Editing </a:t>
            </a:r>
            <a:r>
              <a:rPr lang="en-US" i="1" u="sng" dirty="0" smtClean="0">
                <a:latin typeface="Tahoma" panose="020B0604030504040204" pitchFamily="34" charset="0"/>
                <a:ea typeface="Tahoma" panose="020B0604030504040204" pitchFamily="34" charset="0"/>
                <a:cs typeface="Tahoma" panose="020B0604030504040204" pitchFamily="34" charset="0"/>
              </a:rPr>
              <a:t>your own work</a:t>
            </a:r>
            <a:r>
              <a:rPr lang="en-US" dirty="0" smtClean="0">
                <a:latin typeface="Tahoma" panose="020B0604030504040204" pitchFamily="34" charset="0"/>
                <a:ea typeface="Tahoma" panose="020B0604030504040204" pitchFamily="34" charset="0"/>
                <a:cs typeface="Tahoma" panose="020B0604030504040204" pitchFamily="34" charset="0"/>
              </a:rPr>
              <a:t>: the best way to good feedback</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261257" y="1308897"/>
            <a:ext cx="11669485" cy="5440245"/>
          </a:xfrm>
        </p:spPr>
        <p:txBody>
          <a:bodyPr>
            <a:normAutofit/>
          </a:bodyPr>
          <a:lstStyle/>
          <a:p>
            <a:pPr marL="45720" indent="0">
              <a:buNone/>
            </a:pPr>
            <a:r>
              <a:rPr lang="en-US" b="1" dirty="0" smtClean="0">
                <a:latin typeface="Tahoma" panose="020B0604030504040204" pitchFamily="34" charset="0"/>
                <a:ea typeface="Tahoma" panose="020B0604030504040204" pitchFamily="34" charset="0"/>
                <a:cs typeface="Tahoma" panose="020B0604030504040204" pitchFamily="34" charset="0"/>
              </a:rPr>
              <a:t>Further thoughts:</a:t>
            </a:r>
          </a:p>
          <a:p>
            <a:pPr marL="502920" indent="-457200">
              <a:buFont typeface="+mj-lt"/>
              <a:buAutoNum type="arabicPeriod"/>
            </a:pPr>
            <a:r>
              <a:rPr lang="en-US" b="1" u="sng" dirty="0" smtClean="0">
                <a:solidFill>
                  <a:schemeClr val="accent3"/>
                </a:solidFill>
                <a:latin typeface="Tahoma" panose="020B0604030504040204" pitchFamily="34" charset="0"/>
                <a:ea typeface="Tahoma" panose="020B0604030504040204" pitchFamily="34" charset="0"/>
                <a:cs typeface="Tahoma" panose="020B0604030504040204" pitchFamily="34" charset="0"/>
              </a:rPr>
              <a:t>Read </a:t>
            </a:r>
            <a:r>
              <a:rPr lang="en-US" b="1" u="sng" dirty="0">
                <a:solidFill>
                  <a:schemeClr val="accent3"/>
                </a:solidFill>
                <a:latin typeface="Tahoma" panose="020B0604030504040204" pitchFamily="34" charset="0"/>
                <a:ea typeface="Tahoma" panose="020B0604030504040204" pitchFamily="34" charset="0"/>
                <a:cs typeface="Tahoma" panose="020B0604030504040204" pitchFamily="34" charset="0"/>
              </a:rPr>
              <a:t>backwards</a:t>
            </a:r>
            <a:r>
              <a:rPr lang="en-US" b="1" dirty="0">
                <a:latin typeface="Tahoma" panose="020B0604030504040204" pitchFamily="34" charset="0"/>
                <a:ea typeface="Tahoma" panose="020B0604030504040204" pitchFamily="34" charset="0"/>
                <a:cs typeface="Tahoma" panose="020B0604030504040204" pitchFamily="34" charset="0"/>
              </a:rPr>
              <a:t>: Disrupting narrative flow can help you find mistakes you would otherwise miss. Try reading your work backwards, starting with the last paragraph and ending with the first. This approach forces you to pay careful attention to details and makes it </a:t>
            </a:r>
            <a:r>
              <a:rPr lang="en-US" b="1" dirty="0" smtClean="0">
                <a:latin typeface="Tahoma" panose="020B0604030504040204" pitchFamily="34" charset="0"/>
                <a:ea typeface="Tahoma" panose="020B0604030504040204" pitchFamily="34" charset="0"/>
                <a:cs typeface="Tahoma" panose="020B0604030504040204" pitchFamily="34" charset="0"/>
              </a:rPr>
              <a:t>easy </a:t>
            </a:r>
            <a:r>
              <a:rPr lang="en-US" b="1" dirty="0">
                <a:latin typeface="Tahoma" panose="020B0604030504040204" pitchFamily="34" charset="0"/>
                <a:ea typeface="Tahoma" panose="020B0604030504040204" pitchFamily="34" charset="0"/>
                <a:cs typeface="Tahoma" panose="020B0604030504040204" pitchFamily="34" charset="0"/>
              </a:rPr>
              <a:t>for your brain to </a:t>
            </a:r>
            <a:r>
              <a:rPr lang="en-US" b="1" dirty="0" smtClean="0">
                <a:latin typeface="Tahoma" panose="020B0604030504040204" pitchFamily="34" charset="0"/>
                <a:ea typeface="Tahoma" panose="020B0604030504040204" pitchFamily="34" charset="0"/>
                <a:cs typeface="Tahoma" panose="020B0604030504040204" pitchFamily="34" charset="0"/>
              </a:rPr>
              <a:t>correct </a:t>
            </a:r>
            <a:r>
              <a:rPr lang="en-US" b="1" dirty="0">
                <a:latin typeface="Tahoma" panose="020B0604030504040204" pitchFamily="34" charset="0"/>
                <a:ea typeface="Tahoma" panose="020B0604030504040204" pitchFamily="34" charset="0"/>
                <a:cs typeface="Tahoma" panose="020B0604030504040204" pitchFamily="34" charset="0"/>
              </a:rPr>
              <a:t>mistakes. </a:t>
            </a:r>
            <a:endParaRPr lang="en-US" b="1" dirty="0" smtClean="0">
              <a:latin typeface="Tahoma" panose="020B0604030504040204" pitchFamily="34" charset="0"/>
              <a:ea typeface="Tahoma" panose="020B0604030504040204" pitchFamily="34" charset="0"/>
              <a:cs typeface="Tahoma" panose="020B0604030504040204" pitchFamily="34" charset="0"/>
            </a:endParaRPr>
          </a:p>
          <a:p>
            <a:pPr marL="502920" indent="-457200">
              <a:buFont typeface="+mj-lt"/>
              <a:buAutoNum type="arabicPeriod"/>
            </a:pPr>
            <a:r>
              <a:rPr lang="en-US" b="1" u="sng" dirty="0" smtClean="0">
                <a:solidFill>
                  <a:schemeClr val="accent3"/>
                </a:solidFill>
                <a:latin typeface="Tahoma" panose="020B0604030504040204" pitchFamily="34" charset="0"/>
                <a:ea typeface="Tahoma" panose="020B0604030504040204" pitchFamily="34" charset="0"/>
                <a:cs typeface="Tahoma" panose="020B0604030504040204" pitchFamily="34" charset="0"/>
              </a:rPr>
              <a:t>Be ahead of schedule, so you can take </a:t>
            </a:r>
            <a:r>
              <a:rPr lang="en-US" b="1" u="sng" dirty="0">
                <a:solidFill>
                  <a:schemeClr val="accent3"/>
                </a:solidFill>
                <a:latin typeface="Tahoma" panose="020B0604030504040204" pitchFamily="34" charset="0"/>
                <a:ea typeface="Tahoma" panose="020B0604030504040204" pitchFamily="34" charset="0"/>
                <a:cs typeface="Tahoma" panose="020B0604030504040204" pitchFamily="34" charset="0"/>
              </a:rPr>
              <a:t>a break</a:t>
            </a:r>
            <a:r>
              <a:rPr lang="en-US" b="1" dirty="0">
                <a:latin typeface="Tahoma" panose="020B0604030504040204" pitchFamily="34" charset="0"/>
                <a:ea typeface="Tahoma" panose="020B0604030504040204" pitchFamily="34" charset="0"/>
                <a:cs typeface="Tahoma" panose="020B0604030504040204" pitchFamily="34" charset="0"/>
              </a:rPr>
              <a:t>: Wait awhile after you’ve finished a draft before looking at it again. The Roman poet Horace thought one should wait nine years, but that’s a bit much. A day—a few hours even—will work. When you do return to the draft, be honest </a:t>
            </a:r>
            <a:r>
              <a:rPr lang="en-US" b="1" dirty="0" smtClean="0">
                <a:latin typeface="Tahoma" panose="020B0604030504040204" pitchFamily="34" charset="0"/>
                <a:ea typeface="Tahoma" panose="020B0604030504040204" pitchFamily="34" charset="0"/>
                <a:cs typeface="Tahoma" panose="020B0604030504040204" pitchFamily="34" charset="0"/>
              </a:rPr>
              <a:t>and </a:t>
            </a:r>
            <a:r>
              <a:rPr lang="en-US" b="1" dirty="0">
                <a:latin typeface="Tahoma" panose="020B0604030504040204" pitchFamily="34" charset="0"/>
                <a:ea typeface="Tahoma" panose="020B0604030504040204" pitchFamily="34" charset="0"/>
                <a:cs typeface="Tahoma" panose="020B0604030504040204" pitchFamily="34" charset="0"/>
              </a:rPr>
              <a:t>don’t be lazy. </a:t>
            </a:r>
            <a:endParaRPr lang="en-US" b="1" dirty="0" smtClean="0">
              <a:latin typeface="Tahoma" panose="020B0604030504040204" pitchFamily="34" charset="0"/>
              <a:ea typeface="Tahoma" panose="020B0604030504040204" pitchFamily="34" charset="0"/>
              <a:cs typeface="Tahoma" panose="020B0604030504040204" pitchFamily="34" charset="0"/>
            </a:endParaRPr>
          </a:p>
          <a:p>
            <a:pPr marL="502920" indent="-457200">
              <a:buFont typeface="+mj-lt"/>
              <a:buAutoNum type="arabicPeriod"/>
            </a:pPr>
            <a:r>
              <a:rPr lang="en-US" b="1" u="sng" dirty="0">
                <a:solidFill>
                  <a:schemeClr val="accent3"/>
                </a:solidFill>
                <a:latin typeface="Tahoma" panose="020B0604030504040204" pitchFamily="34" charset="0"/>
                <a:ea typeface="Tahoma" panose="020B0604030504040204" pitchFamily="34" charset="0"/>
                <a:cs typeface="Tahoma" panose="020B0604030504040204" pitchFamily="34" charset="0"/>
              </a:rPr>
              <a:t>Think honestly about your thesis</a:t>
            </a:r>
            <a:r>
              <a:rPr lang="en-US" b="1" dirty="0">
                <a:latin typeface="Tahoma" panose="020B0604030504040204" pitchFamily="34" charset="0"/>
                <a:ea typeface="Tahoma" panose="020B0604030504040204" pitchFamily="34" charset="0"/>
                <a:cs typeface="Tahoma" panose="020B0604030504040204" pitchFamily="34" charset="0"/>
              </a:rPr>
              <a:t>: Do you still agree with it? Should it be modified in light of something you discovered as you wrote the paper? Does it make a sophisticated, provocative point, or does it just say what anyone could say if given the same topic</a:t>
            </a:r>
            <a:r>
              <a:rPr lang="en-US" b="1" dirty="0" smtClean="0">
                <a:latin typeface="Tahoma" panose="020B0604030504040204" pitchFamily="34" charset="0"/>
                <a:ea typeface="Tahoma" panose="020B0604030504040204" pitchFamily="34" charset="0"/>
                <a:cs typeface="Tahoma" panose="020B0604030504040204" pitchFamily="34" charset="0"/>
              </a:rPr>
              <a:t>?</a:t>
            </a:r>
          </a:p>
          <a:p>
            <a:pPr marL="502920" indent="-457200">
              <a:buFont typeface="+mj-lt"/>
              <a:buAutoNum type="arabicPeriod"/>
            </a:pPr>
            <a:r>
              <a:rPr lang="en-US" b="1" u="sng" dirty="0">
                <a:solidFill>
                  <a:schemeClr val="accent3"/>
                </a:solidFill>
                <a:latin typeface="Tahoma" panose="020B0604030504040204" pitchFamily="34" charset="0"/>
                <a:ea typeface="Tahoma" panose="020B0604030504040204" pitchFamily="34" charset="0"/>
                <a:cs typeface="Tahoma" panose="020B0604030504040204" pitchFamily="34" charset="0"/>
              </a:rPr>
              <a:t>Think honestly about your </a:t>
            </a:r>
            <a:r>
              <a:rPr lang="en-US" b="1" u="sng" dirty="0" smtClean="0">
                <a:solidFill>
                  <a:schemeClr val="accent3"/>
                </a:solidFill>
                <a:latin typeface="Tahoma" panose="020B0604030504040204" pitchFamily="34" charset="0"/>
                <a:ea typeface="Tahoma" panose="020B0604030504040204" pitchFamily="34" charset="0"/>
                <a:cs typeface="Tahoma" panose="020B0604030504040204" pitchFamily="34" charset="0"/>
              </a:rPr>
              <a:t>evidence</a:t>
            </a:r>
            <a:r>
              <a:rPr lang="en-US" b="1" dirty="0" smtClean="0">
                <a:latin typeface="Tahoma" panose="020B0604030504040204" pitchFamily="34" charset="0"/>
                <a:ea typeface="Tahoma" panose="020B0604030504040204" pitchFamily="34" charset="0"/>
                <a:cs typeface="Tahoma" panose="020B0604030504040204" pitchFamily="34" charset="0"/>
              </a:rPr>
              <a:t>: Just because a piece of evidence made it into your rough draft doesn’t mean it was good evidence or still is good evidence. </a:t>
            </a:r>
          </a:p>
          <a:p>
            <a:pPr marL="502920" indent="-457200">
              <a:buFont typeface="+mj-lt"/>
              <a:buAutoNum type="arabicPeriod"/>
            </a:pPr>
            <a:endParaRPr lang="en-US"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2428214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5543" y="75474"/>
            <a:ext cx="10580914" cy="1233424"/>
          </a:xfrm>
        </p:spPr>
        <p:txBody>
          <a:bodyPr anchor="ctr">
            <a:normAutofit fontScale="90000"/>
          </a:bodyPr>
          <a:lstStyle/>
          <a:p>
            <a:pPr algn="ctr"/>
            <a:r>
              <a:rPr lang="en-US" dirty="0" smtClean="0">
                <a:solidFill>
                  <a:schemeClr val="accent3"/>
                </a:solidFill>
                <a:latin typeface="Tahoma" panose="020B0604030504040204" pitchFamily="34" charset="0"/>
                <a:ea typeface="Tahoma" panose="020B0604030504040204" pitchFamily="34" charset="0"/>
                <a:cs typeface="Tahoma" panose="020B0604030504040204" pitchFamily="34" charset="0"/>
              </a:rPr>
              <a:t>Self-Help</a:t>
            </a:r>
            <a:r>
              <a:rPr lang="en-US" dirty="0" smtClean="0">
                <a:latin typeface="Tahoma" panose="020B0604030504040204" pitchFamily="34" charset="0"/>
                <a:ea typeface="Tahoma" panose="020B0604030504040204" pitchFamily="34" charset="0"/>
                <a:cs typeface="Tahoma" panose="020B0604030504040204" pitchFamily="34" charset="0"/>
              </a:rPr>
              <a:t>: </a:t>
            </a:r>
            <a:br>
              <a:rPr lang="en-US" dirty="0" smtClean="0">
                <a:latin typeface="Tahoma" panose="020B0604030504040204" pitchFamily="34" charset="0"/>
                <a:ea typeface="Tahoma" panose="020B0604030504040204" pitchFamily="34" charset="0"/>
                <a:cs typeface="Tahoma" panose="020B0604030504040204" pitchFamily="34" charset="0"/>
              </a:rPr>
            </a:br>
            <a:r>
              <a:rPr lang="en-US" u="sng" dirty="0" smtClean="0">
                <a:latin typeface="Tahoma" panose="020B0604030504040204" pitchFamily="34" charset="0"/>
                <a:ea typeface="Tahoma" panose="020B0604030504040204" pitchFamily="34" charset="0"/>
                <a:cs typeface="Tahoma" panose="020B0604030504040204" pitchFamily="34" charset="0"/>
              </a:rPr>
              <a:t>Editing </a:t>
            </a:r>
            <a:r>
              <a:rPr lang="en-US" i="1" u="sng" dirty="0" smtClean="0">
                <a:latin typeface="Tahoma" panose="020B0604030504040204" pitchFamily="34" charset="0"/>
                <a:ea typeface="Tahoma" panose="020B0604030504040204" pitchFamily="34" charset="0"/>
                <a:cs typeface="Tahoma" panose="020B0604030504040204" pitchFamily="34" charset="0"/>
              </a:rPr>
              <a:t>your own work</a:t>
            </a:r>
            <a:r>
              <a:rPr lang="en-US" dirty="0" smtClean="0">
                <a:latin typeface="Tahoma" panose="020B0604030504040204" pitchFamily="34" charset="0"/>
                <a:ea typeface="Tahoma" panose="020B0604030504040204" pitchFamily="34" charset="0"/>
                <a:cs typeface="Tahoma" panose="020B0604030504040204" pitchFamily="34" charset="0"/>
              </a:rPr>
              <a:t>: the best way to good feedback</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1341120" y="1308898"/>
            <a:ext cx="9509760" cy="5091902"/>
          </a:xfrm>
        </p:spPr>
        <p:txBody>
          <a:bodyPr>
            <a:normAutofit/>
          </a:bodyPr>
          <a:lstStyle/>
          <a:p>
            <a:pPr marL="45720" indent="0">
              <a:buNone/>
            </a:pPr>
            <a:r>
              <a:rPr lang="en-US" sz="2800" dirty="0" smtClean="0">
                <a:latin typeface="Tahoma" panose="020B0604030504040204" pitchFamily="34" charset="0"/>
                <a:ea typeface="Tahoma" panose="020B0604030504040204" pitchFamily="34" charset="0"/>
                <a:cs typeface="Tahoma" panose="020B0604030504040204" pitchFamily="34" charset="0"/>
              </a:rPr>
              <a:t>Writing Focus: Revising</a:t>
            </a:r>
            <a:endParaRPr lang="en-US" sz="2600" dirty="0" smtClean="0">
              <a:latin typeface="Tahoma" panose="020B0604030504040204" pitchFamily="34" charset="0"/>
              <a:ea typeface="Tahoma" panose="020B0604030504040204" pitchFamily="34" charset="0"/>
              <a:cs typeface="Tahoma" panose="020B0604030504040204" pitchFamily="34" charset="0"/>
            </a:endParaRPr>
          </a:p>
          <a:p>
            <a:pPr marL="45720" indent="0" algn="ctr">
              <a:buNone/>
            </a:pPr>
            <a:r>
              <a:rPr lang="en-US" sz="3600" b="1" dirty="0" smtClean="0">
                <a:solidFill>
                  <a:schemeClr val="accent3"/>
                </a:solidFill>
                <a:latin typeface="Tahoma" panose="020B0604030504040204" pitchFamily="34" charset="0"/>
                <a:ea typeface="Tahoma" panose="020B0604030504040204" pitchFamily="34" charset="0"/>
                <a:cs typeface="Tahoma" panose="020B0604030504040204" pitchFamily="34" charset="0"/>
              </a:rPr>
              <a:t>I want everyone to find their weakest piece of evidence in the Rough Draft and replace it with something better before the Final Draft.</a:t>
            </a:r>
            <a:endParaRPr lang="en-US" sz="4000" b="1" dirty="0" smtClean="0">
              <a:solidFill>
                <a:schemeClr val="accent3"/>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183798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43840"/>
            <a:ext cx="9875520" cy="766354"/>
          </a:xfrm>
        </p:spPr>
        <p:txBody>
          <a:bodyPr anchor="t">
            <a:noAutofit/>
          </a:bodyPr>
          <a:lstStyle/>
          <a:p>
            <a:pPr algn="ctr"/>
            <a:r>
              <a:rPr lang="en-US" sz="4800" b="1" dirty="0" smtClean="0"/>
              <a:t>Editing Work: Trimming Evidence</a:t>
            </a:r>
            <a:endParaRPr lang="en-US" sz="4800" b="1" dirty="0"/>
          </a:p>
        </p:txBody>
      </p:sp>
      <p:sp>
        <p:nvSpPr>
          <p:cNvPr id="3" name="Content Placeholder 2"/>
          <p:cNvSpPr>
            <a:spLocks noGrp="1"/>
          </p:cNvSpPr>
          <p:nvPr>
            <p:ph idx="1"/>
          </p:nvPr>
        </p:nvSpPr>
        <p:spPr>
          <a:xfrm>
            <a:off x="568234" y="1010194"/>
            <a:ext cx="11025051" cy="5608321"/>
          </a:xfrm>
        </p:spPr>
        <p:txBody>
          <a:bodyPr>
            <a:normAutofit fontScale="92500" lnSpcReduction="10000"/>
          </a:bodyPr>
          <a:lstStyle/>
          <a:p>
            <a:pPr marL="502920" indent="-457200">
              <a:buFont typeface="+mj-lt"/>
              <a:buAutoNum type="arabicPeriod"/>
            </a:pPr>
            <a:r>
              <a:rPr lang="en-US" sz="2400" b="1" u="sng" dirty="0" smtClean="0">
                <a:solidFill>
                  <a:schemeClr val="tx1"/>
                </a:solidFill>
              </a:rPr>
              <a:t>Trim Evidence to what you </a:t>
            </a:r>
            <a:r>
              <a:rPr lang="en-US" sz="2400" b="1" u="sng" dirty="0" smtClean="0">
                <a:solidFill>
                  <a:schemeClr val="accent3"/>
                </a:solidFill>
              </a:rPr>
              <a:t>actually need</a:t>
            </a:r>
            <a:r>
              <a:rPr lang="en-US" sz="2400" b="1" dirty="0" smtClean="0">
                <a:solidFill>
                  <a:schemeClr val="tx1"/>
                </a:solidFill>
              </a:rPr>
              <a:t>:</a:t>
            </a:r>
          </a:p>
          <a:p>
            <a:pPr marL="731520" lvl="1" indent="-457200">
              <a:buFont typeface="+mj-lt"/>
              <a:buAutoNum type="arabicPeriod"/>
            </a:pPr>
            <a:r>
              <a:rPr lang="en-US" sz="2400" dirty="0" smtClean="0">
                <a:solidFill>
                  <a:schemeClr val="tx1"/>
                </a:solidFill>
              </a:rPr>
              <a:t>Achebe foreshadows Okonkwo’s lack of self-control with </a:t>
            </a:r>
            <a:r>
              <a:rPr lang="en-US" sz="2400" dirty="0">
                <a:solidFill>
                  <a:schemeClr val="tx1"/>
                </a:solidFill>
              </a:rPr>
              <a:t>the </a:t>
            </a:r>
            <a:r>
              <a:rPr lang="en-US" sz="2400" dirty="0" smtClean="0">
                <a:solidFill>
                  <a:schemeClr val="tx1"/>
                </a:solidFill>
              </a:rPr>
              <a:t>symbolism of Okonkwo’s gun: </a:t>
            </a:r>
            <a:r>
              <a:rPr lang="en-US" sz="2400" b="1" dirty="0" smtClean="0">
                <a:solidFill>
                  <a:schemeClr val="tx1"/>
                </a:solidFill>
              </a:rPr>
              <a:t>“</a:t>
            </a:r>
            <a:r>
              <a:rPr lang="en-US" sz="2400" b="1" i="1" dirty="0" smtClean="0">
                <a:solidFill>
                  <a:schemeClr val="accent3"/>
                </a:solidFill>
              </a:rPr>
              <a:t>He </a:t>
            </a:r>
            <a:r>
              <a:rPr lang="en-US" sz="2400" b="1" i="1" dirty="0">
                <a:solidFill>
                  <a:schemeClr val="accent3"/>
                </a:solidFill>
              </a:rPr>
              <a:t>pressed the trigger and there was a loud report accompanied by the wail of his wives and children. He threw down the gun and jumped into the barn and there lay the woman, very much shaken and frightened but quite unhurt. He heaved a heavy sigh and went away with the gun</a:t>
            </a:r>
            <a:r>
              <a:rPr lang="en-US" sz="2400" b="1" i="1" dirty="0" smtClean="0">
                <a:solidFill>
                  <a:schemeClr val="accent3"/>
                </a:solidFill>
              </a:rPr>
              <a:t>.</a:t>
            </a:r>
            <a:r>
              <a:rPr lang="en-US" sz="2400" dirty="0" smtClean="0">
                <a:solidFill>
                  <a:schemeClr val="tx1"/>
                </a:solidFill>
              </a:rPr>
              <a:t>” (Achebe 16). </a:t>
            </a:r>
            <a:r>
              <a:rPr lang="en-US" sz="2400" b="1" dirty="0" smtClean="0">
                <a:solidFill>
                  <a:srgbClr val="00B050"/>
                </a:solidFill>
                <a:effectLst>
                  <a:outerShdw blurRad="38100" dist="38100" dir="2700000" algn="tl">
                    <a:srgbClr val="000000">
                      <a:alpha val="43137"/>
                    </a:srgbClr>
                  </a:outerShdw>
                </a:effectLst>
              </a:rPr>
              <a:t>68 words.</a:t>
            </a:r>
          </a:p>
          <a:p>
            <a:pPr marL="731520" lvl="1" indent="-457200">
              <a:buFont typeface="+mj-lt"/>
              <a:buAutoNum type="arabicPeriod"/>
            </a:pPr>
            <a:r>
              <a:rPr lang="en-US" sz="2400" dirty="0">
                <a:solidFill>
                  <a:schemeClr val="tx1"/>
                </a:solidFill>
              </a:rPr>
              <a:t>Achebe foreshadows Okonkwo’s lack of </a:t>
            </a:r>
            <a:r>
              <a:rPr lang="en-US" sz="2400" dirty="0" smtClean="0">
                <a:solidFill>
                  <a:schemeClr val="tx1"/>
                </a:solidFill>
              </a:rPr>
              <a:t>self-control </a:t>
            </a:r>
            <a:r>
              <a:rPr lang="en-US" sz="2400" dirty="0">
                <a:solidFill>
                  <a:schemeClr val="tx1"/>
                </a:solidFill>
              </a:rPr>
              <a:t>with the symbolism of </a:t>
            </a:r>
            <a:r>
              <a:rPr lang="en-US" sz="2400" dirty="0" smtClean="0">
                <a:solidFill>
                  <a:schemeClr val="tx1"/>
                </a:solidFill>
              </a:rPr>
              <a:t>his gun: </a:t>
            </a:r>
            <a:r>
              <a:rPr lang="en-US" sz="2400" b="1" dirty="0" smtClean="0">
                <a:solidFill>
                  <a:schemeClr val="tx1"/>
                </a:solidFill>
              </a:rPr>
              <a:t>“</a:t>
            </a:r>
            <a:r>
              <a:rPr lang="en-US" sz="2400" b="1" i="1" dirty="0" smtClean="0">
                <a:solidFill>
                  <a:schemeClr val="accent3"/>
                </a:solidFill>
              </a:rPr>
              <a:t>Okonkwo … </a:t>
            </a:r>
            <a:r>
              <a:rPr lang="en-US" sz="2400" b="1" i="1" dirty="0">
                <a:solidFill>
                  <a:schemeClr val="accent3"/>
                </a:solidFill>
              </a:rPr>
              <a:t>ran madly into his room for the loaded gun</a:t>
            </a:r>
            <a:r>
              <a:rPr lang="en-US" sz="2400" dirty="0" smtClean="0">
                <a:solidFill>
                  <a:schemeClr val="tx1"/>
                </a:solidFill>
              </a:rPr>
              <a:t>,” and “</a:t>
            </a:r>
            <a:r>
              <a:rPr lang="en-US" sz="2400" b="1" i="1" dirty="0" smtClean="0">
                <a:solidFill>
                  <a:schemeClr val="accent3"/>
                </a:solidFill>
              </a:rPr>
              <a:t>heaved </a:t>
            </a:r>
            <a:r>
              <a:rPr lang="en-US" sz="2400" b="1" i="1" dirty="0">
                <a:solidFill>
                  <a:schemeClr val="accent3"/>
                </a:solidFill>
              </a:rPr>
              <a:t>a heavy sigh and went away with the </a:t>
            </a:r>
            <a:r>
              <a:rPr lang="en-US" sz="2400" b="1" i="1" dirty="0" smtClean="0">
                <a:solidFill>
                  <a:schemeClr val="accent3"/>
                </a:solidFill>
              </a:rPr>
              <a:t>gun</a:t>
            </a:r>
            <a:r>
              <a:rPr lang="en-US" sz="2400" dirty="0" smtClean="0">
                <a:solidFill>
                  <a:schemeClr val="tx1"/>
                </a:solidFill>
              </a:rPr>
              <a:t>” when he realized he had missed killing </a:t>
            </a:r>
            <a:r>
              <a:rPr lang="en-US" sz="2400" dirty="0" err="1" smtClean="0">
                <a:solidFill>
                  <a:schemeClr val="tx1"/>
                </a:solidFill>
              </a:rPr>
              <a:t>Ekwefi</a:t>
            </a:r>
            <a:r>
              <a:rPr lang="en-US" sz="2400" dirty="0" smtClean="0">
                <a:solidFill>
                  <a:schemeClr val="tx1"/>
                </a:solidFill>
              </a:rPr>
              <a:t> (Achebe 16). </a:t>
            </a:r>
            <a:r>
              <a:rPr lang="en-US" sz="2400" b="1" dirty="0" smtClean="0">
                <a:solidFill>
                  <a:srgbClr val="00B050"/>
                </a:solidFill>
                <a:effectLst>
                  <a:outerShdw blurRad="38100" dist="38100" dir="2700000" algn="tl">
                    <a:srgbClr val="000000">
                      <a:alpha val="43137"/>
                    </a:srgbClr>
                  </a:outerShdw>
                </a:effectLst>
              </a:rPr>
              <a:t>38 words.</a:t>
            </a:r>
          </a:p>
          <a:p>
            <a:pPr marL="731520" lvl="1" indent="-457200">
              <a:buFont typeface="+mj-lt"/>
              <a:buAutoNum type="arabicPeriod"/>
            </a:pPr>
            <a:r>
              <a:rPr lang="en-US" sz="2400" dirty="0">
                <a:solidFill>
                  <a:schemeClr val="tx1"/>
                </a:solidFill>
              </a:rPr>
              <a:t>Achebe foreshadows Okonkwo’s lack of </a:t>
            </a:r>
            <a:r>
              <a:rPr lang="en-US" sz="2400" dirty="0" smtClean="0">
                <a:solidFill>
                  <a:schemeClr val="tx1"/>
                </a:solidFill>
              </a:rPr>
              <a:t>self-control </a:t>
            </a:r>
            <a:r>
              <a:rPr lang="en-US" sz="2400" dirty="0">
                <a:solidFill>
                  <a:schemeClr val="tx1"/>
                </a:solidFill>
              </a:rPr>
              <a:t>with the symbolism of his </a:t>
            </a:r>
            <a:r>
              <a:rPr lang="en-US" sz="2400" dirty="0" smtClean="0">
                <a:solidFill>
                  <a:schemeClr val="tx1"/>
                </a:solidFill>
              </a:rPr>
              <a:t>gun by associating chaotic words like “</a:t>
            </a:r>
            <a:r>
              <a:rPr lang="en-US" sz="2400" b="1" dirty="0" smtClean="0">
                <a:solidFill>
                  <a:schemeClr val="accent3"/>
                </a:solidFill>
              </a:rPr>
              <a:t>madly</a:t>
            </a:r>
            <a:r>
              <a:rPr lang="en-US" sz="2400" dirty="0" smtClean="0">
                <a:solidFill>
                  <a:schemeClr val="tx1"/>
                </a:solidFill>
              </a:rPr>
              <a:t>,” “</a:t>
            </a:r>
            <a:r>
              <a:rPr lang="en-US" sz="2400" b="1" dirty="0" smtClean="0">
                <a:solidFill>
                  <a:schemeClr val="accent3"/>
                </a:solidFill>
              </a:rPr>
              <a:t>wail</a:t>
            </a:r>
            <a:r>
              <a:rPr lang="en-US" sz="2400" dirty="0" smtClean="0">
                <a:solidFill>
                  <a:schemeClr val="tx1"/>
                </a:solidFill>
              </a:rPr>
              <a:t>,” “</a:t>
            </a:r>
            <a:r>
              <a:rPr lang="en-US" sz="2400" b="1" dirty="0" smtClean="0">
                <a:solidFill>
                  <a:schemeClr val="accent3"/>
                </a:solidFill>
              </a:rPr>
              <a:t>loud</a:t>
            </a:r>
            <a:r>
              <a:rPr lang="en-US" sz="2400" dirty="0" smtClean="0">
                <a:solidFill>
                  <a:schemeClr val="tx1"/>
                </a:solidFill>
              </a:rPr>
              <a:t>,” and “</a:t>
            </a:r>
            <a:r>
              <a:rPr lang="en-US" sz="2400" b="1" dirty="0" smtClean="0">
                <a:solidFill>
                  <a:schemeClr val="accent3"/>
                </a:solidFill>
              </a:rPr>
              <a:t>shaken and frightened</a:t>
            </a:r>
            <a:r>
              <a:rPr lang="en-US" sz="2400" dirty="0" smtClean="0">
                <a:solidFill>
                  <a:schemeClr val="tx1"/>
                </a:solidFill>
              </a:rPr>
              <a:t>” when Okonkwo unthinkingly nearly murders </a:t>
            </a:r>
            <a:r>
              <a:rPr lang="en-US" sz="2400" dirty="0" err="1" smtClean="0">
                <a:solidFill>
                  <a:schemeClr val="tx1"/>
                </a:solidFill>
              </a:rPr>
              <a:t>Ekwefi</a:t>
            </a:r>
            <a:r>
              <a:rPr lang="en-US" sz="2400" dirty="0">
                <a:solidFill>
                  <a:schemeClr val="tx1"/>
                </a:solidFill>
              </a:rPr>
              <a:t> </a:t>
            </a:r>
            <a:r>
              <a:rPr lang="en-US" sz="2400" dirty="0" smtClean="0">
                <a:solidFill>
                  <a:schemeClr val="tx1"/>
                </a:solidFill>
              </a:rPr>
              <a:t>(Achebe 16). </a:t>
            </a:r>
            <a:r>
              <a:rPr lang="en-US" sz="2400" b="1" dirty="0" smtClean="0">
                <a:solidFill>
                  <a:srgbClr val="00B050"/>
                </a:solidFill>
                <a:effectLst>
                  <a:outerShdw blurRad="38100" dist="38100" dir="2700000" algn="tl">
                    <a:srgbClr val="000000">
                      <a:alpha val="43137"/>
                    </a:srgbClr>
                  </a:outerShdw>
                </a:effectLst>
              </a:rPr>
              <a:t>30 words.</a:t>
            </a:r>
          </a:p>
          <a:p>
            <a:pPr marL="502920" indent="-457200">
              <a:buFont typeface="+mj-lt"/>
              <a:buAutoNum type="arabicPeriod"/>
            </a:pPr>
            <a:r>
              <a:rPr lang="en-US" sz="2400" b="1" u="sng" dirty="0" smtClean="0">
                <a:solidFill>
                  <a:schemeClr val="tx1"/>
                </a:solidFill>
              </a:rPr>
              <a:t>Paraphrase evidence</a:t>
            </a:r>
            <a:r>
              <a:rPr lang="en-US" sz="2400" b="1" dirty="0" smtClean="0">
                <a:solidFill>
                  <a:schemeClr val="tx1"/>
                </a:solidFill>
              </a:rPr>
              <a:t>:</a:t>
            </a:r>
          </a:p>
          <a:p>
            <a:pPr marL="731520" lvl="1" indent="-457200">
              <a:buFont typeface="+mj-lt"/>
              <a:buAutoNum type="arabicPeriod"/>
            </a:pPr>
            <a:r>
              <a:rPr lang="en-US" sz="2400" dirty="0" smtClean="0">
                <a:solidFill>
                  <a:schemeClr val="tx1"/>
                </a:solidFill>
              </a:rPr>
              <a:t>Achebe </a:t>
            </a:r>
            <a:r>
              <a:rPr lang="en-US" sz="2400" dirty="0">
                <a:solidFill>
                  <a:schemeClr val="tx1"/>
                </a:solidFill>
              </a:rPr>
              <a:t>foreshadows Okonkwo’s lack of </a:t>
            </a:r>
            <a:r>
              <a:rPr lang="en-US" sz="2400" dirty="0" smtClean="0">
                <a:solidFill>
                  <a:schemeClr val="tx1"/>
                </a:solidFill>
              </a:rPr>
              <a:t>self-control </a:t>
            </a:r>
            <a:r>
              <a:rPr lang="en-US" sz="2400" dirty="0">
                <a:solidFill>
                  <a:schemeClr val="tx1"/>
                </a:solidFill>
              </a:rPr>
              <a:t>with the symbolism of </a:t>
            </a:r>
            <a:r>
              <a:rPr lang="en-US" sz="2400" dirty="0" smtClean="0">
                <a:solidFill>
                  <a:schemeClr val="tx1"/>
                </a:solidFill>
              </a:rPr>
              <a:t>guns </a:t>
            </a:r>
            <a:r>
              <a:rPr lang="en-US" sz="2400" dirty="0">
                <a:solidFill>
                  <a:schemeClr val="tx1"/>
                </a:solidFill>
              </a:rPr>
              <a:t>when Okonkwo unthinkingly nearly murders </a:t>
            </a:r>
            <a:r>
              <a:rPr lang="en-US" sz="2400" dirty="0" err="1" smtClean="0">
                <a:solidFill>
                  <a:schemeClr val="tx1"/>
                </a:solidFill>
              </a:rPr>
              <a:t>Ekwefi</a:t>
            </a:r>
            <a:r>
              <a:rPr lang="en-US" sz="2400" dirty="0">
                <a:solidFill>
                  <a:schemeClr val="tx1"/>
                </a:solidFill>
              </a:rPr>
              <a:t> </a:t>
            </a:r>
            <a:r>
              <a:rPr lang="en-US" sz="2400" dirty="0" smtClean="0">
                <a:solidFill>
                  <a:schemeClr val="tx1"/>
                </a:solidFill>
              </a:rPr>
              <a:t>(Achebe </a:t>
            </a:r>
            <a:r>
              <a:rPr lang="en-US" sz="2400" dirty="0">
                <a:solidFill>
                  <a:schemeClr val="tx1"/>
                </a:solidFill>
              </a:rPr>
              <a:t>16</a:t>
            </a:r>
            <a:r>
              <a:rPr lang="en-US" sz="2400" dirty="0" smtClean="0">
                <a:solidFill>
                  <a:schemeClr val="tx1"/>
                </a:solidFill>
              </a:rPr>
              <a:t>). </a:t>
            </a:r>
            <a:r>
              <a:rPr lang="en-US" sz="2400" b="1" dirty="0" smtClean="0">
                <a:solidFill>
                  <a:srgbClr val="00B050"/>
                </a:solidFill>
                <a:effectLst>
                  <a:outerShdw blurRad="38100" dist="38100" dir="2700000" algn="tl">
                    <a:srgbClr val="000000">
                      <a:alpha val="43137"/>
                    </a:srgbClr>
                  </a:outerShdw>
                </a:effectLst>
              </a:rPr>
              <a:t>18 </a:t>
            </a:r>
            <a:r>
              <a:rPr lang="en-US" sz="2400" b="1" dirty="0">
                <a:solidFill>
                  <a:srgbClr val="00B050"/>
                </a:solidFill>
                <a:effectLst>
                  <a:outerShdw blurRad="38100" dist="38100" dir="2700000" algn="tl">
                    <a:srgbClr val="000000">
                      <a:alpha val="43137"/>
                    </a:srgbClr>
                  </a:outerShdw>
                </a:effectLst>
              </a:rPr>
              <a:t>words.</a:t>
            </a:r>
          </a:p>
          <a:p>
            <a:pPr marL="731520" lvl="1" indent="-457200">
              <a:buFont typeface="+mj-lt"/>
              <a:buAutoNum type="arabicPeriod"/>
            </a:pPr>
            <a:endParaRPr lang="en-US" sz="2400" b="1" dirty="0">
              <a:solidFill>
                <a:schemeClr val="tx1"/>
              </a:solidFill>
            </a:endParaRPr>
          </a:p>
        </p:txBody>
      </p:sp>
    </p:spTree>
    <p:extLst>
      <p:ext uri="{BB962C8B-B14F-4D97-AF65-F5344CB8AC3E}">
        <p14:creationId xmlns:p14="http://schemas.microsoft.com/office/powerpoint/2010/main" val="130458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5543" y="75474"/>
            <a:ext cx="10580914" cy="1233424"/>
          </a:xfrm>
        </p:spPr>
        <p:txBody>
          <a:bodyPr anchor="ctr">
            <a:normAutofit fontScale="90000"/>
          </a:bodyPr>
          <a:lstStyle/>
          <a:p>
            <a:pPr algn="ctr"/>
            <a:r>
              <a:rPr lang="en-US" dirty="0" smtClean="0">
                <a:solidFill>
                  <a:schemeClr val="accent3"/>
                </a:solidFill>
                <a:latin typeface="Tahoma" panose="020B0604030504040204" pitchFamily="34" charset="0"/>
                <a:ea typeface="Tahoma" panose="020B0604030504040204" pitchFamily="34" charset="0"/>
                <a:cs typeface="Tahoma" panose="020B0604030504040204" pitchFamily="34" charset="0"/>
              </a:rPr>
              <a:t>Self-Help</a:t>
            </a:r>
            <a:r>
              <a:rPr lang="en-US" dirty="0" smtClean="0">
                <a:latin typeface="Tahoma" panose="020B0604030504040204" pitchFamily="34" charset="0"/>
                <a:ea typeface="Tahoma" panose="020B0604030504040204" pitchFamily="34" charset="0"/>
                <a:cs typeface="Tahoma" panose="020B0604030504040204" pitchFamily="34" charset="0"/>
              </a:rPr>
              <a:t>: </a:t>
            </a:r>
            <a:br>
              <a:rPr lang="en-US" dirty="0" smtClean="0">
                <a:latin typeface="Tahoma" panose="020B0604030504040204" pitchFamily="34" charset="0"/>
                <a:ea typeface="Tahoma" panose="020B0604030504040204" pitchFamily="34" charset="0"/>
                <a:cs typeface="Tahoma" panose="020B0604030504040204" pitchFamily="34" charset="0"/>
              </a:rPr>
            </a:br>
            <a:r>
              <a:rPr lang="en-US" u="sng" dirty="0" smtClean="0">
                <a:latin typeface="Tahoma" panose="020B0604030504040204" pitchFamily="34" charset="0"/>
                <a:ea typeface="Tahoma" panose="020B0604030504040204" pitchFamily="34" charset="0"/>
                <a:cs typeface="Tahoma" panose="020B0604030504040204" pitchFamily="34" charset="0"/>
              </a:rPr>
              <a:t>Editing </a:t>
            </a:r>
            <a:r>
              <a:rPr lang="en-US" i="1" u="sng" dirty="0" smtClean="0">
                <a:latin typeface="Tahoma" panose="020B0604030504040204" pitchFamily="34" charset="0"/>
                <a:ea typeface="Tahoma" panose="020B0604030504040204" pitchFamily="34" charset="0"/>
                <a:cs typeface="Tahoma" panose="020B0604030504040204" pitchFamily="34" charset="0"/>
              </a:rPr>
              <a:t>your own work</a:t>
            </a:r>
            <a:r>
              <a:rPr lang="en-US" dirty="0" smtClean="0">
                <a:latin typeface="Tahoma" panose="020B0604030504040204" pitchFamily="34" charset="0"/>
                <a:ea typeface="Tahoma" panose="020B0604030504040204" pitchFamily="34" charset="0"/>
                <a:cs typeface="Tahoma" panose="020B0604030504040204" pitchFamily="34" charset="0"/>
              </a:rPr>
              <a:t>: the best way to good feedback</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1105593" y="1308897"/>
            <a:ext cx="10280863" cy="5258157"/>
          </a:xfrm>
        </p:spPr>
        <p:txBody>
          <a:bodyPr>
            <a:normAutofit fontScale="92500" lnSpcReduction="20000"/>
          </a:bodyPr>
          <a:lstStyle/>
          <a:p>
            <a:pPr marL="45720" indent="0">
              <a:buNone/>
            </a:pPr>
            <a:r>
              <a:rPr lang="en-US" dirty="0" smtClean="0">
                <a:latin typeface="Tahoma" panose="020B0604030504040204" pitchFamily="34" charset="0"/>
                <a:ea typeface="Tahoma" panose="020B0604030504040204" pitchFamily="34" charset="0"/>
                <a:cs typeface="Tahoma" panose="020B0604030504040204" pitchFamily="34" charset="0"/>
              </a:rPr>
              <a:t>Compare: </a:t>
            </a:r>
            <a:r>
              <a:rPr lang="en-US" i="1" dirty="0">
                <a:solidFill>
                  <a:schemeClr val="accent2"/>
                </a:solidFill>
                <a:latin typeface="Tahoma" panose="020B0604030504040204" pitchFamily="34" charset="0"/>
                <a:ea typeface="Tahoma" panose="020B0604030504040204" pitchFamily="34" charset="0"/>
                <a:cs typeface="Tahoma" panose="020B0604030504040204" pitchFamily="34" charset="0"/>
              </a:rPr>
              <a:t>”</a:t>
            </a:r>
            <a:r>
              <a:rPr lang="en-US" i="1" dirty="0" smtClean="0">
                <a:solidFill>
                  <a:schemeClr val="accent2"/>
                </a:solidFill>
                <a:latin typeface="Tahoma" panose="020B0604030504040204" pitchFamily="34" charset="0"/>
                <a:ea typeface="Tahoma" panose="020B0604030504040204" pitchFamily="34" charset="0"/>
                <a:cs typeface="Tahoma" panose="020B0604030504040204" pitchFamily="34" charset="0"/>
              </a:rPr>
              <a:t>Sally </a:t>
            </a:r>
            <a:r>
              <a:rPr lang="en-US" i="1" dirty="0">
                <a:solidFill>
                  <a:schemeClr val="accent2"/>
                </a:solidFill>
                <a:latin typeface="Tahoma" panose="020B0604030504040204" pitchFamily="34" charset="0"/>
                <a:ea typeface="Tahoma" panose="020B0604030504040204" pitchFamily="34" charset="0"/>
                <a:cs typeface="Tahoma" panose="020B0604030504040204" pitchFamily="34" charset="0"/>
              </a:rPr>
              <a:t>recommended that the student attend the </a:t>
            </a:r>
            <a:r>
              <a:rPr lang="en-US" i="1" dirty="0" smtClean="0">
                <a:solidFill>
                  <a:schemeClr val="accent2"/>
                </a:solidFill>
                <a:latin typeface="Tahoma" panose="020B0604030504040204" pitchFamily="34" charset="0"/>
                <a:ea typeface="Tahoma" panose="020B0604030504040204" pitchFamily="34" charset="0"/>
                <a:cs typeface="Tahoma" panose="020B0604030504040204" pitchFamily="34" charset="0"/>
              </a:rPr>
              <a:t>workshop.”</a:t>
            </a:r>
            <a:r>
              <a:rPr lang="en-US" dirty="0" smtClean="0">
                <a:latin typeface="Tahoma" panose="020B0604030504040204" pitchFamily="34" charset="0"/>
                <a:ea typeface="Tahoma" panose="020B0604030504040204" pitchFamily="34" charset="0"/>
                <a:cs typeface="Tahoma" panose="020B0604030504040204" pitchFamily="34" charset="0"/>
              </a:rPr>
              <a:t> </a:t>
            </a:r>
            <a:r>
              <a:rPr lang="en-US" dirty="0">
                <a:latin typeface="Tahoma" panose="020B0604030504040204" pitchFamily="34" charset="0"/>
                <a:ea typeface="Tahoma" panose="020B0604030504040204" pitchFamily="34" charset="0"/>
                <a:cs typeface="Tahoma" panose="020B0604030504040204" pitchFamily="34" charset="0"/>
              </a:rPr>
              <a:t>with </a:t>
            </a:r>
            <a:r>
              <a:rPr lang="en-US" dirty="0" smtClean="0">
                <a:solidFill>
                  <a:schemeClr val="accent2"/>
                </a:solidFill>
                <a:latin typeface="Tahoma" panose="020B0604030504040204" pitchFamily="34" charset="0"/>
                <a:ea typeface="Tahoma" panose="020B0604030504040204" pitchFamily="34" charset="0"/>
                <a:cs typeface="Tahoma" panose="020B0604030504040204" pitchFamily="34" charset="0"/>
              </a:rPr>
              <a:t>“</a:t>
            </a:r>
            <a:r>
              <a:rPr lang="en-US" i="1" dirty="0" smtClean="0">
                <a:solidFill>
                  <a:schemeClr val="accent2"/>
                </a:solidFill>
                <a:latin typeface="Tahoma" panose="020B0604030504040204" pitchFamily="34" charset="0"/>
                <a:ea typeface="Tahoma" panose="020B0604030504040204" pitchFamily="34" charset="0"/>
                <a:cs typeface="Tahoma" panose="020B0604030504040204" pitchFamily="34" charset="0"/>
              </a:rPr>
              <a:t>The </a:t>
            </a:r>
            <a:r>
              <a:rPr lang="en-US" i="1" dirty="0">
                <a:solidFill>
                  <a:schemeClr val="accent2"/>
                </a:solidFill>
                <a:latin typeface="Tahoma" panose="020B0604030504040204" pitchFamily="34" charset="0"/>
                <a:ea typeface="Tahoma" panose="020B0604030504040204" pitchFamily="34" charset="0"/>
                <a:cs typeface="Tahoma" panose="020B0604030504040204" pitchFamily="34" charset="0"/>
              </a:rPr>
              <a:t>student </a:t>
            </a:r>
            <a:r>
              <a:rPr lang="en-US" i="1" dirty="0" smtClean="0">
                <a:solidFill>
                  <a:schemeClr val="accent2"/>
                </a:solidFill>
                <a:latin typeface="Tahoma" panose="020B0604030504040204" pitchFamily="34" charset="0"/>
                <a:ea typeface="Tahoma" panose="020B0604030504040204" pitchFamily="34" charset="0"/>
                <a:cs typeface="Tahoma" panose="020B0604030504040204" pitchFamily="34" charset="0"/>
              </a:rPr>
              <a:t>was recommended </a:t>
            </a:r>
            <a:r>
              <a:rPr lang="en-US" i="1" dirty="0">
                <a:solidFill>
                  <a:schemeClr val="accent2"/>
                </a:solidFill>
                <a:latin typeface="Tahoma" panose="020B0604030504040204" pitchFamily="34" charset="0"/>
                <a:ea typeface="Tahoma" panose="020B0604030504040204" pitchFamily="34" charset="0"/>
                <a:cs typeface="Tahoma" panose="020B0604030504040204" pitchFamily="34" charset="0"/>
              </a:rPr>
              <a:t>by Sally to attend the </a:t>
            </a:r>
            <a:r>
              <a:rPr lang="en-US" i="1" dirty="0" smtClean="0">
                <a:solidFill>
                  <a:schemeClr val="accent2"/>
                </a:solidFill>
                <a:latin typeface="Tahoma" panose="020B0604030504040204" pitchFamily="34" charset="0"/>
                <a:ea typeface="Tahoma" panose="020B0604030504040204" pitchFamily="34" charset="0"/>
                <a:cs typeface="Tahoma" panose="020B0604030504040204" pitchFamily="34" charset="0"/>
              </a:rPr>
              <a:t>workshop</a:t>
            </a:r>
            <a:r>
              <a:rPr lang="en-US" dirty="0" smtClean="0">
                <a:solidFill>
                  <a:schemeClr val="accent2"/>
                </a:solidFill>
                <a:latin typeface="Tahoma" panose="020B0604030504040204" pitchFamily="34" charset="0"/>
                <a:ea typeface="Tahoma" panose="020B0604030504040204" pitchFamily="34" charset="0"/>
                <a:cs typeface="Tahoma" panose="020B0604030504040204" pitchFamily="34" charset="0"/>
              </a:rPr>
              <a:t>.”</a:t>
            </a:r>
            <a:r>
              <a:rPr lang="en-US" dirty="0" smtClean="0">
                <a:latin typeface="Tahoma" panose="020B0604030504040204" pitchFamily="34" charset="0"/>
                <a:ea typeface="Tahoma" panose="020B0604030504040204" pitchFamily="34" charset="0"/>
                <a:cs typeface="Tahoma" panose="020B0604030504040204" pitchFamily="34" charset="0"/>
              </a:rPr>
              <a:t> </a:t>
            </a:r>
          </a:p>
          <a:p>
            <a:pPr lvl="1"/>
            <a:r>
              <a:rPr lang="en-US" dirty="0" smtClean="0">
                <a:latin typeface="Tahoma" panose="020B0604030504040204" pitchFamily="34" charset="0"/>
                <a:ea typeface="Tahoma" panose="020B0604030504040204" pitchFamily="34" charset="0"/>
                <a:cs typeface="Tahoma" panose="020B0604030504040204" pitchFamily="34" charset="0"/>
              </a:rPr>
              <a:t>The </a:t>
            </a:r>
            <a:r>
              <a:rPr lang="en-US" dirty="0">
                <a:latin typeface="Tahoma" panose="020B0604030504040204" pitchFamily="34" charset="0"/>
                <a:ea typeface="Tahoma" panose="020B0604030504040204" pitchFamily="34" charset="0"/>
                <a:cs typeface="Tahoma" panose="020B0604030504040204" pitchFamily="34" charset="0"/>
              </a:rPr>
              <a:t>sentence written in </a:t>
            </a:r>
            <a:r>
              <a:rPr lang="en-US" dirty="0">
                <a:solidFill>
                  <a:schemeClr val="accent3"/>
                </a:solidFill>
                <a:latin typeface="Tahoma" panose="020B0604030504040204" pitchFamily="34" charset="0"/>
                <a:ea typeface="Tahoma" panose="020B0604030504040204" pitchFamily="34" charset="0"/>
                <a:cs typeface="Tahoma" panose="020B0604030504040204" pitchFamily="34" charset="0"/>
              </a:rPr>
              <a:t>passive voice</a:t>
            </a:r>
            <a:r>
              <a:rPr lang="en-US" dirty="0">
                <a:latin typeface="Tahoma" panose="020B0604030504040204" pitchFamily="34" charset="0"/>
                <a:ea typeface="Tahoma" panose="020B0604030504040204" pitchFamily="34" charset="0"/>
                <a:cs typeface="Tahoma" panose="020B0604030504040204" pitchFamily="34" charset="0"/>
              </a:rPr>
              <a:t> </a:t>
            </a:r>
            <a:r>
              <a:rPr lang="en-US" dirty="0" smtClean="0">
                <a:latin typeface="Tahoma" panose="020B0604030504040204" pitchFamily="34" charset="0"/>
                <a:ea typeface="Tahoma" panose="020B0604030504040204" pitchFamily="34" charset="0"/>
                <a:cs typeface="Tahoma" panose="020B0604030504040204" pitchFamily="34" charset="0"/>
              </a:rPr>
              <a:t>is wordy</a:t>
            </a:r>
            <a:r>
              <a:rPr lang="en-US" dirty="0">
                <a:latin typeface="Tahoma" panose="020B0604030504040204" pitchFamily="34" charset="0"/>
                <a:ea typeface="Tahoma" panose="020B0604030504040204" pitchFamily="34" charset="0"/>
                <a:cs typeface="Tahoma" panose="020B0604030504040204" pitchFamily="34" charset="0"/>
              </a:rPr>
              <a:t>, vague, and ineffective.  </a:t>
            </a:r>
            <a:endParaRPr lang="en-US" dirty="0" smtClean="0">
              <a:latin typeface="Tahoma" panose="020B0604030504040204" pitchFamily="34" charset="0"/>
              <a:ea typeface="Tahoma" panose="020B0604030504040204" pitchFamily="34" charset="0"/>
              <a:cs typeface="Tahoma" panose="020B0604030504040204" pitchFamily="34" charset="0"/>
            </a:endParaRPr>
          </a:p>
          <a:p>
            <a:r>
              <a:rPr lang="en-US" u="sng" dirty="0" smtClean="0">
                <a:solidFill>
                  <a:schemeClr val="accent3"/>
                </a:solidFill>
                <a:latin typeface="Tahoma" panose="020B0604030504040204" pitchFamily="34" charset="0"/>
                <a:ea typeface="Tahoma" panose="020B0604030504040204" pitchFamily="34" charset="0"/>
                <a:cs typeface="Tahoma" panose="020B0604030504040204" pitchFamily="34" charset="0"/>
              </a:rPr>
              <a:t>Passive </a:t>
            </a:r>
            <a:r>
              <a:rPr lang="en-US" u="sng" dirty="0">
                <a:solidFill>
                  <a:schemeClr val="accent3"/>
                </a:solidFill>
                <a:latin typeface="Tahoma" panose="020B0604030504040204" pitchFamily="34" charset="0"/>
                <a:ea typeface="Tahoma" panose="020B0604030504040204" pitchFamily="34" charset="0"/>
                <a:cs typeface="Tahoma" panose="020B0604030504040204" pitchFamily="34" charset="0"/>
              </a:rPr>
              <a:t>voice</a:t>
            </a:r>
            <a:r>
              <a:rPr lang="en-US" dirty="0" smtClean="0">
                <a:latin typeface="Tahoma" panose="020B0604030504040204" pitchFamily="34" charset="0"/>
                <a:ea typeface="Tahoma" panose="020B0604030504040204" pitchFamily="34" charset="0"/>
                <a:cs typeface="Tahoma" panose="020B0604030504040204" pitchFamily="34" charset="0"/>
              </a:rPr>
              <a:t>: a improper grammatical voice that involves confusing the order of subjects (nouns) and actions (verbs). </a:t>
            </a:r>
            <a:r>
              <a:rPr lang="en-US" dirty="0">
                <a:latin typeface="Tahoma" panose="020B0604030504040204" pitchFamily="34" charset="0"/>
                <a:ea typeface="Tahoma" panose="020B0604030504040204" pitchFamily="34" charset="0"/>
                <a:cs typeface="Tahoma" panose="020B0604030504040204" pitchFamily="34" charset="0"/>
              </a:rPr>
              <a:t>In </a:t>
            </a:r>
            <a:r>
              <a:rPr lang="en-US" dirty="0">
                <a:solidFill>
                  <a:schemeClr val="accent3"/>
                </a:solidFill>
                <a:latin typeface="Tahoma" panose="020B0604030504040204" pitchFamily="34" charset="0"/>
                <a:ea typeface="Tahoma" panose="020B0604030504040204" pitchFamily="34" charset="0"/>
                <a:cs typeface="Tahoma" panose="020B0604030504040204" pitchFamily="34" charset="0"/>
              </a:rPr>
              <a:t>passive voice</a:t>
            </a:r>
            <a:r>
              <a:rPr lang="en-US" dirty="0">
                <a:latin typeface="Tahoma" panose="020B0604030504040204" pitchFamily="34" charset="0"/>
                <a:ea typeface="Tahoma" panose="020B0604030504040204" pitchFamily="34" charset="0"/>
                <a:cs typeface="Tahoma" panose="020B0604030504040204" pitchFamily="34" charset="0"/>
              </a:rPr>
              <a:t> the subject is acted </a:t>
            </a:r>
            <a:r>
              <a:rPr lang="en-US" dirty="0" smtClean="0">
                <a:latin typeface="Tahoma" panose="020B0604030504040204" pitchFamily="34" charset="0"/>
                <a:ea typeface="Tahoma" panose="020B0604030504040204" pitchFamily="34" charset="0"/>
                <a:cs typeface="Tahoma" panose="020B0604030504040204" pitchFamily="34" charset="0"/>
              </a:rPr>
              <a:t>upon: </a:t>
            </a:r>
          </a:p>
          <a:p>
            <a:pPr marL="708660" lvl="1" indent="-342900">
              <a:buFont typeface="+mj-lt"/>
              <a:buAutoNum type="alphaLcPeriod"/>
            </a:pPr>
            <a:r>
              <a:rPr lang="en-US" dirty="0" smtClean="0">
                <a:latin typeface="Tahoma" panose="020B0604030504040204" pitchFamily="34" charset="0"/>
                <a:ea typeface="Tahoma" panose="020B0604030504040204" pitchFamily="34" charset="0"/>
                <a:cs typeface="Tahoma" panose="020B0604030504040204" pitchFamily="34" charset="0"/>
              </a:rPr>
              <a:t>The </a:t>
            </a:r>
            <a:r>
              <a:rPr lang="en-US" dirty="0">
                <a:latin typeface="Tahoma" panose="020B0604030504040204" pitchFamily="34" charset="0"/>
                <a:ea typeface="Tahoma" panose="020B0604030504040204" pitchFamily="34" charset="0"/>
                <a:cs typeface="Tahoma" panose="020B0604030504040204" pitchFamily="34" charset="0"/>
              </a:rPr>
              <a:t>food was eaten by the cat. </a:t>
            </a:r>
            <a:endParaRPr lang="en-US" dirty="0" smtClean="0">
              <a:latin typeface="Tahoma" panose="020B0604030504040204" pitchFamily="34" charset="0"/>
              <a:ea typeface="Tahoma" panose="020B0604030504040204" pitchFamily="34" charset="0"/>
              <a:cs typeface="Tahoma" panose="020B0604030504040204" pitchFamily="34" charset="0"/>
            </a:endParaRPr>
          </a:p>
          <a:p>
            <a:pPr marL="708660" lvl="1" indent="-342900">
              <a:buFont typeface="+mj-lt"/>
              <a:buAutoNum type="alphaLcPeriod"/>
            </a:pPr>
            <a:r>
              <a:rPr lang="en-US" dirty="0" smtClean="0">
                <a:latin typeface="Tahoma" panose="020B0604030504040204" pitchFamily="34" charset="0"/>
                <a:ea typeface="Tahoma" panose="020B0604030504040204" pitchFamily="34" charset="0"/>
                <a:cs typeface="Tahoma" panose="020B0604030504040204" pitchFamily="34" charset="0"/>
              </a:rPr>
              <a:t>The </a:t>
            </a:r>
            <a:r>
              <a:rPr lang="en-US" dirty="0">
                <a:latin typeface="Tahoma" panose="020B0604030504040204" pitchFamily="34" charset="0"/>
                <a:ea typeface="Tahoma" panose="020B0604030504040204" pitchFamily="34" charset="0"/>
                <a:cs typeface="Tahoma" panose="020B0604030504040204" pitchFamily="34" charset="0"/>
              </a:rPr>
              <a:t>student was recommended by Sally to attend the workshop. </a:t>
            </a:r>
            <a:endParaRPr lang="en-US" dirty="0" smtClean="0">
              <a:latin typeface="Tahoma" panose="020B0604030504040204" pitchFamily="34" charset="0"/>
              <a:ea typeface="Tahoma" panose="020B0604030504040204" pitchFamily="34" charset="0"/>
              <a:cs typeface="Tahoma" panose="020B0604030504040204" pitchFamily="34" charset="0"/>
            </a:endParaRPr>
          </a:p>
          <a:p>
            <a:pPr marL="708660" lvl="1" indent="-342900">
              <a:buFont typeface="+mj-lt"/>
              <a:buAutoNum type="alphaLcPeriod"/>
            </a:pPr>
            <a:r>
              <a:rPr lang="en-US" dirty="0" smtClean="0">
                <a:latin typeface="Tahoma" panose="020B0604030504040204" pitchFamily="34" charset="0"/>
                <a:ea typeface="Tahoma" panose="020B0604030504040204" pitchFamily="34" charset="0"/>
                <a:cs typeface="Tahoma" panose="020B0604030504040204" pitchFamily="34" charset="0"/>
              </a:rPr>
              <a:t>The </a:t>
            </a:r>
            <a:r>
              <a:rPr lang="en-US" dirty="0">
                <a:latin typeface="Tahoma" panose="020B0604030504040204" pitchFamily="34" charset="0"/>
                <a:ea typeface="Tahoma" panose="020B0604030504040204" pitchFamily="34" charset="0"/>
                <a:cs typeface="Tahoma" panose="020B0604030504040204" pitchFamily="34" charset="0"/>
              </a:rPr>
              <a:t>door was closed by Misty. </a:t>
            </a:r>
          </a:p>
          <a:p>
            <a:r>
              <a:rPr lang="en-US" b="1" u="sng" dirty="0">
                <a:solidFill>
                  <a:schemeClr val="accent3"/>
                </a:solidFill>
                <a:latin typeface="Tahoma" panose="020B0604030504040204" pitchFamily="34" charset="0"/>
                <a:ea typeface="Tahoma" panose="020B0604030504040204" pitchFamily="34" charset="0"/>
                <a:cs typeface="Tahoma" panose="020B0604030504040204" pitchFamily="34" charset="0"/>
              </a:rPr>
              <a:t>Eliminate passive voice</a:t>
            </a:r>
            <a:r>
              <a:rPr lang="en-US" dirty="0">
                <a:latin typeface="Tahoma" panose="020B0604030504040204" pitchFamily="34" charset="0"/>
                <a:ea typeface="Tahoma" panose="020B0604030504040204" pitchFamily="34" charset="0"/>
                <a:cs typeface="Tahoma" panose="020B0604030504040204" pitchFamily="34" charset="0"/>
              </a:rPr>
              <a:t> by making the subject do the action. You can shift the focus </a:t>
            </a:r>
            <a:r>
              <a:rPr lang="en-US" dirty="0" smtClean="0">
                <a:latin typeface="Tahoma" panose="020B0604030504040204" pitchFamily="34" charset="0"/>
                <a:ea typeface="Tahoma" panose="020B0604030504040204" pitchFamily="34" charset="0"/>
                <a:cs typeface="Tahoma" panose="020B0604030504040204" pitchFamily="34" charset="0"/>
              </a:rPr>
              <a:t>of the </a:t>
            </a:r>
            <a:r>
              <a:rPr lang="en-US" dirty="0">
                <a:latin typeface="Tahoma" panose="020B0604030504040204" pitchFamily="34" charset="0"/>
                <a:ea typeface="Tahoma" panose="020B0604030504040204" pitchFamily="34" charset="0"/>
                <a:cs typeface="Tahoma" panose="020B0604030504040204" pitchFamily="34" charset="0"/>
              </a:rPr>
              <a:t>sentence from the direct or indirect object to the actor. For example, you </a:t>
            </a:r>
            <a:r>
              <a:rPr lang="en-US" dirty="0" smtClean="0">
                <a:latin typeface="Tahoma" panose="020B0604030504040204" pitchFamily="34" charset="0"/>
                <a:ea typeface="Tahoma" panose="020B0604030504040204" pitchFamily="34" charset="0"/>
                <a:cs typeface="Tahoma" panose="020B0604030504040204" pitchFamily="34" charset="0"/>
              </a:rPr>
              <a:t>can transform </a:t>
            </a:r>
            <a:r>
              <a:rPr lang="en-US" dirty="0">
                <a:latin typeface="Tahoma" panose="020B0604030504040204" pitchFamily="34" charset="0"/>
                <a:ea typeface="Tahoma" panose="020B0604030504040204" pitchFamily="34" charset="0"/>
                <a:cs typeface="Tahoma" panose="020B0604030504040204" pitchFamily="34" charset="0"/>
              </a:rPr>
              <a:t>the following sentence from passive to active </a:t>
            </a:r>
            <a:r>
              <a:rPr lang="en-US" dirty="0" smtClean="0">
                <a:latin typeface="Tahoma" panose="020B0604030504040204" pitchFamily="34" charset="0"/>
                <a:ea typeface="Tahoma" panose="020B0604030504040204" pitchFamily="34" charset="0"/>
                <a:cs typeface="Tahoma" panose="020B0604030504040204" pitchFamily="34" charset="0"/>
              </a:rPr>
              <a:t>voice.</a:t>
            </a:r>
          </a:p>
          <a:p>
            <a:r>
              <a:rPr lang="en-US" dirty="0" smtClean="0">
                <a:latin typeface="Tahoma" panose="020B0604030504040204" pitchFamily="34" charset="0"/>
                <a:ea typeface="Tahoma" panose="020B0604030504040204" pitchFamily="34" charset="0"/>
                <a:cs typeface="Tahoma" panose="020B0604030504040204" pitchFamily="34" charset="0"/>
              </a:rPr>
              <a:t>Passive</a:t>
            </a:r>
            <a:r>
              <a:rPr lang="en-US" dirty="0">
                <a:latin typeface="Tahoma" panose="020B0604030504040204" pitchFamily="34" charset="0"/>
                <a:ea typeface="Tahoma" panose="020B0604030504040204" pitchFamily="34" charset="0"/>
                <a:cs typeface="Tahoma" panose="020B0604030504040204" pitchFamily="34" charset="0"/>
              </a:rPr>
              <a:t>: The tree was cut down by the man.</a:t>
            </a:r>
          </a:p>
          <a:p>
            <a:r>
              <a:rPr lang="en-US" dirty="0" smtClean="0">
                <a:latin typeface="Tahoma" panose="020B0604030504040204" pitchFamily="34" charset="0"/>
                <a:ea typeface="Tahoma" panose="020B0604030504040204" pitchFamily="34" charset="0"/>
                <a:cs typeface="Tahoma" panose="020B0604030504040204" pitchFamily="34" charset="0"/>
              </a:rPr>
              <a:t>Active</a:t>
            </a:r>
            <a:r>
              <a:rPr lang="en-US" dirty="0">
                <a:latin typeface="Tahoma" panose="020B0604030504040204" pitchFamily="34" charset="0"/>
                <a:ea typeface="Tahoma" panose="020B0604030504040204" pitchFamily="34" charset="0"/>
                <a:cs typeface="Tahoma" panose="020B0604030504040204" pitchFamily="34" charset="0"/>
              </a:rPr>
              <a:t>: The man cut down the tree.</a:t>
            </a:r>
          </a:p>
          <a:p>
            <a:pPr marL="45720" indent="0">
              <a:buNone/>
            </a:pPr>
            <a:r>
              <a:rPr lang="en-US" dirty="0">
                <a:latin typeface="Tahoma" panose="020B0604030504040204" pitchFamily="34" charset="0"/>
                <a:ea typeface="Tahoma" panose="020B0604030504040204" pitchFamily="34" charset="0"/>
                <a:cs typeface="Tahoma" panose="020B0604030504040204" pitchFamily="34" charset="0"/>
              </a:rPr>
              <a:t>However, sometimes passive voice is preferable. When the person or the object </a:t>
            </a:r>
            <a:r>
              <a:rPr lang="en-US" dirty="0" smtClean="0">
                <a:latin typeface="Tahoma" panose="020B0604030504040204" pitchFamily="34" charset="0"/>
                <a:ea typeface="Tahoma" panose="020B0604030504040204" pitchFamily="34" charset="0"/>
                <a:cs typeface="Tahoma" panose="020B0604030504040204" pitchFamily="34" charset="0"/>
              </a:rPr>
              <a:t>being acted </a:t>
            </a:r>
            <a:r>
              <a:rPr lang="en-US" dirty="0">
                <a:latin typeface="Tahoma" panose="020B0604030504040204" pitchFamily="34" charset="0"/>
                <a:ea typeface="Tahoma" panose="020B0604030504040204" pitchFamily="34" charset="0"/>
                <a:cs typeface="Tahoma" panose="020B0604030504040204" pitchFamily="34" charset="0"/>
              </a:rPr>
              <a:t>upon is more important than the doer, you should use passive </a:t>
            </a:r>
            <a:r>
              <a:rPr lang="en-US" dirty="0" smtClean="0">
                <a:latin typeface="Tahoma" panose="020B0604030504040204" pitchFamily="34" charset="0"/>
                <a:ea typeface="Tahoma" panose="020B0604030504040204" pitchFamily="34" charset="0"/>
                <a:cs typeface="Tahoma" panose="020B0604030504040204" pitchFamily="34" charset="0"/>
              </a:rPr>
              <a:t>voice. Example</a:t>
            </a:r>
            <a:r>
              <a:rPr lang="en-US" dirty="0">
                <a:latin typeface="Tahoma" panose="020B0604030504040204" pitchFamily="34" charset="0"/>
                <a:ea typeface="Tahoma" panose="020B0604030504040204" pitchFamily="34" charset="0"/>
                <a:cs typeface="Tahoma" panose="020B0604030504040204" pitchFamily="34" charset="0"/>
              </a:rPr>
              <a:t>: President Kennedy was shot today. </a:t>
            </a:r>
          </a:p>
        </p:txBody>
      </p:sp>
    </p:spTree>
    <p:extLst>
      <p:ext uri="{BB962C8B-B14F-4D97-AF65-F5344CB8AC3E}">
        <p14:creationId xmlns:p14="http://schemas.microsoft.com/office/powerpoint/2010/main" val="25208336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5543" y="75474"/>
            <a:ext cx="10580914" cy="1233424"/>
          </a:xfrm>
        </p:spPr>
        <p:txBody>
          <a:bodyPr anchor="ctr">
            <a:normAutofit fontScale="90000"/>
          </a:bodyPr>
          <a:lstStyle/>
          <a:p>
            <a:pPr algn="ctr"/>
            <a:r>
              <a:rPr lang="en-US" dirty="0" smtClean="0">
                <a:solidFill>
                  <a:schemeClr val="accent3"/>
                </a:solidFill>
                <a:latin typeface="Tahoma" panose="020B0604030504040204" pitchFamily="34" charset="0"/>
                <a:ea typeface="Tahoma" panose="020B0604030504040204" pitchFamily="34" charset="0"/>
                <a:cs typeface="Tahoma" panose="020B0604030504040204" pitchFamily="34" charset="0"/>
              </a:rPr>
              <a:t>Self-Help</a:t>
            </a:r>
            <a:r>
              <a:rPr lang="en-US" dirty="0" smtClean="0">
                <a:latin typeface="Tahoma" panose="020B0604030504040204" pitchFamily="34" charset="0"/>
                <a:ea typeface="Tahoma" panose="020B0604030504040204" pitchFamily="34" charset="0"/>
                <a:cs typeface="Tahoma" panose="020B0604030504040204" pitchFamily="34" charset="0"/>
              </a:rPr>
              <a:t>: </a:t>
            </a:r>
            <a:br>
              <a:rPr lang="en-US" dirty="0" smtClean="0">
                <a:latin typeface="Tahoma" panose="020B0604030504040204" pitchFamily="34" charset="0"/>
                <a:ea typeface="Tahoma" panose="020B0604030504040204" pitchFamily="34" charset="0"/>
                <a:cs typeface="Tahoma" panose="020B0604030504040204" pitchFamily="34" charset="0"/>
              </a:rPr>
            </a:br>
            <a:r>
              <a:rPr lang="en-US" u="sng" dirty="0" smtClean="0">
                <a:latin typeface="Tahoma" panose="020B0604030504040204" pitchFamily="34" charset="0"/>
                <a:ea typeface="Tahoma" panose="020B0604030504040204" pitchFamily="34" charset="0"/>
                <a:cs typeface="Tahoma" panose="020B0604030504040204" pitchFamily="34" charset="0"/>
              </a:rPr>
              <a:t>Editing </a:t>
            </a:r>
            <a:r>
              <a:rPr lang="en-US" i="1" u="sng" dirty="0" smtClean="0">
                <a:latin typeface="Tahoma" panose="020B0604030504040204" pitchFamily="34" charset="0"/>
                <a:ea typeface="Tahoma" panose="020B0604030504040204" pitchFamily="34" charset="0"/>
                <a:cs typeface="Tahoma" panose="020B0604030504040204" pitchFamily="34" charset="0"/>
              </a:rPr>
              <a:t>your own work</a:t>
            </a:r>
            <a:r>
              <a:rPr lang="en-US" dirty="0" smtClean="0">
                <a:latin typeface="Tahoma" panose="020B0604030504040204" pitchFamily="34" charset="0"/>
                <a:ea typeface="Tahoma" panose="020B0604030504040204" pitchFamily="34" charset="0"/>
                <a:cs typeface="Tahoma" panose="020B0604030504040204" pitchFamily="34" charset="0"/>
              </a:rPr>
              <a:t>: the best way to good feedback</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1105593" y="1308897"/>
            <a:ext cx="10280863" cy="5258157"/>
          </a:xfrm>
        </p:spPr>
        <p:txBody>
          <a:bodyPr>
            <a:normAutofit lnSpcReduction="10000"/>
          </a:bodyPr>
          <a:lstStyle/>
          <a:p>
            <a:pPr marL="45720" indent="0">
              <a:buNone/>
            </a:pPr>
            <a:r>
              <a:rPr lang="en-US" dirty="0">
                <a:latin typeface="Tahoma" panose="020B0604030504040204" pitchFamily="34" charset="0"/>
                <a:ea typeface="Tahoma" panose="020B0604030504040204" pitchFamily="34" charset="0"/>
                <a:cs typeface="Tahoma" panose="020B0604030504040204" pitchFamily="34" charset="0"/>
              </a:rPr>
              <a:t>“To be” is the most frequently used verb in the English language. Its conjugations include</a:t>
            </a:r>
            <a:r>
              <a:rPr lang="en-US" dirty="0" smtClean="0">
                <a:latin typeface="Tahoma" panose="020B0604030504040204" pitchFamily="34" charset="0"/>
                <a:ea typeface="Tahoma" panose="020B0604030504040204" pitchFamily="34" charset="0"/>
                <a:cs typeface="Tahoma" panose="020B0604030504040204" pitchFamily="34" charset="0"/>
              </a:rPr>
              <a:t>:</a:t>
            </a:r>
            <a:endParaRPr lang="en-US" dirty="0">
              <a:latin typeface="Tahoma" panose="020B0604030504040204" pitchFamily="34" charset="0"/>
              <a:ea typeface="Tahoma" panose="020B0604030504040204" pitchFamily="34" charset="0"/>
              <a:cs typeface="Tahoma" panose="020B0604030504040204" pitchFamily="34" charset="0"/>
            </a:endParaRPr>
          </a:p>
          <a:p>
            <a:pPr>
              <a:spcBef>
                <a:spcPts val="0"/>
              </a:spcBef>
            </a:pPr>
            <a:r>
              <a:rPr lang="en-US" dirty="0">
                <a:latin typeface="Tahoma" panose="020B0604030504040204" pitchFamily="34" charset="0"/>
                <a:ea typeface="Tahoma" panose="020B0604030504040204" pitchFamily="34" charset="0"/>
                <a:cs typeface="Tahoma" panose="020B0604030504040204" pitchFamily="34" charset="0"/>
              </a:rPr>
              <a:t>am</a:t>
            </a:r>
          </a:p>
          <a:p>
            <a:pPr>
              <a:spcBef>
                <a:spcPts val="0"/>
              </a:spcBef>
            </a:pPr>
            <a:r>
              <a:rPr lang="en-US" dirty="0">
                <a:latin typeface="Tahoma" panose="020B0604030504040204" pitchFamily="34" charset="0"/>
                <a:ea typeface="Tahoma" panose="020B0604030504040204" pitchFamily="34" charset="0"/>
                <a:cs typeface="Tahoma" panose="020B0604030504040204" pitchFamily="34" charset="0"/>
              </a:rPr>
              <a:t>are</a:t>
            </a:r>
          </a:p>
          <a:p>
            <a:pPr>
              <a:spcBef>
                <a:spcPts val="0"/>
              </a:spcBef>
            </a:pPr>
            <a:r>
              <a:rPr lang="en-US" dirty="0">
                <a:latin typeface="Tahoma" panose="020B0604030504040204" pitchFamily="34" charset="0"/>
                <a:ea typeface="Tahoma" panose="020B0604030504040204" pitchFamily="34" charset="0"/>
                <a:cs typeface="Tahoma" panose="020B0604030504040204" pitchFamily="34" charset="0"/>
              </a:rPr>
              <a:t>is</a:t>
            </a:r>
          </a:p>
          <a:p>
            <a:pPr>
              <a:spcBef>
                <a:spcPts val="0"/>
              </a:spcBef>
            </a:pPr>
            <a:r>
              <a:rPr lang="en-US" dirty="0">
                <a:latin typeface="Tahoma" panose="020B0604030504040204" pitchFamily="34" charset="0"/>
                <a:ea typeface="Tahoma" panose="020B0604030504040204" pitchFamily="34" charset="0"/>
                <a:cs typeface="Tahoma" panose="020B0604030504040204" pitchFamily="34" charset="0"/>
              </a:rPr>
              <a:t>was</a:t>
            </a:r>
          </a:p>
          <a:p>
            <a:pPr>
              <a:spcBef>
                <a:spcPts val="0"/>
              </a:spcBef>
            </a:pPr>
            <a:r>
              <a:rPr lang="en-US" dirty="0">
                <a:latin typeface="Tahoma" panose="020B0604030504040204" pitchFamily="34" charset="0"/>
                <a:ea typeface="Tahoma" panose="020B0604030504040204" pitchFamily="34" charset="0"/>
                <a:cs typeface="Tahoma" panose="020B0604030504040204" pitchFamily="34" charset="0"/>
              </a:rPr>
              <a:t>were</a:t>
            </a:r>
          </a:p>
          <a:p>
            <a:pPr>
              <a:spcBef>
                <a:spcPts val="0"/>
              </a:spcBef>
            </a:pPr>
            <a:r>
              <a:rPr lang="en-US" dirty="0">
                <a:latin typeface="Tahoma" panose="020B0604030504040204" pitchFamily="34" charset="0"/>
                <a:ea typeface="Tahoma" panose="020B0604030504040204" pitchFamily="34" charset="0"/>
                <a:cs typeface="Tahoma" panose="020B0604030504040204" pitchFamily="34" charset="0"/>
              </a:rPr>
              <a:t>being</a:t>
            </a:r>
          </a:p>
          <a:p>
            <a:pPr>
              <a:spcBef>
                <a:spcPts val="0"/>
              </a:spcBef>
            </a:pPr>
            <a:r>
              <a:rPr lang="en-US" dirty="0">
                <a:latin typeface="Tahoma" panose="020B0604030504040204" pitchFamily="34" charset="0"/>
                <a:ea typeface="Tahoma" panose="020B0604030504040204" pitchFamily="34" charset="0"/>
                <a:cs typeface="Tahoma" panose="020B0604030504040204" pitchFamily="34" charset="0"/>
              </a:rPr>
              <a:t>been</a:t>
            </a:r>
          </a:p>
          <a:p>
            <a:pPr marL="45720" indent="0">
              <a:buNone/>
            </a:pPr>
            <a:r>
              <a:rPr lang="en-US" dirty="0">
                <a:solidFill>
                  <a:schemeClr val="accent3"/>
                </a:solidFill>
                <a:latin typeface="Tahoma" panose="020B0604030504040204" pitchFamily="34" charset="0"/>
                <a:ea typeface="Tahoma" panose="020B0604030504040204" pitchFamily="34" charset="0"/>
                <a:cs typeface="Tahoma" panose="020B0604030504040204" pitchFamily="34" charset="0"/>
              </a:rPr>
              <a:t>Because “To Be” verbs are so common, we easily overuse them, especially with progressive verbs, verbs that end in -</a:t>
            </a:r>
            <a:r>
              <a:rPr lang="en-US" dirty="0" err="1">
                <a:solidFill>
                  <a:schemeClr val="accent3"/>
                </a:solidFill>
                <a:latin typeface="Tahoma" panose="020B0604030504040204" pitchFamily="34" charset="0"/>
                <a:ea typeface="Tahoma" panose="020B0604030504040204" pitchFamily="34" charset="0"/>
                <a:cs typeface="Tahoma" panose="020B0604030504040204" pitchFamily="34" charset="0"/>
              </a:rPr>
              <a:t>ing</a:t>
            </a:r>
            <a:r>
              <a:rPr lang="en-US" dirty="0" smtClean="0">
                <a:solidFill>
                  <a:schemeClr val="accent3"/>
                </a:solidFill>
                <a:latin typeface="Tahoma" panose="020B0604030504040204" pitchFamily="34" charset="0"/>
                <a:ea typeface="Tahoma" panose="020B0604030504040204" pitchFamily="34" charset="0"/>
                <a:cs typeface="Tahoma" panose="020B0604030504040204" pitchFamily="34" charset="0"/>
              </a:rPr>
              <a:t>.</a:t>
            </a:r>
            <a:endParaRPr lang="en-US" dirty="0">
              <a:solidFill>
                <a:schemeClr val="accent3"/>
              </a:solidFill>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Example: “Spot was running through the woods</a:t>
            </a:r>
            <a:r>
              <a:rPr lang="en-US" dirty="0" smtClean="0">
                <a:latin typeface="Tahoma" panose="020B0604030504040204" pitchFamily="34" charset="0"/>
                <a:ea typeface="Tahoma" panose="020B0604030504040204" pitchFamily="34" charset="0"/>
                <a:cs typeface="Tahoma" panose="020B0604030504040204" pitchFamily="34" charset="0"/>
              </a:rPr>
              <a:t>.”</a:t>
            </a:r>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Instead: “Spot ran through the woods</a:t>
            </a:r>
            <a:r>
              <a:rPr lang="en-US" dirty="0" smtClean="0">
                <a:latin typeface="Tahoma" panose="020B0604030504040204" pitchFamily="34" charset="0"/>
                <a:ea typeface="Tahoma" panose="020B0604030504040204" pitchFamily="34" charset="0"/>
                <a:cs typeface="Tahoma" panose="020B0604030504040204" pitchFamily="34" charset="0"/>
              </a:rPr>
              <a:t>.”</a:t>
            </a:r>
            <a:endParaRPr lang="en-US" dirty="0">
              <a:latin typeface="Tahoma" panose="020B0604030504040204" pitchFamily="34" charset="0"/>
              <a:ea typeface="Tahoma" panose="020B0604030504040204" pitchFamily="34" charset="0"/>
              <a:cs typeface="Tahoma" panose="020B0604030504040204" pitchFamily="34" charset="0"/>
            </a:endParaRPr>
          </a:p>
          <a:p>
            <a:pPr marL="45720" indent="0">
              <a:buNone/>
            </a:pPr>
            <a:r>
              <a:rPr lang="en-US" dirty="0">
                <a:latin typeface="Tahoma" panose="020B0604030504040204" pitchFamily="34" charset="0"/>
                <a:ea typeface="Tahoma" panose="020B0604030504040204" pitchFamily="34" charset="0"/>
                <a:cs typeface="Tahoma" panose="020B0604030504040204" pitchFamily="34" charset="0"/>
              </a:rPr>
              <a:t>“Spot was running” is a good example of a verb weakened by “to be</a:t>
            </a:r>
            <a:r>
              <a:rPr lang="en-US" dirty="0" smtClean="0">
                <a:latin typeface="Tahoma" panose="020B0604030504040204" pitchFamily="34" charset="0"/>
                <a:ea typeface="Tahoma" panose="020B0604030504040204" pitchFamily="34" charset="0"/>
                <a:cs typeface="Tahoma" panose="020B0604030504040204" pitchFamily="34" charset="0"/>
              </a:rPr>
              <a:t>.”</a:t>
            </a:r>
            <a:endParaRPr lang="en-US" dirty="0">
              <a:latin typeface="Tahoma" panose="020B0604030504040204" pitchFamily="34" charset="0"/>
              <a:ea typeface="Tahoma" panose="020B0604030504040204" pitchFamily="34" charset="0"/>
              <a:cs typeface="Tahoma" panose="020B0604030504040204" pitchFamily="34" charset="0"/>
            </a:endParaRPr>
          </a:p>
          <a:p>
            <a:pPr marL="45720" indent="0">
              <a:buNone/>
            </a:pPr>
            <a:r>
              <a:rPr lang="en-US" dirty="0">
                <a:latin typeface="Tahoma" panose="020B0604030504040204" pitchFamily="34" charset="0"/>
                <a:ea typeface="Tahoma" panose="020B0604030504040204" pitchFamily="34" charset="0"/>
                <a:cs typeface="Tahoma" panose="020B0604030504040204" pitchFamily="34" charset="0"/>
              </a:rPr>
              <a:t>“Spot ran” on the other hand, is a much stronger </a:t>
            </a:r>
            <a:r>
              <a:rPr lang="en-US" dirty="0" smtClean="0">
                <a:latin typeface="Tahoma" panose="020B0604030504040204" pitchFamily="34" charset="0"/>
                <a:ea typeface="Tahoma" panose="020B0604030504040204" pitchFamily="34" charset="0"/>
                <a:cs typeface="Tahoma" panose="020B0604030504040204" pitchFamily="34" charset="0"/>
              </a:rPr>
              <a:t>example, and less words.</a:t>
            </a:r>
            <a:endParaRPr lang="en-US"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8956430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5543" y="75474"/>
            <a:ext cx="10580914" cy="6360160"/>
          </a:xfrm>
        </p:spPr>
        <p:txBody>
          <a:bodyPr anchor="ctr">
            <a:noAutofit/>
          </a:bodyPr>
          <a:lstStyle/>
          <a:p>
            <a:pPr algn="ctr"/>
            <a:r>
              <a:rPr lang="en-US" sz="6600" b="1" dirty="0" smtClean="0">
                <a:solidFill>
                  <a:schemeClr val="accent3"/>
                </a:solidFill>
                <a:latin typeface="Tahoma" panose="020B0604030504040204" pitchFamily="34" charset="0"/>
                <a:ea typeface="Tahoma" panose="020B0604030504040204" pitchFamily="34" charset="0"/>
                <a:cs typeface="Tahoma" panose="020B0604030504040204" pitchFamily="34" charset="0"/>
              </a:rPr>
              <a:t>Self-Help</a:t>
            </a:r>
            <a:r>
              <a:rPr lang="en-US" sz="6600" dirty="0" smtClean="0">
                <a:latin typeface="Tahoma" panose="020B0604030504040204" pitchFamily="34" charset="0"/>
                <a:ea typeface="Tahoma" panose="020B0604030504040204" pitchFamily="34" charset="0"/>
                <a:cs typeface="Tahoma" panose="020B0604030504040204" pitchFamily="34" charset="0"/>
              </a:rPr>
              <a:t>: </a:t>
            </a:r>
            <a:br>
              <a:rPr lang="en-US" sz="6600" dirty="0" smtClean="0">
                <a:latin typeface="Tahoma" panose="020B0604030504040204" pitchFamily="34" charset="0"/>
                <a:ea typeface="Tahoma" panose="020B0604030504040204" pitchFamily="34" charset="0"/>
                <a:cs typeface="Tahoma" panose="020B0604030504040204" pitchFamily="34" charset="0"/>
              </a:rPr>
            </a:br>
            <a:r>
              <a:rPr lang="en-US" sz="6600" u="sng" dirty="0" smtClean="0">
                <a:latin typeface="Tahoma" panose="020B0604030504040204" pitchFamily="34" charset="0"/>
                <a:ea typeface="Tahoma" panose="020B0604030504040204" pitchFamily="34" charset="0"/>
                <a:cs typeface="Tahoma" panose="020B0604030504040204" pitchFamily="34" charset="0"/>
              </a:rPr>
              <a:t>Editing </a:t>
            </a:r>
            <a:r>
              <a:rPr lang="en-US" sz="6600" i="1" u="sng" dirty="0" smtClean="0">
                <a:latin typeface="Tahoma" panose="020B0604030504040204" pitchFamily="34" charset="0"/>
                <a:ea typeface="Tahoma" panose="020B0604030504040204" pitchFamily="34" charset="0"/>
                <a:cs typeface="Tahoma" panose="020B0604030504040204" pitchFamily="34" charset="0"/>
              </a:rPr>
              <a:t>your own work</a:t>
            </a:r>
            <a:r>
              <a:rPr lang="en-US" sz="6600" dirty="0" smtClean="0">
                <a:latin typeface="Tahoma" panose="020B0604030504040204" pitchFamily="34" charset="0"/>
                <a:ea typeface="Tahoma" panose="020B0604030504040204" pitchFamily="34" charset="0"/>
                <a:cs typeface="Tahoma" panose="020B0604030504040204" pitchFamily="34" charset="0"/>
              </a:rPr>
              <a:t>: the best way to get good feedback</a:t>
            </a:r>
            <a:endParaRPr lang="en-US" sz="66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5573635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1120" y="226291"/>
            <a:ext cx="4984865" cy="1233424"/>
          </a:xfrm>
        </p:spPr>
        <p:txBody>
          <a:bodyPr anchor="t">
            <a:normAutofit/>
          </a:bodyPr>
          <a:lstStyle/>
          <a:p>
            <a:r>
              <a:rPr lang="en-US" sz="4000" dirty="0" smtClean="0"/>
              <a:t>Does your paper look like a paper?</a:t>
            </a:r>
            <a:endParaRPr lang="en-US" sz="4000" dirty="0"/>
          </a:p>
        </p:txBody>
      </p:sp>
      <p:pic>
        <p:nvPicPr>
          <p:cNvPr id="1026" name="Picture 2" descr="Image result for sample mla pape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99564" y="226291"/>
            <a:ext cx="5104014" cy="657587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sample mla works cit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69481" y="1679169"/>
            <a:ext cx="4910344" cy="46800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72457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fontScale="90000"/>
          </a:bodyPr>
          <a:lstStyle/>
          <a:p>
            <a:pPr algn="ctr"/>
            <a:r>
              <a:rPr lang="en-US" sz="5400" b="1" dirty="0" smtClean="0"/>
              <a:t>Advice generated from undergraduate writing centers at:</a:t>
            </a:r>
            <a:endParaRPr lang="en-US" sz="5400" b="1" dirty="0"/>
          </a:p>
        </p:txBody>
      </p:sp>
      <p:pic>
        <p:nvPicPr>
          <p:cNvPr id="1026" name="Picture 2" descr="Image result for university of north carolina"/>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74354" y="2362809"/>
            <a:ext cx="2817914" cy="281791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harvard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97738" y="2362809"/>
            <a:ext cx="2998262" cy="2913312"/>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UCLA Writing Programs"/>
          <p:cNvPicPr>
            <a:picLocks noChangeAspect="1" noChangeArrowheads="1"/>
          </p:cNvPicPr>
          <p:nvPr/>
        </p:nvPicPr>
        <p:blipFill rotWithShape="1">
          <a:blip r:embed="rId4">
            <a:extLst>
              <a:ext uri="{28A0092B-C50C-407E-A947-70E740481C1C}">
                <a14:useLocalDpi xmlns:a14="http://schemas.microsoft.com/office/drawing/2010/main" val="0"/>
              </a:ext>
            </a:extLst>
          </a:blip>
          <a:srcRect r="20129"/>
          <a:stretch/>
        </p:blipFill>
        <p:spPr bwMode="auto">
          <a:xfrm>
            <a:off x="6096966" y="4072000"/>
            <a:ext cx="5903443" cy="930271"/>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UCLA"/>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919974" y="3321999"/>
            <a:ext cx="2257425" cy="723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93841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5543" y="75474"/>
            <a:ext cx="10580914" cy="1233424"/>
          </a:xfrm>
        </p:spPr>
        <p:txBody>
          <a:bodyPr anchor="ctr">
            <a:normAutofit fontScale="90000"/>
          </a:bodyPr>
          <a:lstStyle/>
          <a:p>
            <a:pPr algn="ctr"/>
            <a:r>
              <a:rPr lang="en-US" dirty="0" smtClean="0">
                <a:solidFill>
                  <a:schemeClr val="accent3"/>
                </a:solidFill>
                <a:latin typeface="Tahoma" panose="020B0604030504040204" pitchFamily="34" charset="0"/>
                <a:ea typeface="Tahoma" panose="020B0604030504040204" pitchFamily="34" charset="0"/>
                <a:cs typeface="Tahoma" panose="020B0604030504040204" pitchFamily="34" charset="0"/>
              </a:rPr>
              <a:t>Self-Help</a:t>
            </a:r>
            <a:r>
              <a:rPr lang="en-US" dirty="0" smtClean="0">
                <a:latin typeface="Tahoma" panose="020B0604030504040204" pitchFamily="34" charset="0"/>
                <a:ea typeface="Tahoma" panose="020B0604030504040204" pitchFamily="34" charset="0"/>
                <a:cs typeface="Tahoma" panose="020B0604030504040204" pitchFamily="34" charset="0"/>
              </a:rPr>
              <a:t>: </a:t>
            </a:r>
            <a:br>
              <a:rPr lang="en-US" dirty="0" smtClean="0">
                <a:latin typeface="Tahoma" panose="020B0604030504040204" pitchFamily="34" charset="0"/>
                <a:ea typeface="Tahoma" panose="020B0604030504040204" pitchFamily="34" charset="0"/>
                <a:cs typeface="Tahoma" panose="020B0604030504040204" pitchFamily="34" charset="0"/>
              </a:rPr>
            </a:br>
            <a:r>
              <a:rPr lang="en-US" u="sng" dirty="0" smtClean="0">
                <a:latin typeface="Tahoma" panose="020B0604030504040204" pitchFamily="34" charset="0"/>
                <a:ea typeface="Tahoma" panose="020B0604030504040204" pitchFamily="34" charset="0"/>
                <a:cs typeface="Tahoma" panose="020B0604030504040204" pitchFamily="34" charset="0"/>
              </a:rPr>
              <a:t>Editing </a:t>
            </a:r>
            <a:r>
              <a:rPr lang="en-US" i="1" u="sng" dirty="0" smtClean="0">
                <a:latin typeface="Tahoma" panose="020B0604030504040204" pitchFamily="34" charset="0"/>
                <a:ea typeface="Tahoma" panose="020B0604030504040204" pitchFamily="34" charset="0"/>
                <a:cs typeface="Tahoma" panose="020B0604030504040204" pitchFamily="34" charset="0"/>
              </a:rPr>
              <a:t>your own work</a:t>
            </a:r>
            <a:r>
              <a:rPr lang="en-US" dirty="0" smtClean="0">
                <a:latin typeface="Tahoma" panose="020B0604030504040204" pitchFamily="34" charset="0"/>
                <a:ea typeface="Tahoma" panose="020B0604030504040204" pitchFamily="34" charset="0"/>
                <a:cs typeface="Tahoma" panose="020B0604030504040204" pitchFamily="34" charset="0"/>
              </a:rPr>
              <a:t>: the best way to good feedback</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1341120" y="1308898"/>
            <a:ext cx="9509760" cy="5091902"/>
          </a:xfrm>
        </p:spPr>
        <p:txBody>
          <a:bodyPr>
            <a:normAutofit/>
          </a:bodyPr>
          <a:lstStyle/>
          <a:p>
            <a:r>
              <a:rPr lang="en-US" sz="3200" b="1" dirty="0" smtClean="0">
                <a:solidFill>
                  <a:schemeClr val="accent3"/>
                </a:solidFill>
                <a:latin typeface="Tahoma" panose="020B0604030504040204" pitchFamily="34" charset="0"/>
                <a:ea typeface="Tahoma" panose="020B0604030504040204" pitchFamily="34" charset="0"/>
                <a:cs typeface="Tahoma" panose="020B0604030504040204" pitchFamily="34" charset="0"/>
              </a:rPr>
              <a:t>Read your work out loud. Seriously.</a:t>
            </a:r>
            <a:r>
              <a:rPr lang="en-US" sz="3200" b="1" dirty="0" smtClean="0">
                <a:latin typeface="Tahoma" panose="020B0604030504040204" pitchFamily="34" charset="0"/>
                <a:ea typeface="Tahoma" panose="020B0604030504040204" pitchFamily="34" charset="0"/>
                <a:cs typeface="Tahoma" panose="020B0604030504040204" pitchFamily="34" charset="0"/>
              </a:rPr>
              <a:t> </a:t>
            </a:r>
          </a:p>
          <a:p>
            <a:pPr lvl="1"/>
            <a:r>
              <a:rPr lang="en-US" sz="2400" dirty="0">
                <a:latin typeface="Tahoma" panose="020B0604030504040204" pitchFamily="34" charset="0"/>
                <a:ea typeface="Tahoma" panose="020B0604030504040204" pitchFamily="34" charset="0"/>
                <a:cs typeface="Tahoma" panose="020B0604030504040204" pitchFamily="34" charset="0"/>
              </a:rPr>
              <a:t>What sounds weird? What sentences are way too long? Where do you need more punctuation</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b="1" dirty="0" smtClean="0">
                <a:solidFill>
                  <a:schemeClr val="accent4"/>
                </a:solidFill>
                <a:latin typeface="Tahoma" panose="020B0604030504040204" pitchFamily="34" charset="0"/>
                <a:ea typeface="Tahoma" panose="020B0604030504040204" pitchFamily="34" charset="0"/>
                <a:cs typeface="Tahoma" panose="020B0604030504040204" pitchFamily="34" charset="0"/>
              </a:rPr>
              <a:t>What was difficult to read?</a:t>
            </a:r>
          </a:p>
          <a:p>
            <a:pPr lvl="1"/>
            <a:r>
              <a:rPr lang="en-US" sz="2400" dirty="0" smtClean="0">
                <a:latin typeface="Tahoma" panose="020B0604030504040204" pitchFamily="34" charset="0"/>
                <a:ea typeface="Tahoma" panose="020B0604030504040204" pitchFamily="34" charset="0"/>
                <a:cs typeface="Tahoma" panose="020B0604030504040204" pitchFamily="34" charset="0"/>
              </a:rPr>
              <a:t>Focus on using the correct pauses when you read your work aloud: be dramatic about the pauses with commas and periods.</a:t>
            </a:r>
            <a:endParaRPr lang="en-US" sz="2400" dirty="0">
              <a:latin typeface="Tahoma" panose="020B0604030504040204" pitchFamily="34" charset="0"/>
              <a:ea typeface="Tahoma" panose="020B0604030504040204" pitchFamily="34" charset="0"/>
              <a:cs typeface="Tahoma" panose="020B0604030504040204" pitchFamily="34" charset="0"/>
            </a:endParaRPr>
          </a:p>
          <a:p>
            <a:pPr lvl="1"/>
            <a:r>
              <a:rPr lang="en-US" sz="2400" dirty="0" smtClean="0">
                <a:latin typeface="Tahoma" panose="020B0604030504040204" pitchFamily="34" charset="0"/>
                <a:ea typeface="Tahoma" panose="020B0604030504040204" pitchFamily="34" charset="0"/>
                <a:cs typeface="Tahoma" panose="020B0604030504040204" pitchFamily="34" charset="0"/>
              </a:rPr>
              <a:t>Actually </a:t>
            </a:r>
            <a:r>
              <a:rPr lang="en-US" sz="2400" dirty="0">
                <a:latin typeface="Tahoma" panose="020B0604030504040204" pitchFamily="34" charset="0"/>
                <a:ea typeface="Tahoma" panose="020B0604030504040204" pitchFamily="34" charset="0"/>
                <a:cs typeface="Tahoma" panose="020B0604030504040204" pitchFamily="34" charset="0"/>
              </a:rPr>
              <a:t>listening to your written syntax is one of the best ways you can catch areas with </a:t>
            </a:r>
            <a:r>
              <a:rPr lang="en-US" sz="2400" dirty="0" smtClean="0">
                <a:latin typeface="Tahoma" panose="020B0604030504040204" pitchFamily="34" charset="0"/>
                <a:ea typeface="Tahoma" panose="020B0604030504040204" pitchFamily="34" charset="0"/>
                <a:cs typeface="Tahoma" panose="020B0604030504040204" pitchFamily="34" charset="0"/>
              </a:rPr>
              <a:t>awkward </a:t>
            </a:r>
            <a:r>
              <a:rPr lang="en-US" sz="2400" dirty="0">
                <a:latin typeface="Tahoma" panose="020B0604030504040204" pitchFamily="34" charset="0"/>
                <a:ea typeface="Tahoma" panose="020B0604030504040204" pitchFamily="34" charset="0"/>
                <a:cs typeface="Tahoma" panose="020B0604030504040204" pitchFamily="34" charset="0"/>
              </a:rPr>
              <a:t>phrasing. Read your work out loud and </a:t>
            </a:r>
            <a:r>
              <a:rPr lang="en-US" sz="2400" dirty="0" smtClean="0">
                <a:latin typeface="Tahoma" panose="020B0604030504040204" pitchFamily="34" charset="0"/>
                <a:ea typeface="Tahoma" panose="020B0604030504040204" pitchFamily="34" charset="0"/>
                <a:cs typeface="Tahoma" panose="020B0604030504040204" pitchFamily="34" charset="0"/>
              </a:rPr>
              <a:t>mark </a:t>
            </a:r>
            <a:r>
              <a:rPr lang="en-US" sz="2400" dirty="0">
                <a:latin typeface="Tahoma" panose="020B0604030504040204" pitchFamily="34" charset="0"/>
                <a:ea typeface="Tahoma" panose="020B0604030504040204" pitchFamily="34" charset="0"/>
                <a:cs typeface="Tahoma" panose="020B0604030504040204" pitchFamily="34" charset="0"/>
              </a:rPr>
              <a:t>anything that doesn’t make sense or that you stumble </a:t>
            </a:r>
            <a:r>
              <a:rPr lang="en-US" sz="2400" dirty="0" smtClean="0">
                <a:latin typeface="Tahoma" panose="020B0604030504040204" pitchFamily="34" charset="0"/>
                <a:ea typeface="Tahoma" panose="020B0604030504040204" pitchFamily="34" charset="0"/>
                <a:cs typeface="Tahoma" panose="020B0604030504040204" pitchFamily="34" charset="0"/>
              </a:rPr>
              <a:t>over, oftentimes you can figure out better writing. </a:t>
            </a:r>
          </a:p>
          <a:p>
            <a:pPr lvl="1"/>
            <a:endParaRPr lang="en-US" sz="2400" dirty="0">
              <a:latin typeface="Tahoma" panose="020B0604030504040204" pitchFamily="34" charset="0"/>
              <a:ea typeface="Tahoma" panose="020B0604030504040204" pitchFamily="34" charset="0"/>
              <a:cs typeface="Tahoma" panose="020B0604030504040204" pitchFamily="34" charset="0"/>
            </a:endParaRPr>
          </a:p>
          <a:p>
            <a:pPr lvl="1"/>
            <a:r>
              <a:rPr lang="en-US" sz="2400" dirty="0" smtClean="0">
                <a:latin typeface="Tahoma" panose="020B0604030504040204" pitchFamily="34" charset="0"/>
                <a:ea typeface="Tahoma" panose="020B0604030504040204" pitchFamily="34" charset="0"/>
                <a:cs typeface="Tahoma" panose="020B0604030504040204" pitchFamily="34" charset="0"/>
              </a:rPr>
              <a:t>Reading paragraphs backwards can help a lot as well.</a:t>
            </a:r>
          </a:p>
          <a:p>
            <a:pPr lvl="1"/>
            <a:endParaRPr lang="en-US" sz="2400" dirty="0" smtClean="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56956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5543" y="75474"/>
            <a:ext cx="10580914" cy="1233424"/>
          </a:xfrm>
        </p:spPr>
        <p:txBody>
          <a:bodyPr anchor="ctr">
            <a:normAutofit fontScale="90000"/>
          </a:bodyPr>
          <a:lstStyle/>
          <a:p>
            <a:pPr algn="ctr"/>
            <a:r>
              <a:rPr lang="en-US" dirty="0" smtClean="0">
                <a:solidFill>
                  <a:schemeClr val="accent3"/>
                </a:solidFill>
                <a:latin typeface="Tahoma" panose="020B0604030504040204" pitchFamily="34" charset="0"/>
                <a:ea typeface="Tahoma" panose="020B0604030504040204" pitchFamily="34" charset="0"/>
                <a:cs typeface="Tahoma" panose="020B0604030504040204" pitchFamily="34" charset="0"/>
              </a:rPr>
              <a:t>Self-Help</a:t>
            </a:r>
            <a:r>
              <a:rPr lang="en-US" dirty="0" smtClean="0">
                <a:latin typeface="Tahoma" panose="020B0604030504040204" pitchFamily="34" charset="0"/>
                <a:ea typeface="Tahoma" panose="020B0604030504040204" pitchFamily="34" charset="0"/>
                <a:cs typeface="Tahoma" panose="020B0604030504040204" pitchFamily="34" charset="0"/>
              </a:rPr>
              <a:t>: </a:t>
            </a:r>
            <a:br>
              <a:rPr lang="en-US" dirty="0" smtClean="0">
                <a:latin typeface="Tahoma" panose="020B0604030504040204" pitchFamily="34" charset="0"/>
                <a:ea typeface="Tahoma" panose="020B0604030504040204" pitchFamily="34" charset="0"/>
                <a:cs typeface="Tahoma" panose="020B0604030504040204" pitchFamily="34" charset="0"/>
              </a:rPr>
            </a:br>
            <a:r>
              <a:rPr lang="en-US" u="sng" dirty="0" smtClean="0">
                <a:latin typeface="Tahoma" panose="020B0604030504040204" pitchFamily="34" charset="0"/>
                <a:ea typeface="Tahoma" panose="020B0604030504040204" pitchFamily="34" charset="0"/>
                <a:cs typeface="Tahoma" panose="020B0604030504040204" pitchFamily="34" charset="0"/>
              </a:rPr>
              <a:t>Editing </a:t>
            </a:r>
            <a:r>
              <a:rPr lang="en-US" i="1" u="sng" dirty="0" smtClean="0">
                <a:latin typeface="Tahoma" panose="020B0604030504040204" pitchFamily="34" charset="0"/>
                <a:ea typeface="Tahoma" panose="020B0604030504040204" pitchFamily="34" charset="0"/>
                <a:cs typeface="Tahoma" panose="020B0604030504040204" pitchFamily="34" charset="0"/>
              </a:rPr>
              <a:t>your own work</a:t>
            </a:r>
            <a:r>
              <a:rPr lang="en-US" dirty="0" smtClean="0">
                <a:latin typeface="Tahoma" panose="020B0604030504040204" pitchFamily="34" charset="0"/>
                <a:ea typeface="Tahoma" panose="020B0604030504040204" pitchFamily="34" charset="0"/>
                <a:cs typeface="Tahoma" panose="020B0604030504040204" pitchFamily="34" charset="0"/>
              </a:rPr>
              <a:t>: the best way to good feedback</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391885" y="1308897"/>
            <a:ext cx="11408229" cy="5258157"/>
          </a:xfrm>
        </p:spPr>
        <p:txBody>
          <a:bodyPr>
            <a:normAutofit/>
          </a:bodyPr>
          <a:lstStyle/>
          <a:p>
            <a:r>
              <a:rPr lang="en-US" sz="2800" b="1" dirty="0" smtClean="0">
                <a:latin typeface="Tahoma" panose="020B0604030504040204" pitchFamily="34" charset="0"/>
                <a:ea typeface="Tahoma" panose="020B0604030504040204" pitchFamily="34" charset="0"/>
                <a:cs typeface="Tahoma" panose="020B0604030504040204" pitchFamily="34" charset="0"/>
              </a:rPr>
              <a:t>Choose better words:</a:t>
            </a:r>
          </a:p>
          <a:p>
            <a:pPr lvl="1"/>
            <a:r>
              <a:rPr lang="en-US" sz="2400" b="1" u="sng" dirty="0">
                <a:solidFill>
                  <a:schemeClr val="accent3"/>
                </a:solidFill>
                <a:latin typeface="Tahoma" panose="020B0604030504040204" pitchFamily="34" charset="0"/>
                <a:ea typeface="Tahoma" panose="020B0604030504040204" pitchFamily="34" charset="0"/>
                <a:cs typeface="Tahoma" panose="020B0604030504040204" pitchFamily="34" charset="0"/>
              </a:rPr>
              <a:t>Avoid being </a:t>
            </a:r>
            <a:r>
              <a:rPr lang="en-US" sz="2400" b="1" u="sng" dirty="0" smtClean="0">
                <a:solidFill>
                  <a:schemeClr val="accent3"/>
                </a:solidFill>
                <a:latin typeface="Tahoma" panose="020B0604030504040204" pitchFamily="34" charset="0"/>
                <a:ea typeface="Tahoma" panose="020B0604030504040204" pitchFamily="34" charset="0"/>
                <a:cs typeface="Tahoma" panose="020B0604030504040204" pitchFamily="34" charset="0"/>
              </a:rPr>
              <a:t>too repetitive </a:t>
            </a:r>
            <a:r>
              <a:rPr lang="en-US" sz="2400" b="1" u="sng" dirty="0">
                <a:solidFill>
                  <a:schemeClr val="accent3"/>
                </a:solidFill>
                <a:latin typeface="Tahoma" panose="020B0604030504040204" pitchFamily="34" charset="0"/>
                <a:ea typeface="Tahoma" panose="020B0604030504040204" pitchFamily="34" charset="0"/>
                <a:cs typeface="Tahoma" panose="020B0604030504040204" pitchFamily="34" charset="0"/>
              </a:rPr>
              <a:t>in your use of </a:t>
            </a:r>
            <a:r>
              <a:rPr lang="en-US" sz="2400" b="1" u="sng" dirty="0" smtClean="0">
                <a:solidFill>
                  <a:schemeClr val="accent3"/>
                </a:solidFill>
                <a:latin typeface="Tahoma" panose="020B0604030504040204" pitchFamily="34" charset="0"/>
                <a:ea typeface="Tahoma" panose="020B0604030504040204" pitchFamily="34" charset="0"/>
                <a:cs typeface="Tahoma" panose="020B0604030504040204" pitchFamily="34" charset="0"/>
              </a:rPr>
              <a:t>words</a:t>
            </a:r>
            <a:r>
              <a:rPr lang="en-US" sz="2400" b="1" dirty="0" smtClean="0">
                <a:latin typeface="Tahoma" panose="020B0604030504040204" pitchFamily="34" charset="0"/>
                <a:ea typeface="Tahoma" panose="020B0604030504040204" pitchFamily="34" charset="0"/>
                <a:cs typeface="Tahoma" panose="020B0604030504040204" pitchFamily="34" charset="0"/>
              </a:rPr>
              <a:t>: </a:t>
            </a:r>
            <a:r>
              <a:rPr lang="en-US" sz="2400" b="1" dirty="0">
                <a:latin typeface="Tahoma" panose="020B0604030504040204" pitchFamily="34" charset="0"/>
                <a:ea typeface="Tahoma" panose="020B0604030504040204" pitchFamily="34" charset="0"/>
                <a:cs typeface="Tahoma" panose="020B0604030504040204" pitchFamily="34" charset="0"/>
              </a:rPr>
              <a:t>Shoot for </a:t>
            </a:r>
            <a:r>
              <a:rPr lang="en-US" sz="2400" b="1" dirty="0" smtClean="0">
                <a:latin typeface="Tahoma" panose="020B0604030504040204" pitchFamily="34" charset="0"/>
                <a:ea typeface="Tahoma" panose="020B0604030504040204" pitchFamily="34" charset="0"/>
                <a:cs typeface="Tahoma" panose="020B0604030504040204" pitchFamily="34" charset="0"/>
              </a:rPr>
              <a:t>variety.  Better </a:t>
            </a:r>
            <a:r>
              <a:rPr lang="en-US" sz="2400" b="1" dirty="0">
                <a:latin typeface="Tahoma" panose="020B0604030504040204" pitchFamily="34" charset="0"/>
                <a:ea typeface="Tahoma" panose="020B0604030504040204" pitchFamily="34" charset="0"/>
                <a:cs typeface="Tahoma" panose="020B0604030504040204" pitchFamily="34" charset="0"/>
              </a:rPr>
              <a:t>yet, shoot for greater precision and </a:t>
            </a:r>
            <a:r>
              <a:rPr lang="en-US" sz="2400" b="1" dirty="0" smtClean="0">
                <a:latin typeface="Tahoma" panose="020B0604030504040204" pitchFamily="34" charset="0"/>
                <a:ea typeface="Tahoma" panose="020B0604030504040204" pitchFamily="34" charset="0"/>
                <a:cs typeface="Tahoma" panose="020B0604030504040204" pitchFamily="34" charset="0"/>
              </a:rPr>
              <a:t>specificity</a:t>
            </a:r>
          </a:p>
          <a:p>
            <a:pPr lvl="1"/>
            <a:r>
              <a:rPr lang="en-US" sz="2400" b="1" u="sng" dirty="0" smtClean="0">
                <a:solidFill>
                  <a:schemeClr val="accent3"/>
                </a:solidFill>
                <a:latin typeface="Tahoma" panose="020B0604030504040204" pitchFamily="34" charset="0"/>
                <a:ea typeface="Tahoma" panose="020B0604030504040204" pitchFamily="34" charset="0"/>
                <a:cs typeface="Tahoma" panose="020B0604030504040204" pitchFamily="34" charset="0"/>
              </a:rPr>
              <a:t>Don’t </a:t>
            </a:r>
            <a:r>
              <a:rPr lang="en-US" sz="2400" b="1" u="sng" dirty="0">
                <a:solidFill>
                  <a:schemeClr val="accent3"/>
                </a:solidFill>
                <a:latin typeface="Tahoma" panose="020B0604030504040204" pitchFamily="34" charset="0"/>
                <a:ea typeface="Tahoma" panose="020B0604030504040204" pitchFamily="34" charset="0"/>
                <a:cs typeface="Tahoma" panose="020B0604030504040204" pitchFamily="34" charset="0"/>
              </a:rPr>
              <a:t>be vague</a:t>
            </a:r>
            <a:r>
              <a:rPr lang="en-US" sz="2400" b="1" dirty="0">
                <a:latin typeface="Tahoma" panose="020B0604030504040204" pitchFamily="34" charset="0"/>
                <a:ea typeface="Tahoma" panose="020B0604030504040204" pitchFamily="34" charset="0"/>
                <a:cs typeface="Tahoma" panose="020B0604030504040204" pitchFamily="34" charset="0"/>
              </a:rPr>
              <a:t>:  Seek clarity, accuracy and efficiency of prose above all. Mean what you say, and say exactly what you mean, as clearly and as compactly as </a:t>
            </a:r>
            <a:r>
              <a:rPr lang="en-US" sz="2400" b="1" dirty="0" smtClean="0">
                <a:latin typeface="Tahoma" panose="020B0604030504040204" pitchFamily="34" charset="0"/>
                <a:ea typeface="Tahoma" panose="020B0604030504040204" pitchFamily="34" charset="0"/>
                <a:cs typeface="Tahoma" panose="020B0604030504040204" pitchFamily="34" charset="0"/>
              </a:rPr>
              <a:t>possible. Areas </a:t>
            </a:r>
            <a:r>
              <a:rPr lang="en-US" sz="2400" b="1" dirty="0">
                <a:latin typeface="Tahoma" panose="020B0604030504040204" pitchFamily="34" charset="0"/>
                <a:ea typeface="Tahoma" panose="020B0604030504040204" pitchFamily="34" charset="0"/>
                <a:cs typeface="Tahoma" panose="020B0604030504040204" pitchFamily="34" charset="0"/>
              </a:rPr>
              <a:t>where writers are often vague:</a:t>
            </a:r>
          </a:p>
          <a:p>
            <a:pPr marL="1143000" lvl="2" indent="-457200">
              <a:buFont typeface="+mj-lt"/>
              <a:buAutoNum type="arabicPeriod"/>
            </a:pPr>
            <a:r>
              <a:rPr lang="en-US" sz="2000" b="1" dirty="0">
                <a:latin typeface="Tahoma" panose="020B0604030504040204" pitchFamily="34" charset="0"/>
                <a:ea typeface="Tahoma" panose="020B0604030504040204" pitchFamily="34" charset="0"/>
                <a:cs typeface="Tahoma" panose="020B0604030504040204" pitchFamily="34" charset="0"/>
              </a:rPr>
              <a:t>Pronoun use (</a:t>
            </a:r>
            <a:r>
              <a:rPr lang="en-US" sz="2000" b="1" i="1" dirty="0">
                <a:solidFill>
                  <a:schemeClr val="accent3"/>
                </a:solidFill>
                <a:latin typeface="Tahoma" panose="020B0604030504040204" pitchFamily="34" charset="0"/>
                <a:ea typeface="Tahoma" panose="020B0604030504040204" pitchFamily="34" charset="0"/>
                <a:cs typeface="Tahoma" panose="020B0604030504040204" pitchFamily="34" charset="0"/>
              </a:rPr>
              <a:t>who is </a:t>
            </a:r>
            <a:r>
              <a:rPr lang="en-US" sz="2000" b="1" i="1" dirty="0" smtClean="0">
                <a:solidFill>
                  <a:schemeClr val="accent3"/>
                </a:solidFill>
                <a:latin typeface="Tahoma" panose="020B0604030504040204" pitchFamily="34" charset="0"/>
                <a:ea typeface="Tahoma" panose="020B0604030504040204" pitchFamily="34" charset="0"/>
                <a:cs typeface="Tahoma" panose="020B0604030504040204" pitchFamily="34" charset="0"/>
              </a:rPr>
              <a:t>“he”?</a:t>
            </a:r>
            <a:r>
              <a:rPr lang="en-US" sz="2000" b="1" dirty="0" smtClean="0">
                <a:latin typeface="Tahoma" panose="020B0604030504040204" pitchFamily="34" charset="0"/>
                <a:ea typeface="Tahoma" panose="020B0604030504040204" pitchFamily="34" charset="0"/>
                <a:cs typeface="Tahoma" panose="020B0604030504040204" pitchFamily="34" charset="0"/>
              </a:rPr>
              <a:t>).</a:t>
            </a:r>
            <a:endParaRPr lang="en-US" sz="2000" b="1" dirty="0">
              <a:latin typeface="Tahoma" panose="020B0604030504040204" pitchFamily="34" charset="0"/>
              <a:ea typeface="Tahoma" panose="020B0604030504040204" pitchFamily="34" charset="0"/>
              <a:cs typeface="Tahoma" panose="020B0604030504040204" pitchFamily="34" charset="0"/>
            </a:endParaRPr>
          </a:p>
          <a:p>
            <a:pPr lvl="3"/>
            <a:r>
              <a:rPr lang="en-US" sz="2000" b="1" dirty="0" smtClean="0">
                <a:latin typeface="Tahoma" panose="020B0604030504040204" pitchFamily="34" charset="0"/>
                <a:ea typeface="Tahoma" panose="020B0604030504040204" pitchFamily="34" charset="0"/>
                <a:cs typeface="Tahoma" panose="020B0604030504040204" pitchFamily="34" charset="0"/>
              </a:rPr>
              <a:t>A </a:t>
            </a:r>
            <a:r>
              <a:rPr lang="en-US" sz="2000" b="1" dirty="0">
                <a:latin typeface="Tahoma" panose="020B0604030504040204" pitchFamily="34" charset="0"/>
                <a:ea typeface="Tahoma" panose="020B0604030504040204" pitchFamily="34" charset="0"/>
                <a:cs typeface="Tahoma" panose="020B0604030504040204" pitchFamily="34" charset="0"/>
              </a:rPr>
              <a:t>pronoun (</a:t>
            </a:r>
            <a:r>
              <a:rPr lang="en-US" sz="2000" dirty="0">
                <a:latin typeface="Tahoma" panose="020B0604030504040204" pitchFamily="34" charset="0"/>
                <a:ea typeface="Tahoma" panose="020B0604030504040204" pitchFamily="34" charset="0"/>
                <a:cs typeface="Tahoma" panose="020B0604030504040204" pitchFamily="34" charset="0"/>
              </a:rPr>
              <a:t>it/they/you/he/she/we</a:t>
            </a:r>
            <a:r>
              <a:rPr lang="en-US" sz="2000" b="1" dirty="0">
                <a:latin typeface="Tahoma" panose="020B0604030504040204" pitchFamily="34" charset="0"/>
                <a:ea typeface="Tahoma" panose="020B0604030504040204" pitchFamily="34" charset="0"/>
                <a:cs typeface="Tahoma" panose="020B0604030504040204" pitchFamily="34" charset="0"/>
              </a:rPr>
              <a:t>) should have only </a:t>
            </a:r>
            <a:r>
              <a:rPr lang="en-US" sz="2000" b="1" dirty="0">
                <a:solidFill>
                  <a:schemeClr val="accent3"/>
                </a:solidFill>
                <a:latin typeface="Tahoma" panose="020B0604030504040204" pitchFamily="34" charset="0"/>
                <a:ea typeface="Tahoma" panose="020B0604030504040204" pitchFamily="34" charset="0"/>
                <a:cs typeface="Tahoma" panose="020B0604030504040204" pitchFamily="34" charset="0"/>
              </a:rPr>
              <a:t>ONE</a:t>
            </a:r>
            <a:r>
              <a:rPr lang="en-US" sz="2000" b="1" dirty="0">
                <a:latin typeface="Tahoma" panose="020B0604030504040204" pitchFamily="34" charset="0"/>
                <a:ea typeface="Tahoma" panose="020B0604030504040204" pitchFamily="34" charset="0"/>
                <a:cs typeface="Tahoma" panose="020B0604030504040204" pitchFamily="34" charset="0"/>
              </a:rPr>
              <a:t> possible antecedent (the </a:t>
            </a:r>
            <a:r>
              <a:rPr lang="en-US" sz="2000" b="1" dirty="0" smtClean="0">
                <a:latin typeface="Tahoma" panose="020B0604030504040204" pitchFamily="34" charset="0"/>
                <a:ea typeface="Tahoma" panose="020B0604030504040204" pitchFamily="34" charset="0"/>
                <a:cs typeface="Tahoma" panose="020B0604030504040204" pitchFamily="34" charset="0"/>
              </a:rPr>
              <a:t>noun that </a:t>
            </a:r>
            <a:r>
              <a:rPr lang="en-US" sz="2000" b="1" dirty="0">
                <a:latin typeface="Tahoma" panose="020B0604030504040204" pitchFamily="34" charset="0"/>
                <a:ea typeface="Tahoma" panose="020B0604030504040204" pitchFamily="34" charset="0"/>
                <a:cs typeface="Tahoma" panose="020B0604030504040204" pitchFamily="34" charset="0"/>
              </a:rPr>
              <a:t>comes </a:t>
            </a:r>
            <a:r>
              <a:rPr lang="en-US" sz="2000" b="1" dirty="0">
                <a:solidFill>
                  <a:schemeClr val="accent3"/>
                </a:solidFill>
                <a:latin typeface="Tahoma" panose="020B0604030504040204" pitchFamily="34" charset="0"/>
                <a:ea typeface="Tahoma" panose="020B0604030504040204" pitchFamily="34" charset="0"/>
                <a:cs typeface="Tahoma" panose="020B0604030504040204" pitchFamily="34" charset="0"/>
              </a:rPr>
              <a:t>before</a:t>
            </a:r>
            <a:r>
              <a:rPr lang="en-US" sz="2000" b="1" dirty="0">
                <a:latin typeface="Tahoma" panose="020B0604030504040204" pitchFamily="34" charset="0"/>
                <a:ea typeface="Tahoma" panose="020B0604030504040204" pitchFamily="34" charset="0"/>
                <a:cs typeface="Tahoma" panose="020B0604030504040204" pitchFamily="34" charset="0"/>
              </a:rPr>
              <a:t> the pronoun – the noun the pronoun refers to). When there is more than one possible noun </a:t>
            </a:r>
            <a:r>
              <a:rPr lang="en-US" sz="2000" b="1" dirty="0" smtClean="0">
                <a:latin typeface="Tahoma" panose="020B0604030504040204" pitchFamily="34" charset="0"/>
                <a:ea typeface="Tahoma" panose="020B0604030504040204" pitchFamily="34" charset="0"/>
                <a:cs typeface="Tahoma" panose="020B0604030504040204" pitchFamily="34" charset="0"/>
              </a:rPr>
              <a:t>in the </a:t>
            </a:r>
            <a:r>
              <a:rPr lang="en-US" sz="2000" b="1" dirty="0">
                <a:latin typeface="Tahoma" panose="020B0604030504040204" pitchFamily="34" charset="0"/>
                <a:ea typeface="Tahoma" panose="020B0604030504040204" pitchFamily="34" charset="0"/>
                <a:cs typeface="Tahoma" panose="020B0604030504040204" pitchFamily="34" charset="0"/>
              </a:rPr>
              <a:t>preceding sentence that the pronoun </a:t>
            </a:r>
            <a:r>
              <a:rPr lang="en-US" sz="2000" b="1" dirty="0" smtClean="0">
                <a:latin typeface="Tahoma" panose="020B0604030504040204" pitchFamily="34" charset="0"/>
                <a:ea typeface="Tahoma" panose="020B0604030504040204" pitchFamily="34" charset="0"/>
                <a:cs typeface="Tahoma" panose="020B0604030504040204" pitchFamily="34" charset="0"/>
              </a:rPr>
              <a:t>could </a:t>
            </a:r>
            <a:r>
              <a:rPr lang="en-US" sz="2000" b="1" dirty="0">
                <a:latin typeface="Tahoma" panose="020B0604030504040204" pitchFamily="34" charset="0"/>
                <a:ea typeface="Tahoma" panose="020B0604030504040204" pitchFamily="34" charset="0"/>
                <a:cs typeface="Tahoma" panose="020B0604030504040204" pitchFamily="34" charset="0"/>
              </a:rPr>
              <a:t>refer to, readers may become confused. </a:t>
            </a:r>
            <a:endParaRPr lang="en-US" sz="2000" b="1" dirty="0" smtClean="0">
              <a:latin typeface="Tahoma" panose="020B0604030504040204" pitchFamily="34" charset="0"/>
              <a:ea typeface="Tahoma" panose="020B0604030504040204" pitchFamily="34" charset="0"/>
              <a:cs typeface="Tahoma" panose="020B0604030504040204" pitchFamily="34" charset="0"/>
            </a:endParaRPr>
          </a:p>
          <a:p>
            <a:pPr marL="1143000" lvl="2" indent="-457200">
              <a:buFont typeface="+mj-lt"/>
              <a:buAutoNum type="arabicPeriod"/>
            </a:pPr>
            <a:r>
              <a:rPr lang="en-US" sz="2200" b="1" dirty="0" smtClean="0">
                <a:latin typeface="Tahoma" panose="020B0604030504040204" pitchFamily="34" charset="0"/>
                <a:ea typeface="Tahoma" panose="020B0604030504040204" pitchFamily="34" charset="0"/>
                <a:cs typeface="Tahoma" panose="020B0604030504040204" pitchFamily="34" charset="0"/>
              </a:rPr>
              <a:t>Don’t </a:t>
            </a:r>
            <a:r>
              <a:rPr lang="en-US" sz="2200" b="1" dirty="0">
                <a:latin typeface="Tahoma" panose="020B0604030504040204" pitchFamily="34" charset="0"/>
                <a:ea typeface="Tahoma" panose="020B0604030504040204" pitchFamily="34" charset="0"/>
                <a:cs typeface="Tahoma" panose="020B0604030504040204" pitchFamily="34" charset="0"/>
              </a:rPr>
              <a:t>tell readers what something “seemed” like. </a:t>
            </a:r>
            <a:r>
              <a:rPr lang="en-US" sz="2200" b="1" dirty="0">
                <a:solidFill>
                  <a:schemeClr val="accent3"/>
                </a:solidFill>
                <a:latin typeface="Tahoma" panose="020B0604030504040204" pitchFamily="34" charset="0"/>
                <a:ea typeface="Tahoma" panose="020B0604030504040204" pitchFamily="34" charset="0"/>
                <a:cs typeface="Tahoma" panose="020B0604030504040204" pitchFamily="34" charset="0"/>
              </a:rPr>
              <a:t>T</a:t>
            </a:r>
            <a:r>
              <a:rPr lang="en-US" sz="2200" b="1" dirty="0" smtClean="0">
                <a:solidFill>
                  <a:schemeClr val="accent3"/>
                </a:solidFill>
                <a:latin typeface="Tahoma" panose="020B0604030504040204" pitchFamily="34" charset="0"/>
                <a:ea typeface="Tahoma" panose="020B0604030504040204" pitchFamily="34" charset="0"/>
                <a:cs typeface="Tahoma" panose="020B0604030504040204" pitchFamily="34" charset="0"/>
              </a:rPr>
              <a:t>ell </a:t>
            </a:r>
            <a:r>
              <a:rPr lang="en-US" sz="2200" b="1" dirty="0">
                <a:solidFill>
                  <a:schemeClr val="accent3"/>
                </a:solidFill>
                <a:latin typeface="Tahoma" panose="020B0604030504040204" pitchFamily="34" charset="0"/>
                <a:ea typeface="Tahoma" panose="020B0604030504040204" pitchFamily="34" charset="0"/>
                <a:cs typeface="Tahoma" panose="020B0604030504040204" pitchFamily="34" charset="0"/>
              </a:rPr>
              <a:t>them what it </a:t>
            </a:r>
            <a:r>
              <a:rPr lang="en-US" sz="2200" b="1" dirty="0" smtClean="0">
                <a:solidFill>
                  <a:schemeClr val="accent3"/>
                </a:solidFill>
                <a:latin typeface="Tahoma" panose="020B0604030504040204" pitchFamily="34" charset="0"/>
                <a:ea typeface="Tahoma" panose="020B0604030504040204" pitchFamily="34" charset="0"/>
                <a:cs typeface="Tahoma" panose="020B0604030504040204" pitchFamily="34" charset="0"/>
              </a:rPr>
              <a:t>IS</a:t>
            </a:r>
            <a:r>
              <a:rPr lang="en-US" sz="2200" b="1" dirty="0" smtClean="0">
                <a:latin typeface="Tahoma" panose="020B0604030504040204" pitchFamily="34" charset="0"/>
                <a:ea typeface="Tahoma" panose="020B0604030504040204" pitchFamily="34" charset="0"/>
                <a:cs typeface="Tahoma" panose="020B0604030504040204" pitchFamily="34" charset="0"/>
              </a:rPr>
              <a:t>.</a:t>
            </a:r>
          </a:p>
          <a:p>
            <a:pPr marL="1143000" lvl="2" indent="-457200">
              <a:buFont typeface="+mj-lt"/>
              <a:buAutoNum type="arabicPeriod"/>
            </a:pPr>
            <a:r>
              <a:rPr lang="en-US" sz="2200" b="1" dirty="0" smtClean="0">
                <a:latin typeface="Tahoma" panose="020B0604030504040204" pitchFamily="34" charset="0"/>
                <a:ea typeface="Tahoma" panose="020B0604030504040204" pitchFamily="34" charset="0"/>
                <a:cs typeface="Tahoma" panose="020B0604030504040204" pitchFamily="34" charset="0"/>
              </a:rPr>
              <a:t>Complete thoughts with specific details and state conclusions explicitly.</a:t>
            </a:r>
          </a:p>
        </p:txBody>
      </p:sp>
    </p:spTree>
    <p:extLst>
      <p:ext uri="{BB962C8B-B14F-4D97-AF65-F5344CB8AC3E}">
        <p14:creationId xmlns:p14="http://schemas.microsoft.com/office/powerpoint/2010/main" val="42256678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5543" y="75474"/>
            <a:ext cx="10580914" cy="1233424"/>
          </a:xfrm>
        </p:spPr>
        <p:txBody>
          <a:bodyPr anchor="ctr">
            <a:normAutofit fontScale="90000"/>
          </a:bodyPr>
          <a:lstStyle/>
          <a:p>
            <a:pPr algn="ctr"/>
            <a:r>
              <a:rPr lang="en-US" dirty="0" smtClean="0">
                <a:solidFill>
                  <a:schemeClr val="accent3"/>
                </a:solidFill>
                <a:latin typeface="Tahoma" panose="020B0604030504040204" pitchFamily="34" charset="0"/>
                <a:ea typeface="Tahoma" panose="020B0604030504040204" pitchFamily="34" charset="0"/>
                <a:cs typeface="Tahoma" panose="020B0604030504040204" pitchFamily="34" charset="0"/>
              </a:rPr>
              <a:t>Self-Help</a:t>
            </a:r>
            <a:r>
              <a:rPr lang="en-US" dirty="0" smtClean="0">
                <a:latin typeface="Tahoma" panose="020B0604030504040204" pitchFamily="34" charset="0"/>
                <a:ea typeface="Tahoma" panose="020B0604030504040204" pitchFamily="34" charset="0"/>
                <a:cs typeface="Tahoma" panose="020B0604030504040204" pitchFamily="34" charset="0"/>
              </a:rPr>
              <a:t>: </a:t>
            </a:r>
            <a:br>
              <a:rPr lang="en-US" dirty="0" smtClean="0">
                <a:latin typeface="Tahoma" panose="020B0604030504040204" pitchFamily="34" charset="0"/>
                <a:ea typeface="Tahoma" panose="020B0604030504040204" pitchFamily="34" charset="0"/>
                <a:cs typeface="Tahoma" panose="020B0604030504040204" pitchFamily="34" charset="0"/>
              </a:rPr>
            </a:br>
            <a:r>
              <a:rPr lang="en-US" u="sng" dirty="0" smtClean="0">
                <a:latin typeface="Tahoma" panose="020B0604030504040204" pitchFamily="34" charset="0"/>
                <a:ea typeface="Tahoma" panose="020B0604030504040204" pitchFamily="34" charset="0"/>
                <a:cs typeface="Tahoma" panose="020B0604030504040204" pitchFamily="34" charset="0"/>
              </a:rPr>
              <a:t>Editing </a:t>
            </a:r>
            <a:r>
              <a:rPr lang="en-US" i="1" u="sng" dirty="0" smtClean="0">
                <a:latin typeface="Tahoma" panose="020B0604030504040204" pitchFamily="34" charset="0"/>
                <a:ea typeface="Tahoma" panose="020B0604030504040204" pitchFamily="34" charset="0"/>
                <a:cs typeface="Tahoma" panose="020B0604030504040204" pitchFamily="34" charset="0"/>
              </a:rPr>
              <a:t>your own work</a:t>
            </a:r>
            <a:r>
              <a:rPr lang="en-US" dirty="0" smtClean="0">
                <a:latin typeface="Tahoma" panose="020B0604030504040204" pitchFamily="34" charset="0"/>
                <a:ea typeface="Tahoma" panose="020B0604030504040204" pitchFamily="34" charset="0"/>
                <a:cs typeface="Tahoma" panose="020B0604030504040204" pitchFamily="34" charset="0"/>
              </a:rPr>
              <a:t>: the best way to good feedback</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391885" y="1308897"/>
            <a:ext cx="11408229" cy="5258157"/>
          </a:xfrm>
        </p:spPr>
        <p:txBody>
          <a:bodyPr>
            <a:normAutofit/>
          </a:bodyPr>
          <a:lstStyle/>
          <a:p>
            <a:r>
              <a:rPr lang="en-US" sz="2800" b="1" dirty="0" smtClean="0">
                <a:latin typeface="Tahoma" panose="020B0604030504040204" pitchFamily="34" charset="0"/>
                <a:ea typeface="Tahoma" panose="020B0604030504040204" pitchFamily="34" charset="0"/>
                <a:cs typeface="Tahoma" panose="020B0604030504040204" pitchFamily="34" charset="0"/>
              </a:rPr>
              <a:t>Choose better words:</a:t>
            </a:r>
          </a:p>
          <a:p>
            <a:pPr lvl="1"/>
            <a:r>
              <a:rPr lang="en-US" sz="2800" b="1" u="sng" dirty="0" smtClean="0">
                <a:solidFill>
                  <a:schemeClr val="accent3"/>
                </a:solidFill>
                <a:latin typeface="Tahoma" panose="020B0604030504040204" pitchFamily="34" charset="0"/>
                <a:ea typeface="Tahoma" panose="020B0604030504040204" pitchFamily="34" charset="0"/>
                <a:cs typeface="Tahoma" panose="020B0604030504040204" pitchFamily="34" charset="0"/>
              </a:rPr>
              <a:t>Eliminate </a:t>
            </a:r>
            <a:r>
              <a:rPr lang="en-US" sz="2800" b="1" u="sng" dirty="0">
                <a:solidFill>
                  <a:schemeClr val="accent3"/>
                </a:solidFill>
                <a:latin typeface="Tahoma" panose="020B0604030504040204" pitchFamily="34" charset="0"/>
                <a:ea typeface="Tahoma" panose="020B0604030504040204" pitchFamily="34" charset="0"/>
                <a:cs typeface="Tahoma" panose="020B0604030504040204" pitchFamily="34" charset="0"/>
              </a:rPr>
              <a:t>words</a:t>
            </a:r>
            <a:r>
              <a:rPr lang="en-US" sz="2000" b="1" dirty="0">
                <a:latin typeface="Tahoma" panose="020B0604030504040204" pitchFamily="34" charset="0"/>
                <a:ea typeface="Tahoma" panose="020B0604030504040204" pitchFamily="34" charset="0"/>
                <a:cs typeface="Tahoma" panose="020B0604030504040204" pitchFamily="34" charset="0"/>
              </a:rPr>
              <a:t>: Editors agree that </a:t>
            </a:r>
            <a:r>
              <a:rPr lang="en-US" sz="2000" b="1" dirty="0">
                <a:solidFill>
                  <a:schemeClr val="accent3"/>
                </a:solidFill>
                <a:latin typeface="Tahoma" panose="020B0604030504040204" pitchFamily="34" charset="0"/>
                <a:ea typeface="Tahoma" panose="020B0604030504040204" pitchFamily="34" charset="0"/>
                <a:cs typeface="Tahoma" panose="020B0604030504040204" pitchFamily="34" charset="0"/>
              </a:rPr>
              <a:t>at least 10% of words should be eliminated </a:t>
            </a:r>
            <a:r>
              <a:rPr lang="en-US" sz="2000" b="1" dirty="0">
                <a:latin typeface="Tahoma" panose="020B0604030504040204" pitchFamily="34" charset="0"/>
                <a:ea typeface="Tahoma" panose="020B0604030504040204" pitchFamily="34" charset="0"/>
                <a:cs typeface="Tahoma" panose="020B0604030504040204" pitchFamily="34" charset="0"/>
              </a:rPr>
              <a:t>during the editing and revising process. Why? Because writers overuse words. We’re all guilty of falling in love with our writing. Don’t. </a:t>
            </a:r>
            <a:endParaRPr lang="en-US" sz="2000" b="1" dirty="0" smtClean="0">
              <a:latin typeface="Tahoma" panose="020B0604030504040204" pitchFamily="34" charset="0"/>
              <a:ea typeface="Tahoma" panose="020B0604030504040204" pitchFamily="34" charset="0"/>
              <a:cs typeface="Tahoma" panose="020B0604030504040204" pitchFamily="34" charset="0"/>
            </a:endParaRPr>
          </a:p>
          <a:p>
            <a:pPr lvl="2"/>
            <a:r>
              <a:rPr lang="en-US" sz="2000" b="1" u="sng" dirty="0" smtClean="0">
                <a:latin typeface="Tahoma" panose="020B0604030504040204" pitchFamily="34" charset="0"/>
                <a:ea typeface="Tahoma" panose="020B0604030504040204" pitchFamily="34" charset="0"/>
                <a:cs typeface="Tahoma" panose="020B0604030504040204" pitchFamily="34" charset="0"/>
              </a:rPr>
              <a:t>Take </a:t>
            </a:r>
            <a:r>
              <a:rPr lang="en-US" sz="2000" b="1" u="sng" dirty="0">
                <a:latin typeface="Tahoma" panose="020B0604030504040204" pitchFamily="34" charset="0"/>
                <a:ea typeface="Tahoma" panose="020B0604030504040204" pitchFamily="34" charset="0"/>
                <a:cs typeface="Tahoma" panose="020B0604030504040204" pitchFamily="34" charset="0"/>
              </a:rPr>
              <a:t>it from Dr. Seuss</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i="1" dirty="0">
                <a:solidFill>
                  <a:schemeClr val="accent3"/>
                </a:solidFill>
                <a:latin typeface="Tahoma" panose="020B0604030504040204" pitchFamily="34" charset="0"/>
                <a:ea typeface="Tahoma" panose="020B0604030504040204" pitchFamily="34" charset="0"/>
                <a:cs typeface="Tahoma" panose="020B0604030504040204" pitchFamily="34" charset="0"/>
              </a:rPr>
              <a:t>So the writer who breeds more words than he needs, is making a chore for the reader who reads</a:t>
            </a:r>
            <a:r>
              <a:rPr lang="en-US" sz="2000" b="1" dirty="0" smtClean="0">
                <a:latin typeface="Tahoma" panose="020B0604030504040204" pitchFamily="34" charset="0"/>
                <a:ea typeface="Tahoma" panose="020B0604030504040204" pitchFamily="34" charset="0"/>
                <a:cs typeface="Tahoma" panose="020B0604030504040204" pitchFamily="34" charset="0"/>
              </a:rPr>
              <a:t>.”</a:t>
            </a:r>
          </a:p>
          <a:p>
            <a:pPr lvl="2"/>
            <a:r>
              <a:rPr lang="en-US" sz="2000" b="1" dirty="0" smtClean="0">
                <a:latin typeface="Tahoma" panose="020B0604030504040204" pitchFamily="34" charset="0"/>
                <a:ea typeface="Tahoma" panose="020B0604030504040204" pitchFamily="34" charset="0"/>
                <a:cs typeface="Tahoma" panose="020B0604030504040204" pitchFamily="34" charset="0"/>
              </a:rPr>
              <a:t>Can you get rid of “</a:t>
            </a:r>
            <a:r>
              <a:rPr lang="en-US" sz="2000" b="1" dirty="0" smtClean="0">
                <a:solidFill>
                  <a:schemeClr val="accent3"/>
                </a:solidFill>
                <a:latin typeface="Tahoma" panose="020B0604030504040204" pitchFamily="34" charset="0"/>
                <a:ea typeface="Tahoma" panose="020B0604030504040204" pitchFamily="34" charset="0"/>
                <a:cs typeface="Tahoma" panose="020B0604030504040204" pitchFamily="34" charset="0"/>
              </a:rPr>
              <a:t>This shows</a:t>
            </a:r>
            <a:r>
              <a:rPr lang="en-US" sz="2000" b="1" dirty="0" smtClean="0">
                <a:latin typeface="Tahoma" panose="020B0604030504040204" pitchFamily="34" charset="0"/>
                <a:ea typeface="Tahoma" panose="020B0604030504040204" pitchFamily="34" charset="0"/>
                <a:cs typeface="Tahoma" panose="020B0604030504040204" pitchFamily="34" charset="0"/>
              </a:rPr>
              <a:t>” in your analysis and mean the same thing?</a:t>
            </a:r>
          </a:p>
          <a:p>
            <a:pPr lvl="3"/>
            <a:r>
              <a:rPr lang="en-US" sz="1800" b="1" dirty="0" smtClean="0">
                <a:latin typeface="Tahoma" panose="020B0604030504040204" pitchFamily="34" charset="0"/>
                <a:ea typeface="Tahoma" panose="020B0604030504040204" pitchFamily="34" charset="0"/>
                <a:cs typeface="Tahoma" panose="020B0604030504040204" pitchFamily="34" charset="0"/>
              </a:rPr>
              <a:t>YES!</a:t>
            </a:r>
          </a:p>
          <a:p>
            <a:pPr lvl="2"/>
            <a:r>
              <a:rPr lang="en-US" sz="2000" b="1" u="sng" dirty="0" smtClean="0">
                <a:solidFill>
                  <a:schemeClr val="accent3"/>
                </a:solidFill>
                <a:latin typeface="Tahoma" panose="020B0604030504040204" pitchFamily="34" charset="0"/>
                <a:ea typeface="Tahoma" panose="020B0604030504040204" pitchFamily="34" charset="0"/>
                <a:cs typeface="Tahoma" panose="020B0604030504040204" pitchFamily="34" charset="0"/>
              </a:rPr>
              <a:t>Avoid </a:t>
            </a:r>
            <a:r>
              <a:rPr lang="en-US" sz="2000" b="1" u="sng" dirty="0">
                <a:solidFill>
                  <a:schemeClr val="accent3"/>
                </a:solidFill>
                <a:latin typeface="Tahoma" panose="020B0604030504040204" pitchFamily="34" charset="0"/>
                <a:ea typeface="Tahoma" panose="020B0604030504040204" pitchFamily="34" charset="0"/>
                <a:cs typeface="Tahoma" panose="020B0604030504040204" pitchFamily="34" charset="0"/>
              </a:rPr>
              <a:t>using the word ‘that’</a:t>
            </a:r>
            <a:r>
              <a:rPr lang="en-US" sz="2000" b="1" dirty="0">
                <a:latin typeface="Tahoma" panose="020B0604030504040204" pitchFamily="34" charset="0"/>
                <a:ea typeface="Tahoma" panose="020B0604030504040204" pitchFamily="34" charset="0"/>
                <a:cs typeface="Tahoma" panose="020B0604030504040204" pitchFamily="34" charset="0"/>
              </a:rPr>
              <a:t>: In about 5 percent of your sentences “that” makes your idea easier to understand. In the other 95 percent, get rid of it! “I decided </a:t>
            </a:r>
            <a:r>
              <a:rPr lang="en-US" sz="2000" b="1" dirty="0">
                <a:solidFill>
                  <a:schemeClr val="accent3"/>
                </a:solidFill>
                <a:latin typeface="Tahoma" panose="020B0604030504040204" pitchFamily="34" charset="0"/>
                <a:ea typeface="Tahoma" panose="020B0604030504040204" pitchFamily="34" charset="0"/>
                <a:cs typeface="Tahoma" panose="020B0604030504040204" pitchFamily="34" charset="0"/>
              </a:rPr>
              <a:t>that</a:t>
            </a:r>
            <a:r>
              <a:rPr lang="en-US" sz="2000" b="1" dirty="0">
                <a:latin typeface="Tahoma" panose="020B0604030504040204" pitchFamily="34" charset="0"/>
                <a:ea typeface="Tahoma" panose="020B0604030504040204" pitchFamily="34" charset="0"/>
                <a:cs typeface="Tahoma" panose="020B0604030504040204" pitchFamily="34" charset="0"/>
              </a:rPr>
              <a:t> teaching was a good career for me” reads worse than “I decided teaching was a good career for me.”</a:t>
            </a:r>
          </a:p>
          <a:p>
            <a:pPr lvl="2"/>
            <a:r>
              <a:rPr lang="en-US" sz="2000" b="1" dirty="0" smtClean="0">
                <a:latin typeface="Tahoma" panose="020B0604030504040204" pitchFamily="34" charset="0"/>
                <a:ea typeface="Tahoma" panose="020B0604030504040204" pitchFamily="34" charset="0"/>
                <a:cs typeface="Tahoma" panose="020B0604030504040204" pitchFamily="34" charset="0"/>
              </a:rPr>
              <a:t>Also avoid: clearly, very, some, thing, just, and “one of.”</a:t>
            </a:r>
          </a:p>
          <a:p>
            <a:pPr lvl="2"/>
            <a:r>
              <a:rPr lang="en-US" sz="2000" b="1" dirty="0" smtClean="0">
                <a:latin typeface="Tahoma" panose="020B0604030504040204" pitchFamily="34" charset="0"/>
                <a:ea typeface="Tahoma" panose="020B0604030504040204" pitchFamily="34" charset="0"/>
                <a:cs typeface="Tahoma" panose="020B0604030504040204" pitchFamily="34" charset="0"/>
              </a:rPr>
              <a:t>To be verbs (more later)</a:t>
            </a:r>
            <a:endParaRPr lang="en-US" sz="2000" b="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8710420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5543" y="75474"/>
            <a:ext cx="10580914" cy="1233424"/>
          </a:xfrm>
        </p:spPr>
        <p:txBody>
          <a:bodyPr anchor="ctr">
            <a:normAutofit fontScale="90000"/>
          </a:bodyPr>
          <a:lstStyle/>
          <a:p>
            <a:pPr algn="ctr"/>
            <a:r>
              <a:rPr lang="en-US" dirty="0" smtClean="0">
                <a:solidFill>
                  <a:schemeClr val="accent3"/>
                </a:solidFill>
                <a:latin typeface="Tahoma" panose="020B0604030504040204" pitchFamily="34" charset="0"/>
                <a:ea typeface="Tahoma" panose="020B0604030504040204" pitchFamily="34" charset="0"/>
                <a:cs typeface="Tahoma" panose="020B0604030504040204" pitchFamily="34" charset="0"/>
              </a:rPr>
              <a:t>Self-Help</a:t>
            </a:r>
            <a:r>
              <a:rPr lang="en-US" dirty="0" smtClean="0">
                <a:latin typeface="Tahoma" panose="020B0604030504040204" pitchFamily="34" charset="0"/>
                <a:ea typeface="Tahoma" panose="020B0604030504040204" pitchFamily="34" charset="0"/>
                <a:cs typeface="Tahoma" panose="020B0604030504040204" pitchFamily="34" charset="0"/>
              </a:rPr>
              <a:t>: </a:t>
            </a:r>
            <a:br>
              <a:rPr lang="en-US" dirty="0" smtClean="0">
                <a:latin typeface="Tahoma" panose="020B0604030504040204" pitchFamily="34" charset="0"/>
                <a:ea typeface="Tahoma" panose="020B0604030504040204" pitchFamily="34" charset="0"/>
                <a:cs typeface="Tahoma" panose="020B0604030504040204" pitchFamily="34" charset="0"/>
              </a:rPr>
            </a:br>
            <a:r>
              <a:rPr lang="en-US" u="sng" dirty="0" smtClean="0">
                <a:latin typeface="Tahoma" panose="020B0604030504040204" pitchFamily="34" charset="0"/>
                <a:ea typeface="Tahoma" panose="020B0604030504040204" pitchFamily="34" charset="0"/>
                <a:cs typeface="Tahoma" panose="020B0604030504040204" pitchFamily="34" charset="0"/>
              </a:rPr>
              <a:t>Editing </a:t>
            </a:r>
            <a:r>
              <a:rPr lang="en-US" i="1" u="sng" dirty="0" smtClean="0">
                <a:latin typeface="Tahoma" panose="020B0604030504040204" pitchFamily="34" charset="0"/>
                <a:ea typeface="Tahoma" panose="020B0604030504040204" pitchFamily="34" charset="0"/>
                <a:cs typeface="Tahoma" panose="020B0604030504040204" pitchFamily="34" charset="0"/>
              </a:rPr>
              <a:t>your own work</a:t>
            </a:r>
            <a:r>
              <a:rPr lang="en-US" dirty="0" smtClean="0">
                <a:latin typeface="Tahoma" panose="020B0604030504040204" pitchFamily="34" charset="0"/>
                <a:ea typeface="Tahoma" panose="020B0604030504040204" pitchFamily="34" charset="0"/>
                <a:cs typeface="Tahoma" panose="020B0604030504040204" pitchFamily="34" charset="0"/>
              </a:rPr>
              <a:t>: the best way to good feedback</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391885" y="1308897"/>
            <a:ext cx="11408229" cy="5258157"/>
          </a:xfrm>
        </p:spPr>
        <p:txBody>
          <a:bodyPr>
            <a:normAutofit/>
          </a:bodyPr>
          <a:lstStyle/>
          <a:p>
            <a:r>
              <a:rPr lang="en-US" sz="2400" b="1" dirty="0"/>
              <a:t>Make sure all of your words are doing important work in making your argument. Are all of your words and phrases necessary?</a:t>
            </a:r>
            <a:r>
              <a:rPr lang="en-US" sz="2400" dirty="0"/>
              <a:t> Or are they just taking up space? Are your sentences tight and sharp, or are they loose and dull? </a:t>
            </a:r>
            <a:r>
              <a:rPr lang="en-US" sz="2400" b="1" dirty="0">
                <a:solidFill>
                  <a:schemeClr val="accent3"/>
                </a:solidFill>
              </a:rPr>
              <a:t>Don't say in three sentences what you can say in one, and don't use 14 words where five will do. You want every word in your sentence to add as much meaning and inflection as possible</a:t>
            </a:r>
            <a:r>
              <a:rPr lang="en-US" sz="2400" dirty="0"/>
              <a:t>. When you see phrases like "My own personal opinion," ask yourself what "own personal" adds. Isn't that what "my" means?</a:t>
            </a:r>
          </a:p>
          <a:p>
            <a:r>
              <a:rPr lang="en-US" sz="2400" dirty="0"/>
              <a:t>Even small, apparently unimportant words like "says" are worth your attention. Instead of "says," could you use a word like </a:t>
            </a:r>
            <a:r>
              <a:rPr lang="en-US" sz="2400" dirty="0">
                <a:solidFill>
                  <a:schemeClr val="accent3"/>
                </a:solidFill>
              </a:rPr>
              <a:t>argues</a:t>
            </a:r>
            <a:r>
              <a:rPr lang="en-US" sz="2400" dirty="0"/>
              <a:t>, </a:t>
            </a:r>
            <a:r>
              <a:rPr lang="en-US" sz="2400" dirty="0">
                <a:solidFill>
                  <a:schemeClr val="accent3"/>
                </a:solidFill>
              </a:rPr>
              <a:t>acknowledges</a:t>
            </a:r>
            <a:r>
              <a:rPr lang="en-US" sz="2400" dirty="0"/>
              <a:t>, </a:t>
            </a:r>
            <a:r>
              <a:rPr lang="en-US" sz="2400" dirty="0">
                <a:solidFill>
                  <a:schemeClr val="accent3"/>
                </a:solidFill>
              </a:rPr>
              <a:t>contends</a:t>
            </a:r>
            <a:r>
              <a:rPr lang="en-US" sz="2400" dirty="0"/>
              <a:t>, </a:t>
            </a:r>
            <a:r>
              <a:rPr lang="en-US" sz="2400" dirty="0">
                <a:solidFill>
                  <a:schemeClr val="accent3"/>
                </a:solidFill>
              </a:rPr>
              <a:t>believes</a:t>
            </a:r>
            <a:r>
              <a:rPr lang="en-US" sz="2400" dirty="0"/>
              <a:t>, </a:t>
            </a:r>
            <a:r>
              <a:rPr lang="en-US" sz="2400" dirty="0">
                <a:solidFill>
                  <a:schemeClr val="accent3"/>
                </a:solidFill>
              </a:rPr>
              <a:t>reveals</a:t>
            </a:r>
            <a:r>
              <a:rPr lang="en-US" sz="2400" dirty="0"/>
              <a:t>, </a:t>
            </a:r>
            <a:r>
              <a:rPr lang="en-US" sz="2400" dirty="0">
                <a:solidFill>
                  <a:schemeClr val="accent3"/>
                </a:solidFill>
              </a:rPr>
              <a:t>suggests</a:t>
            </a:r>
            <a:r>
              <a:rPr lang="en-US" sz="2400" dirty="0"/>
              <a:t>, or </a:t>
            </a:r>
            <a:r>
              <a:rPr lang="en-US" sz="2400" dirty="0">
                <a:solidFill>
                  <a:schemeClr val="accent3"/>
                </a:solidFill>
              </a:rPr>
              <a:t>claims</a:t>
            </a:r>
            <a:r>
              <a:rPr lang="en-US" sz="2400" dirty="0"/>
              <a:t>? Words like these </a:t>
            </a:r>
            <a:r>
              <a:rPr lang="en-US" sz="2400" dirty="0" smtClean="0"/>
              <a:t>are analytical, and not </a:t>
            </a:r>
            <a:r>
              <a:rPr lang="en-US" sz="2400" dirty="0"/>
              <a:t>only make your sentences more lively and </a:t>
            </a:r>
            <a:r>
              <a:rPr lang="en-US" sz="2400" dirty="0" smtClean="0"/>
              <a:t>interesting; </a:t>
            </a:r>
            <a:r>
              <a:rPr lang="en-US" sz="2400" dirty="0"/>
              <a:t>they provide useful information: if you tell your readers that someone "acknowledges" something, that deepens their understanding of how or why he or she said that thing; "said" merely reports</a:t>
            </a:r>
            <a:r>
              <a:rPr lang="en-US" sz="2400" dirty="0" smtClean="0"/>
              <a:t>.</a:t>
            </a:r>
          </a:p>
          <a:p>
            <a:pPr lvl="1"/>
            <a:r>
              <a:rPr lang="en-US" sz="2200" dirty="0" smtClean="0"/>
              <a:t>When writing about literature “</a:t>
            </a:r>
            <a:r>
              <a:rPr lang="en-US" sz="2200" dirty="0" smtClean="0">
                <a:solidFill>
                  <a:schemeClr val="accent3"/>
                </a:solidFill>
              </a:rPr>
              <a:t>develops</a:t>
            </a:r>
            <a:r>
              <a:rPr lang="en-US" sz="2200" dirty="0" smtClean="0"/>
              <a:t>” is a great term to use.</a:t>
            </a:r>
            <a:endParaRPr lang="en-US" sz="2200" dirty="0"/>
          </a:p>
          <a:p>
            <a:pPr marL="45720" indent="0">
              <a:buNone/>
            </a:pPr>
            <a:endParaRPr lang="en-US" sz="2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980279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5542" y="0"/>
            <a:ext cx="10580914" cy="1171435"/>
          </a:xfrm>
        </p:spPr>
        <p:txBody>
          <a:bodyPr anchor="ctr">
            <a:normAutofit fontScale="90000"/>
          </a:bodyPr>
          <a:lstStyle/>
          <a:p>
            <a:pPr algn="ctr"/>
            <a:r>
              <a:rPr lang="en-US" dirty="0" smtClean="0">
                <a:solidFill>
                  <a:schemeClr val="accent3"/>
                </a:solidFill>
                <a:latin typeface="Tahoma" panose="020B0604030504040204" pitchFamily="34" charset="0"/>
                <a:ea typeface="Tahoma" panose="020B0604030504040204" pitchFamily="34" charset="0"/>
                <a:cs typeface="Tahoma" panose="020B0604030504040204" pitchFamily="34" charset="0"/>
              </a:rPr>
              <a:t>Self-Help</a:t>
            </a:r>
            <a:r>
              <a:rPr lang="en-US" dirty="0" smtClean="0">
                <a:latin typeface="Tahoma" panose="020B0604030504040204" pitchFamily="34" charset="0"/>
                <a:ea typeface="Tahoma" panose="020B0604030504040204" pitchFamily="34" charset="0"/>
                <a:cs typeface="Tahoma" panose="020B0604030504040204" pitchFamily="34" charset="0"/>
              </a:rPr>
              <a:t>: </a:t>
            </a:r>
            <a:br>
              <a:rPr lang="en-US" dirty="0" smtClean="0">
                <a:latin typeface="Tahoma" panose="020B0604030504040204" pitchFamily="34" charset="0"/>
                <a:ea typeface="Tahoma" panose="020B0604030504040204" pitchFamily="34" charset="0"/>
                <a:cs typeface="Tahoma" panose="020B0604030504040204" pitchFamily="34" charset="0"/>
              </a:rPr>
            </a:br>
            <a:r>
              <a:rPr lang="en-US" u="sng" dirty="0" smtClean="0">
                <a:latin typeface="Tahoma" panose="020B0604030504040204" pitchFamily="34" charset="0"/>
                <a:ea typeface="Tahoma" panose="020B0604030504040204" pitchFamily="34" charset="0"/>
                <a:cs typeface="Tahoma" panose="020B0604030504040204" pitchFamily="34" charset="0"/>
              </a:rPr>
              <a:t>Editing </a:t>
            </a:r>
            <a:r>
              <a:rPr lang="en-US" i="1" u="sng" dirty="0" smtClean="0">
                <a:latin typeface="Tahoma" panose="020B0604030504040204" pitchFamily="34" charset="0"/>
                <a:ea typeface="Tahoma" panose="020B0604030504040204" pitchFamily="34" charset="0"/>
                <a:cs typeface="Tahoma" panose="020B0604030504040204" pitchFamily="34" charset="0"/>
              </a:rPr>
              <a:t>your own work</a:t>
            </a:r>
            <a:r>
              <a:rPr lang="en-US" dirty="0" smtClean="0">
                <a:latin typeface="Tahoma" panose="020B0604030504040204" pitchFamily="34" charset="0"/>
                <a:ea typeface="Tahoma" panose="020B0604030504040204" pitchFamily="34" charset="0"/>
                <a:cs typeface="Tahoma" panose="020B0604030504040204" pitchFamily="34" charset="0"/>
              </a:rPr>
              <a:t>: the best way to good feedback</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391885" y="1122219"/>
            <a:ext cx="11408229" cy="5735782"/>
          </a:xfrm>
        </p:spPr>
        <p:txBody>
          <a:bodyPr>
            <a:normAutofit lnSpcReduction="10000"/>
          </a:bodyPr>
          <a:lstStyle/>
          <a:p>
            <a:pPr marL="45720" indent="0">
              <a:buNone/>
            </a:pPr>
            <a:r>
              <a:rPr lang="en-US" sz="2400" b="1" dirty="0" smtClean="0">
                <a:latin typeface="Tahoma" panose="020B0604030504040204" pitchFamily="34" charset="0"/>
                <a:ea typeface="Tahoma" panose="020B0604030504040204" pitchFamily="34" charset="0"/>
                <a:cs typeface="Tahoma" panose="020B0604030504040204" pitchFamily="34" charset="0"/>
              </a:rPr>
              <a:t>Example of being </a:t>
            </a:r>
            <a:r>
              <a:rPr lang="en-US" sz="2400" b="1" dirty="0" smtClean="0">
                <a:solidFill>
                  <a:schemeClr val="accent5"/>
                </a:solidFill>
                <a:latin typeface="Tahoma" panose="020B0604030504040204" pitchFamily="34" charset="0"/>
                <a:ea typeface="Tahoma" panose="020B0604030504040204" pitchFamily="34" charset="0"/>
                <a:cs typeface="Tahoma" panose="020B0604030504040204" pitchFamily="34" charset="0"/>
              </a:rPr>
              <a:t>too indirect </a:t>
            </a:r>
            <a:r>
              <a:rPr lang="en-US" sz="2400" dirty="0" smtClean="0">
                <a:latin typeface="Tahoma" panose="020B0604030504040204" pitchFamily="34" charset="0"/>
                <a:ea typeface="Tahoma" panose="020B0604030504040204" pitchFamily="34" charset="0"/>
                <a:cs typeface="Tahoma" panose="020B0604030504040204" pitchFamily="34" charset="0"/>
              </a:rPr>
              <a:t>(</a:t>
            </a:r>
            <a:r>
              <a:rPr lang="en-US" sz="2400" u="sng" dirty="0" smtClean="0">
                <a:solidFill>
                  <a:schemeClr val="accent3"/>
                </a:solidFill>
                <a:latin typeface="Tahoma" panose="020B0604030504040204" pitchFamily="34" charset="0"/>
                <a:ea typeface="Tahoma" panose="020B0604030504040204" pitchFamily="34" charset="0"/>
                <a:cs typeface="Tahoma" panose="020B0604030504040204" pitchFamily="34" charset="0"/>
              </a:rPr>
              <a:t>analytical stuff highlighted</a:t>
            </a:r>
            <a:r>
              <a:rPr lang="en-US" sz="2400" dirty="0" smtClean="0">
                <a:latin typeface="Tahoma" panose="020B0604030504040204" pitchFamily="34" charset="0"/>
                <a:ea typeface="Tahoma" panose="020B0604030504040204" pitchFamily="34" charset="0"/>
                <a:cs typeface="Tahoma" panose="020B0604030504040204" pitchFamily="34" charset="0"/>
              </a:rPr>
              <a:t>):</a:t>
            </a:r>
          </a:p>
          <a:p>
            <a:r>
              <a:rPr lang="en-US" sz="2400" dirty="0">
                <a:latin typeface="Tahoma" panose="020B0604030504040204" pitchFamily="34" charset="0"/>
                <a:ea typeface="Tahoma" panose="020B0604030504040204" pitchFamily="34" charset="0"/>
                <a:cs typeface="Tahoma" panose="020B0604030504040204" pitchFamily="34" charset="0"/>
              </a:rPr>
              <a:t>Okonkwo had </a:t>
            </a:r>
            <a:r>
              <a:rPr lang="en-US" sz="2400" u="sng" dirty="0">
                <a:solidFill>
                  <a:schemeClr val="accent5">
                    <a:lumMod val="40000"/>
                    <a:lumOff val="60000"/>
                  </a:schemeClr>
                </a:solidFill>
                <a:latin typeface="Tahoma" panose="020B0604030504040204" pitchFamily="34" charset="0"/>
                <a:ea typeface="Tahoma" panose="020B0604030504040204" pitchFamily="34" charset="0"/>
                <a:cs typeface="Tahoma" panose="020B0604030504040204" pitchFamily="34" charset="0"/>
              </a:rPr>
              <a:t>some</a:t>
            </a:r>
            <a:r>
              <a:rPr lang="en-US" sz="2400" dirty="0">
                <a:latin typeface="Tahoma" panose="020B0604030504040204" pitchFamily="34" charset="0"/>
                <a:ea typeface="Tahoma" panose="020B0604030504040204" pitchFamily="34" charset="0"/>
                <a:cs typeface="Tahoma" panose="020B0604030504040204" pitchFamily="34" charset="0"/>
              </a:rPr>
              <a:t> flaws like the time where he almost killed his wife and this goes to show as one of </a:t>
            </a:r>
            <a:r>
              <a:rPr lang="en-US" sz="2400" u="sng" dirty="0">
                <a:solidFill>
                  <a:schemeClr val="accent3"/>
                </a:solidFill>
                <a:latin typeface="Tahoma" panose="020B0604030504040204" pitchFamily="34" charset="0"/>
                <a:ea typeface="Tahoma" panose="020B0604030504040204" pitchFamily="34" charset="0"/>
                <a:cs typeface="Tahoma" panose="020B0604030504040204" pitchFamily="34" charset="0"/>
              </a:rPr>
              <a:t>the tragic hero traits</a:t>
            </a:r>
            <a:r>
              <a:rPr lang="en-US" sz="2400" dirty="0">
                <a:latin typeface="Tahoma" panose="020B0604030504040204" pitchFamily="34" charset="0"/>
                <a:ea typeface="Tahoma" panose="020B0604030504040204" pitchFamily="34" charset="0"/>
                <a:cs typeface="Tahoma" panose="020B0604030504040204" pitchFamily="34" charset="0"/>
              </a:rPr>
              <a:t>. Okonkwo has </a:t>
            </a:r>
            <a:r>
              <a:rPr lang="en-US" sz="2400" u="sng" dirty="0">
                <a:solidFill>
                  <a:schemeClr val="accent5">
                    <a:lumMod val="40000"/>
                    <a:lumOff val="60000"/>
                  </a:schemeClr>
                </a:solidFill>
                <a:latin typeface="Tahoma" panose="020B0604030504040204" pitchFamily="34" charset="0"/>
                <a:ea typeface="Tahoma" panose="020B0604030504040204" pitchFamily="34" charset="0"/>
                <a:cs typeface="Tahoma" panose="020B0604030504040204" pitchFamily="34" charset="0"/>
              </a:rPr>
              <a:t>some</a:t>
            </a:r>
            <a:r>
              <a:rPr lang="en-US" sz="2400" dirty="0">
                <a:latin typeface="Tahoma" panose="020B0604030504040204" pitchFamily="34" charset="0"/>
                <a:ea typeface="Tahoma" panose="020B0604030504040204" pitchFamily="34" charset="0"/>
                <a:cs typeface="Tahoma" panose="020B0604030504040204" pitchFamily="34" charset="0"/>
              </a:rPr>
              <a:t> problems/flaws like his anger which can go too far. Okonkwo showed a </a:t>
            </a:r>
            <a:r>
              <a:rPr lang="en-US" sz="2400" u="sng" dirty="0">
                <a:solidFill>
                  <a:schemeClr val="accent3"/>
                </a:solidFill>
                <a:latin typeface="Tahoma" panose="020B0604030504040204" pitchFamily="34" charset="0"/>
                <a:ea typeface="Tahoma" panose="020B0604030504040204" pitchFamily="34" charset="0"/>
                <a:cs typeface="Tahoma" panose="020B0604030504040204" pitchFamily="34" charset="0"/>
              </a:rPr>
              <a:t>lack of self-control</a:t>
            </a:r>
            <a:r>
              <a:rPr lang="en-US" sz="2400" dirty="0">
                <a:latin typeface="Tahoma" panose="020B0604030504040204" pitchFamily="34" charset="0"/>
                <a:ea typeface="Tahoma" panose="020B0604030504040204" pitchFamily="34" charset="0"/>
                <a:cs typeface="Tahoma" panose="020B0604030504040204" pitchFamily="34" charset="0"/>
              </a:rPr>
              <a:t> though the near miss of killing his wife with a gun but </a:t>
            </a:r>
            <a:r>
              <a:rPr lang="en-US" sz="2400" u="sng" dirty="0">
                <a:solidFill>
                  <a:schemeClr val="accent3"/>
                </a:solidFill>
                <a:latin typeface="Tahoma" panose="020B0604030504040204" pitchFamily="34" charset="0"/>
                <a:ea typeface="Tahoma" panose="020B0604030504040204" pitchFamily="34" charset="0"/>
                <a:cs typeface="Tahoma" panose="020B0604030504040204" pitchFamily="34" charset="0"/>
              </a:rPr>
              <a:t>foreshadows </a:t>
            </a:r>
            <a:r>
              <a:rPr lang="en-US" sz="2400" u="sng" dirty="0">
                <a:solidFill>
                  <a:schemeClr val="accent5">
                    <a:lumMod val="40000"/>
                    <a:lumOff val="60000"/>
                  </a:schemeClr>
                </a:solidFill>
                <a:latin typeface="Tahoma" panose="020B0604030504040204" pitchFamily="34" charset="0"/>
                <a:ea typeface="Tahoma" panose="020B0604030504040204" pitchFamily="34" charset="0"/>
                <a:cs typeface="Tahoma" panose="020B0604030504040204" pitchFamily="34" charset="0"/>
              </a:rPr>
              <a:t>that</a:t>
            </a:r>
            <a:r>
              <a:rPr lang="en-US" sz="2400" u="sng" dirty="0">
                <a:solidFill>
                  <a:schemeClr val="accent3"/>
                </a:solidFill>
                <a:latin typeface="Tahoma" panose="020B0604030504040204" pitchFamily="34" charset="0"/>
                <a:ea typeface="Tahoma" panose="020B0604030504040204" pitchFamily="34" charset="0"/>
                <a:cs typeface="Tahoma" panose="020B0604030504040204" pitchFamily="34" charset="0"/>
              </a:rPr>
              <a:t> he will eventually kill someone</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b="1" dirty="0" smtClean="0">
                <a:solidFill>
                  <a:schemeClr val="accent5"/>
                </a:solidFill>
                <a:latin typeface="Tahoma" panose="020B0604030504040204" pitchFamily="34" charset="0"/>
                <a:ea typeface="Tahoma" panose="020B0604030504040204" pitchFamily="34" charset="0"/>
                <a:cs typeface="Tahoma" panose="020B0604030504040204" pitchFamily="34" charset="0"/>
              </a:rPr>
              <a:t>62 words</a:t>
            </a:r>
            <a:r>
              <a:rPr lang="en-US" sz="2400" dirty="0" smtClean="0">
                <a:latin typeface="Tahoma" panose="020B0604030504040204" pitchFamily="34" charset="0"/>
                <a:ea typeface="Tahoma" panose="020B0604030504040204" pitchFamily="34" charset="0"/>
                <a:cs typeface="Tahoma" panose="020B0604030504040204" pitchFamily="34" charset="0"/>
              </a:rPr>
              <a:t>].</a:t>
            </a:r>
          </a:p>
          <a:p>
            <a:pPr lvl="1"/>
            <a:r>
              <a:rPr lang="en-US" sz="2200" dirty="0" smtClean="0">
                <a:latin typeface="Tahoma" panose="020B0604030504040204" pitchFamily="34" charset="0"/>
                <a:ea typeface="Tahoma" panose="020B0604030504040204" pitchFamily="34" charset="0"/>
                <a:cs typeface="Tahoma" panose="020B0604030504040204" pitchFamily="34" charset="0"/>
              </a:rPr>
              <a:t>Also notice how superfluous ‘</a:t>
            </a:r>
            <a:r>
              <a:rPr lang="en-US" sz="2200" u="sng" dirty="0" smtClean="0">
                <a:solidFill>
                  <a:schemeClr val="accent5">
                    <a:lumMod val="40000"/>
                    <a:lumOff val="60000"/>
                  </a:schemeClr>
                </a:solidFill>
                <a:latin typeface="Tahoma" panose="020B0604030504040204" pitchFamily="34" charset="0"/>
                <a:ea typeface="Tahoma" panose="020B0604030504040204" pitchFamily="34" charset="0"/>
                <a:cs typeface="Tahoma" panose="020B0604030504040204" pitchFamily="34" charset="0"/>
              </a:rPr>
              <a:t>some</a:t>
            </a:r>
            <a:r>
              <a:rPr lang="en-US" sz="2200" dirty="0" smtClean="0">
                <a:latin typeface="Tahoma" panose="020B0604030504040204" pitchFamily="34" charset="0"/>
                <a:ea typeface="Tahoma" panose="020B0604030504040204" pitchFamily="34" charset="0"/>
                <a:cs typeface="Tahoma" panose="020B0604030504040204" pitchFamily="34" charset="0"/>
              </a:rPr>
              <a:t>’ and ‘</a:t>
            </a:r>
            <a:r>
              <a:rPr lang="en-US" sz="2200" u="sng" dirty="0" smtClean="0">
                <a:solidFill>
                  <a:schemeClr val="accent5">
                    <a:lumMod val="40000"/>
                    <a:lumOff val="60000"/>
                  </a:schemeClr>
                </a:solidFill>
                <a:latin typeface="Tahoma" panose="020B0604030504040204" pitchFamily="34" charset="0"/>
                <a:ea typeface="Tahoma" panose="020B0604030504040204" pitchFamily="34" charset="0"/>
                <a:cs typeface="Tahoma" panose="020B0604030504040204" pitchFamily="34" charset="0"/>
              </a:rPr>
              <a:t>that</a:t>
            </a:r>
            <a:r>
              <a:rPr lang="en-US" sz="2200" dirty="0" smtClean="0">
                <a:latin typeface="Tahoma" panose="020B0604030504040204" pitchFamily="34" charset="0"/>
                <a:ea typeface="Tahoma" panose="020B0604030504040204" pitchFamily="34" charset="0"/>
                <a:cs typeface="Tahoma" panose="020B0604030504040204" pitchFamily="34" charset="0"/>
              </a:rPr>
              <a:t>’ are here.</a:t>
            </a:r>
          </a:p>
          <a:p>
            <a:pPr marL="45720" indent="0">
              <a:buNone/>
            </a:pPr>
            <a:r>
              <a:rPr lang="en-US" sz="2400" b="1" dirty="0" smtClean="0">
                <a:latin typeface="Tahoma" panose="020B0604030504040204" pitchFamily="34" charset="0"/>
                <a:ea typeface="Tahoma" panose="020B0604030504040204" pitchFamily="34" charset="0"/>
                <a:cs typeface="Tahoma" panose="020B0604030504040204" pitchFamily="34" charset="0"/>
              </a:rPr>
              <a:t>Edits to make Direct </a:t>
            </a:r>
            <a:r>
              <a:rPr lang="en-US" sz="2400" dirty="0" smtClean="0">
                <a:latin typeface="Tahoma" panose="020B0604030504040204" pitchFamily="34" charset="0"/>
                <a:ea typeface="Tahoma" panose="020B0604030504040204" pitchFamily="34" charset="0"/>
                <a:cs typeface="Tahoma" panose="020B0604030504040204" pitchFamily="34" charset="0"/>
              </a:rPr>
              <a:t>(</a:t>
            </a:r>
            <a:r>
              <a:rPr lang="en-US" sz="2400" u="sng" dirty="0" smtClean="0">
                <a:solidFill>
                  <a:schemeClr val="accent3"/>
                </a:solidFill>
                <a:latin typeface="Tahoma" panose="020B0604030504040204" pitchFamily="34" charset="0"/>
                <a:ea typeface="Tahoma" panose="020B0604030504040204" pitchFamily="34" charset="0"/>
                <a:cs typeface="Tahoma" panose="020B0604030504040204" pitchFamily="34" charset="0"/>
              </a:rPr>
              <a:t>important stuff highlighted</a:t>
            </a:r>
            <a:r>
              <a:rPr lang="en-US" sz="2400" dirty="0" smtClean="0">
                <a:latin typeface="Tahoma" panose="020B0604030504040204" pitchFamily="34" charset="0"/>
                <a:ea typeface="Tahoma" panose="020B0604030504040204" pitchFamily="34" charset="0"/>
                <a:cs typeface="Tahoma" panose="020B0604030504040204" pitchFamily="34" charset="0"/>
              </a:rPr>
              <a:t>):</a:t>
            </a:r>
          </a:p>
          <a:p>
            <a:r>
              <a:rPr lang="en-US" sz="2400" dirty="0">
                <a:latin typeface="Tahoma" panose="020B0604030504040204" pitchFamily="34" charset="0"/>
                <a:ea typeface="Tahoma" panose="020B0604030504040204" pitchFamily="34" charset="0"/>
                <a:cs typeface="Tahoma" panose="020B0604030504040204" pitchFamily="34" charset="0"/>
              </a:rPr>
              <a:t>Okonkwo had </a:t>
            </a:r>
            <a:r>
              <a:rPr lang="en-US" sz="2400" dirty="0" smtClean="0">
                <a:latin typeface="Tahoma" panose="020B0604030504040204" pitchFamily="34" charset="0"/>
                <a:ea typeface="Tahoma" panose="020B0604030504040204" pitchFamily="34" charset="0"/>
                <a:cs typeface="Tahoma" panose="020B0604030504040204" pitchFamily="34" charset="0"/>
              </a:rPr>
              <a:t>flaws, </a:t>
            </a:r>
            <a:r>
              <a:rPr lang="en-US" sz="2400" dirty="0">
                <a:latin typeface="Tahoma" panose="020B0604030504040204" pitchFamily="34" charset="0"/>
                <a:ea typeface="Tahoma" panose="020B0604030504040204" pitchFamily="34" charset="0"/>
                <a:cs typeface="Tahoma" panose="020B0604030504040204" pitchFamily="34" charset="0"/>
              </a:rPr>
              <a:t>like the time where he almost killed his </a:t>
            </a:r>
            <a:r>
              <a:rPr lang="en-US" sz="2400" dirty="0" smtClean="0">
                <a:latin typeface="Tahoma" panose="020B0604030504040204" pitchFamily="34" charset="0"/>
                <a:ea typeface="Tahoma" panose="020B0604030504040204" pitchFamily="34" charset="0"/>
                <a:cs typeface="Tahoma" panose="020B0604030504040204" pitchFamily="34" charset="0"/>
              </a:rPr>
              <a:t>wife, developing </a:t>
            </a:r>
            <a:r>
              <a:rPr lang="en-US" sz="2400" u="sng" dirty="0">
                <a:solidFill>
                  <a:schemeClr val="accent3"/>
                </a:solidFill>
                <a:latin typeface="Tahoma" panose="020B0604030504040204" pitchFamily="34" charset="0"/>
                <a:ea typeface="Tahoma" panose="020B0604030504040204" pitchFamily="34" charset="0"/>
                <a:cs typeface="Tahoma" panose="020B0604030504040204" pitchFamily="34" charset="0"/>
              </a:rPr>
              <a:t>the tragic hero </a:t>
            </a:r>
            <a:r>
              <a:rPr lang="en-US" sz="2400" u="sng" dirty="0" smtClean="0">
                <a:solidFill>
                  <a:schemeClr val="accent3"/>
                </a:solidFill>
                <a:latin typeface="Tahoma" panose="020B0604030504040204" pitchFamily="34" charset="0"/>
                <a:ea typeface="Tahoma" panose="020B0604030504040204" pitchFamily="34" charset="0"/>
                <a:cs typeface="Tahoma" panose="020B0604030504040204" pitchFamily="34" charset="0"/>
              </a:rPr>
              <a:t>trait</a:t>
            </a:r>
            <a:r>
              <a:rPr lang="en-US" sz="2400" dirty="0" smtClean="0">
                <a:latin typeface="Tahoma" panose="020B0604030504040204" pitchFamily="34" charset="0"/>
                <a:ea typeface="Tahoma" panose="020B0604030504040204" pitchFamily="34" charset="0"/>
                <a:cs typeface="Tahoma" panose="020B0604030504040204" pitchFamily="34" charset="0"/>
              </a:rPr>
              <a:t> of </a:t>
            </a:r>
            <a:r>
              <a:rPr lang="en-US" sz="2400" u="sng" dirty="0" smtClean="0">
                <a:solidFill>
                  <a:schemeClr val="accent3"/>
                </a:solidFill>
                <a:latin typeface="Tahoma" panose="020B0604030504040204" pitchFamily="34" charset="0"/>
                <a:ea typeface="Tahoma" panose="020B0604030504040204" pitchFamily="34" charset="0"/>
                <a:cs typeface="Tahoma" panose="020B0604030504040204" pitchFamily="34" charset="0"/>
              </a:rPr>
              <a:t>lacking self-control</a:t>
            </a:r>
            <a:r>
              <a:rPr lang="en-US" sz="2400" dirty="0" smtClean="0">
                <a:latin typeface="Tahoma" panose="020B0604030504040204" pitchFamily="34" charset="0"/>
                <a:ea typeface="Tahoma" panose="020B0604030504040204" pitchFamily="34" charset="0"/>
                <a:cs typeface="Tahoma" panose="020B0604030504040204" pitchFamily="34" charset="0"/>
              </a:rPr>
              <a:t>. Nearly killing </a:t>
            </a:r>
            <a:r>
              <a:rPr lang="en-US" sz="2400" dirty="0">
                <a:latin typeface="Tahoma" panose="020B0604030504040204" pitchFamily="34" charset="0"/>
                <a:ea typeface="Tahoma" panose="020B0604030504040204" pitchFamily="34" charset="0"/>
                <a:cs typeface="Tahoma" panose="020B0604030504040204" pitchFamily="34" charset="0"/>
              </a:rPr>
              <a:t>his wife </a:t>
            </a:r>
            <a:r>
              <a:rPr lang="en-US" sz="2400" u="sng" dirty="0" smtClean="0">
                <a:solidFill>
                  <a:schemeClr val="accent3"/>
                </a:solidFill>
                <a:latin typeface="Tahoma" panose="020B0604030504040204" pitchFamily="34" charset="0"/>
                <a:ea typeface="Tahoma" panose="020B0604030504040204" pitchFamily="34" charset="0"/>
                <a:cs typeface="Tahoma" panose="020B0604030504040204" pitchFamily="34" charset="0"/>
              </a:rPr>
              <a:t>foreshadows how Okonkwo </a:t>
            </a:r>
            <a:r>
              <a:rPr lang="en-US" sz="2400" u="sng" dirty="0">
                <a:solidFill>
                  <a:schemeClr val="accent3"/>
                </a:solidFill>
                <a:latin typeface="Tahoma" panose="020B0604030504040204" pitchFamily="34" charset="0"/>
                <a:ea typeface="Tahoma" panose="020B0604030504040204" pitchFamily="34" charset="0"/>
                <a:cs typeface="Tahoma" panose="020B0604030504040204" pitchFamily="34" charset="0"/>
              </a:rPr>
              <a:t>will eventually kill </a:t>
            </a:r>
            <a:r>
              <a:rPr lang="en-US" sz="2400" u="sng" dirty="0" smtClean="0">
                <a:solidFill>
                  <a:schemeClr val="accent3"/>
                </a:solidFill>
                <a:latin typeface="Tahoma" panose="020B0604030504040204" pitchFamily="34" charset="0"/>
                <a:ea typeface="Tahoma" panose="020B0604030504040204" pitchFamily="34" charset="0"/>
                <a:cs typeface="Tahoma" panose="020B0604030504040204" pitchFamily="34" charset="0"/>
              </a:rPr>
              <a:t>someone with his gun</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b="1" dirty="0" smtClean="0">
                <a:solidFill>
                  <a:schemeClr val="accent1"/>
                </a:solidFill>
                <a:latin typeface="Tahoma" panose="020B0604030504040204" pitchFamily="34" charset="0"/>
                <a:ea typeface="Tahoma" panose="020B0604030504040204" pitchFamily="34" charset="0"/>
                <a:cs typeface="Tahoma" panose="020B0604030504040204" pitchFamily="34" charset="0"/>
              </a:rPr>
              <a:t>34 words</a:t>
            </a:r>
            <a:r>
              <a:rPr lang="en-US" sz="2400" dirty="0" smtClean="0">
                <a:latin typeface="Tahoma" panose="020B0604030504040204" pitchFamily="34" charset="0"/>
                <a:ea typeface="Tahoma" panose="020B0604030504040204" pitchFamily="34" charset="0"/>
                <a:cs typeface="Tahoma" panose="020B0604030504040204" pitchFamily="34" charset="0"/>
              </a:rPr>
              <a:t>].</a:t>
            </a:r>
          </a:p>
          <a:p>
            <a:pPr lvl="1"/>
            <a:r>
              <a:rPr lang="en-US" sz="2200" dirty="0" smtClean="0">
                <a:latin typeface="Tahoma" panose="020B0604030504040204" pitchFamily="34" charset="0"/>
                <a:ea typeface="Tahoma" panose="020B0604030504040204" pitchFamily="34" charset="0"/>
                <a:cs typeface="Tahoma" panose="020B0604030504040204" pitchFamily="34" charset="0"/>
              </a:rPr>
              <a:t>Putting ‘</a:t>
            </a:r>
            <a:r>
              <a:rPr lang="en-US" sz="2200" dirty="0" smtClean="0">
                <a:solidFill>
                  <a:schemeClr val="accent3"/>
                </a:solidFill>
                <a:latin typeface="Tahoma" panose="020B0604030504040204" pitchFamily="34" charset="0"/>
                <a:ea typeface="Tahoma" panose="020B0604030504040204" pitchFamily="34" charset="0"/>
                <a:cs typeface="Tahoma" panose="020B0604030504040204" pitchFamily="34" charset="0"/>
              </a:rPr>
              <a:t>lack of self control</a:t>
            </a:r>
            <a:r>
              <a:rPr lang="en-US" sz="2200" dirty="0" smtClean="0">
                <a:latin typeface="Tahoma" panose="020B0604030504040204" pitchFamily="34" charset="0"/>
                <a:ea typeface="Tahoma" panose="020B0604030504040204" pitchFamily="34" charset="0"/>
                <a:cs typeface="Tahoma" panose="020B0604030504040204" pitchFamily="34" charset="0"/>
              </a:rPr>
              <a:t>’ by the ‘</a:t>
            </a:r>
            <a:r>
              <a:rPr lang="en-US" sz="2200" dirty="0" smtClean="0">
                <a:solidFill>
                  <a:schemeClr val="accent3"/>
                </a:solidFill>
                <a:latin typeface="Tahoma" panose="020B0604030504040204" pitchFamily="34" charset="0"/>
                <a:ea typeface="Tahoma" panose="020B0604030504040204" pitchFamily="34" charset="0"/>
                <a:cs typeface="Tahoma" panose="020B0604030504040204" pitchFamily="34" charset="0"/>
              </a:rPr>
              <a:t>tragic hero trait</a:t>
            </a:r>
            <a:r>
              <a:rPr lang="en-US" sz="2200" dirty="0" smtClean="0">
                <a:latin typeface="Tahoma" panose="020B0604030504040204" pitchFamily="34" charset="0"/>
                <a:ea typeface="Tahoma" panose="020B0604030504040204" pitchFamily="34" charset="0"/>
                <a:cs typeface="Tahoma" panose="020B0604030504040204" pitchFamily="34" charset="0"/>
              </a:rPr>
              <a:t>’ </a:t>
            </a:r>
            <a:r>
              <a:rPr lang="en-US" sz="2200" b="1" u="sng" dirty="0" smtClean="0">
                <a:latin typeface="Tahoma" panose="020B0604030504040204" pitchFamily="34" charset="0"/>
                <a:ea typeface="Tahoma" panose="020B0604030504040204" pitchFamily="34" charset="0"/>
                <a:cs typeface="Tahoma" panose="020B0604030504040204" pitchFamily="34" charset="0"/>
              </a:rPr>
              <a:t>removes vagueness </a:t>
            </a:r>
          </a:p>
          <a:p>
            <a:pPr lvl="1"/>
            <a:r>
              <a:rPr lang="en-US" sz="2200" dirty="0" smtClean="0">
                <a:latin typeface="Tahoma" panose="020B0604030504040204" pitchFamily="34" charset="0"/>
                <a:ea typeface="Tahoma" panose="020B0604030504040204" pitchFamily="34" charset="0"/>
                <a:cs typeface="Tahoma" panose="020B0604030504040204" pitchFamily="34" charset="0"/>
              </a:rPr>
              <a:t>Cleaned up unnecessary words and phrases </a:t>
            </a:r>
            <a:r>
              <a:rPr lang="en-US" sz="2200" b="1" u="sng" dirty="0" smtClean="0">
                <a:latin typeface="Tahoma" panose="020B0604030504040204" pitchFamily="34" charset="0"/>
                <a:ea typeface="Tahoma" panose="020B0604030504040204" pitchFamily="34" charset="0"/>
                <a:cs typeface="Tahoma" panose="020B0604030504040204" pitchFamily="34" charset="0"/>
              </a:rPr>
              <a:t>shortens total word count</a:t>
            </a:r>
          </a:p>
          <a:p>
            <a:pPr lvl="2"/>
            <a:r>
              <a:rPr lang="en-US" sz="2000" dirty="0">
                <a:latin typeface="Tahoma" panose="020B0604030504040204" pitchFamily="34" charset="0"/>
                <a:ea typeface="Tahoma" panose="020B0604030504040204" pitchFamily="34" charset="0"/>
                <a:cs typeface="Tahoma" panose="020B0604030504040204" pitchFamily="34" charset="0"/>
              </a:rPr>
              <a:t>Removing </a:t>
            </a:r>
            <a:r>
              <a:rPr lang="en-US" sz="2000" dirty="0" smtClean="0">
                <a:latin typeface="Tahoma" panose="020B0604030504040204" pitchFamily="34" charset="0"/>
                <a:ea typeface="Tahoma" panose="020B0604030504040204" pitchFamily="34" charset="0"/>
                <a:cs typeface="Tahoma" panose="020B0604030504040204" pitchFamily="34" charset="0"/>
              </a:rPr>
              <a:t>“</a:t>
            </a:r>
            <a:r>
              <a:rPr lang="en-US" sz="2000" u="sng" dirty="0" smtClean="0">
                <a:solidFill>
                  <a:schemeClr val="accent5">
                    <a:lumMod val="40000"/>
                    <a:lumOff val="60000"/>
                  </a:schemeClr>
                </a:solidFill>
                <a:latin typeface="Tahoma" panose="020B0604030504040204" pitchFamily="34" charset="0"/>
                <a:ea typeface="Tahoma" panose="020B0604030504040204" pitchFamily="34" charset="0"/>
                <a:cs typeface="Tahoma" panose="020B0604030504040204" pitchFamily="34" charset="0"/>
              </a:rPr>
              <a:t>Okonkwo </a:t>
            </a:r>
            <a:r>
              <a:rPr lang="en-US" sz="2000" u="sng" dirty="0">
                <a:solidFill>
                  <a:schemeClr val="accent5">
                    <a:lumMod val="40000"/>
                    <a:lumOff val="60000"/>
                  </a:schemeClr>
                </a:solidFill>
                <a:latin typeface="Tahoma" panose="020B0604030504040204" pitchFamily="34" charset="0"/>
                <a:ea typeface="Tahoma" panose="020B0604030504040204" pitchFamily="34" charset="0"/>
                <a:cs typeface="Tahoma" panose="020B0604030504040204" pitchFamily="34" charset="0"/>
              </a:rPr>
              <a:t>has some problems/flaws like his anger which can go too far</a:t>
            </a:r>
            <a:r>
              <a:rPr lang="en-US" sz="2000" dirty="0" smtClean="0">
                <a:solidFill>
                  <a:schemeClr val="accent5">
                    <a:lumMod val="40000"/>
                    <a:lumOff val="60000"/>
                  </a:schemeClr>
                </a:solidFill>
                <a:latin typeface="Tahoma" panose="020B0604030504040204" pitchFamily="34" charset="0"/>
                <a:ea typeface="Tahoma" panose="020B0604030504040204" pitchFamily="34" charset="0"/>
                <a:cs typeface="Tahoma" panose="020B0604030504040204" pitchFamily="34" charset="0"/>
              </a:rPr>
              <a:t>.</a:t>
            </a:r>
            <a:r>
              <a:rPr lang="en-US" sz="2000" dirty="0" smtClean="0">
                <a:latin typeface="Tahoma" panose="020B0604030504040204" pitchFamily="34" charset="0"/>
                <a:ea typeface="Tahoma" panose="020B0604030504040204" pitchFamily="34" charset="0"/>
                <a:cs typeface="Tahoma" panose="020B0604030504040204" pitchFamily="34" charset="0"/>
              </a:rPr>
              <a:t>” strengthens argument by </a:t>
            </a:r>
            <a:r>
              <a:rPr lang="en-US" sz="2000" b="1" u="sng" dirty="0" smtClean="0">
                <a:latin typeface="Tahoma" panose="020B0604030504040204" pitchFamily="34" charset="0"/>
                <a:ea typeface="Tahoma" panose="020B0604030504040204" pitchFamily="34" charset="0"/>
                <a:cs typeface="Tahoma" panose="020B0604030504040204" pitchFamily="34" charset="0"/>
              </a:rPr>
              <a:t>removing uncertainty and half-hearted expression</a:t>
            </a:r>
            <a:r>
              <a:rPr lang="en-US" sz="2000" dirty="0" smtClean="0">
                <a:latin typeface="Tahoma" panose="020B0604030504040204" pitchFamily="34" charset="0"/>
                <a:ea typeface="Tahoma" panose="020B0604030504040204" pitchFamily="34" charset="0"/>
                <a:cs typeface="Tahoma" panose="020B0604030504040204" pitchFamily="34" charset="0"/>
              </a:rPr>
              <a:t>. </a:t>
            </a:r>
            <a:endParaRPr lang="en-US" sz="2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686135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5542" y="0"/>
            <a:ext cx="10580914" cy="1171435"/>
          </a:xfrm>
        </p:spPr>
        <p:txBody>
          <a:bodyPr anchor="ctr">
            <a:normAutofit fontScale="90000"/>
          </a:bodyPr>
          <a:lstStyle/>
          <a:p>
            <a:pPr algn="ctr"/>
            <a:r>
              <a:rPr lang="en-US" dirty="0" smtClean="0">
                <a:solidFill>
                  <a:schemeClr val="accent3"/>
                </a:solidFill>
                <a:latin typeface="Tahoma" panose="020B0604030504040204" pitchFamily="34" charset="0"/>
                <a:ea typeface="Tahoma" panose="020B0604030504040204" pitchFamily="34" charset="0"/>
                <a:cs typeface="Tahoma" panose="020B0604030504040204" pitchFamily="34" charset="0"/>
              </a:rPr>
              <a:t>Self-Help</a:t>
            </a:r>
            <a:r>
              <a:rPr lang="en-US" dirty="0" smtClean="0">
                <a:latin typeface="Tahoma" panose="020B0604030504040204" pitchFamily="34" charset="0"/>
                <a:ea typeface="Tahoma" panose="020B0604030504040204" pitchFamily="34" charset="0"/>
                <a:cs typeface="Tahoma" panose="020B0604030504040204" pitchFamily="34" charset="0"/>
              </a:rPr>
              <a:t>: </a:t>
            </a:r>
            <a:br>
              <a:rPr lang="en-US" dirty="0" smtClean="0">
                <a:latin typeface="Tahoma" panose="020B0604030504040204" pitchFamily="34" charset="0"/>
                <a:ea typeface="Tahoma" panose="020B0604030504040204" pitchFamily="34" charset="0"/>
                <a:cs typeface="Tahoma" panose="020B0604030504040204" pitchFamily="34" charset="0"/>
              </a:rPr>
            </a:br>
            <a:r>
              <a:rPr lang="en-US" u="sng" dirty="0" smtClean="0">
                <a:latin typeface="Tahoma" panose="020B0604030504040204" pitchFamily="34" charset="0"/>
                <a:ea typeface="Tahoma" panose="020B0604030504040204" pitchFamily="34" charset="0"/>
                <a:cs typeface="Tahoma" panose="020B0604030504040204" pitchFamily="34" charset="0"/>
              </a:rPr>
              <a:t>Editing </a:t>
            </a:r>
            <a:r>
              <a:rPr lang="en-US" i="1" u="sng" dirty="0" smtClean="0">
                <a:latin typeface="Tahoma" panose="020B0604030504040204" pitchFamily="34" charset="0"/>
                <a:ea typeface="Tahoma" panose="020B0604030504040204" pitchFamily="34" charset="0"/>
                <a:cs typeface="Tahoma" panose="020B0604030504040204" pitchFamily="34" charset="0"/>
              </a:rPr>
              <a:t>your own work</a:t>
            </a:r>
            <a:r>
              <a:rPr lang="en-US" dirty="0" smtClean="0">
                <a:latin typeface="Tahoma" panose="020B0604030504040204" pitchFamily="34" charset="0"/>
                <a:ea typeface="Tahoma" panose="020B0604030504040204" pitchFamily="34" charset="0"/>
                <a:cs typeface="Tahoma" panose="020B0604030504040204" pitchFamily="34" charset="0"/>
              </a:rPr>
              <a:t>: the best way to good feedback</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391885" y="1122219"/>
            <a:ext cx="11408229" cy="5735782"/>
          </a:xfrm>
        </p:spPr>
        <p:txBody>
          <a:bodyPr>
            <a:normAutofit/>
          </a:bodyPr>
          <a:lstStyle/>
          <a:p>
            <a:pPr marL="45720" indent="0">
              <a:buNone/>
            </a:pPr>
            <a:r>
              <a:rPr lang="en-US" sz="2400" b="1" dirty="0" smtClean="0">
                <a:latin typeface="Tahoma" panose="020B0604030504040204" pitchFamily="34" charset="0"/>
                <a:ea typeface="Tahoma" panose="020B0604030504040204" pitchFamily="34" charset="0"/>
                <a:cs typeface="Tahoma" panose="020B0604030504040204" pitchFamily="34" charset="0"/>
              </a:rPr>
              <a:t>Examples of being </a:t>
            </a:r>
            <a:r>
              <a:rPr lang="en-US" sz="2400" b="1" dirty="0" smtClean="0">
                <a:solidFill>
                  <a:schemeClr val="accent5"/>
                </a:solidFill>
                <a:latin typeface="Tahoma" panose="020B0604030504040204" pitchFamily="34" charset="0"/>
                <a:ea typeface="Tahoma" panose="020B0604030504040204" pitchFamily="34" charset="0"/>
                <a:cs typeface="Tahoma" panose="020B0604030504040204" pitchFamily="34" charset="0"/>
              </a:rPr>
              <a:t>too </a:t>
            </a:r>
            <a:r>
              <a:rPr lang="en-US" sz="2400" b="1" dirty="0" smtClean="0">
                <a:solidFill>
                  <a:schemeClr val="accent5"/>
                </a:solidFill>
                <a:latin typeface="Tahoma" panose="020B0604030504040204" pitchFamily="34" charset="0"/>
                <a:ea typeface="Tahoma" panose="020B0604030504040204" pitchFamily="34" charset="0"/>
                <a:cs typeface="Tahoma" panose="020B0604030504040204" pitchFamily="34" charset="0"/>
              </a:rPr>
              <a:t>indirect</a:t>
            </a:r>
            <a:r>
              <a:rPr lang="en-US" sz="2400" dirty="0" smtClean="0">
                <a:latin typeface="Tahoma" panose="020B0604030504040204" pitchFamily="34" charset="0"/>
                <a:ea typeface="Tahoma" panose="020B0604030504040204" pitchFamily="34" charset="0"/>
                <a:cs typeface="Tahoma" panose="020B0604030504040204" pitchFamily="34" charset="0"/>
              </a:rPr>
              <a:t>:</a:t>
            </a:r>
            <a:endParaRPr lang="en-US" sz="2400" dirty="0" smtClean="0">
              <a:latin typeface="Tahoma" panose="020B0604030504040204" pitchFamily="34" charset="0"/>
              <a:ea typeface="Tahoma" panose="020B0604030504040204" pitchFamily="34" charset="0"/>
              <a:cs typeface="Tahoma" panose="020B0604030504040204" pitchFamily="34" charset="0"/>
            </a:endParaRPr>
          </a:p>
          <a:p>
            <a:r>
              <a:rPr lang="en-US" sz="2200" dirty="0">
                <a:latin typeface="Tahoma" panose="020B0604030504040204" pitchFamily="34" charset="0"/>
                <a:ea typeface="Tahoma" panose="020B0604030504040204" pitchFamily="34" charset="0"/>
                <a:cs typeface="Tahoma" panose="020B0604030504040204" pitchFamily="34" charset="0"/>
              </a:rPr>
              <a:t>Achebe uses irony to show </a:t>
            </a:r>
            <a:r>
              <a:rPr lang="en-US" sz="2200" strike="sngStrike" dirty="0">
                <a:solidFill>
                  <a:schemeClr val="accent5"/>
                </a:solidFill>
                <a:latin typeface="Tahoma" panose="020B0604030504040204" pitchFamily="34" charset="0"/>
                <a:ea typeface="Tahoma" panose="020B0604030504040204" pitchFamily="34" charset="0"/>
                <a:cs typeface="Tahoma" panose="020B0604030504040204" pitchFamily="34" charset="0"/>
              </a:rPr>
              <a:t>that</a:t>
            </a:r>
            <a:r>
              <a:rPr lang="en-US" sz="2200" dirty="0">
                <a:latin typeface="Tahoma" panose="020B0604030504040204" pitchFamily="34" charset="0"/>
                <a:ea typeface="Tahoma" panose="020B0604030504040204" pitchFamily="34" charset="0"/>
                <a:cs typeface="Tahoma" panose="020B0604030504040204" pitchFamily="34" charset="0"/>
              </a:rPr>
              <a:t> women have a higher place in Igbo society and are more important than they seem </a:t>
            </a:r>
            <a:r>
              <a:rPr lang="en-US" sz="2200" strike="sngStrike" dirty="0">
                <a:solidFill>
                  <a:schemeClr val="accent5"/>
                </a:solidFill>
                <a:latin typeface="Tahoma" panose="020B0604030504040204" pitchFamily="34" charset="0"/>
                <a:ea typeface="Tahoma" panose="020B0604030504040204" pitchFamily="34" charset="0"/>
                <a:cs typeface="Tahoma" panose="020B0604030504040204" pitchFamily="34" charset="0"/>
              </a:rPr>
              <a:t>in the beginning</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a:solidFill>
                  <a:schemeClr val="accent5"/>
                </a:solidFill>
                <a:latin typeface="Tahoma" panose="020B0604030504040204" pitchFamily="34" charset="0"/>
                <a:ea typeface="Tahoma" panose="020B0604030504040204" pitchFamily="34" charset="0"/>
                <a:cs typeface="Tahoma" panose="020B0604030504040204" pitchFamily="34" charset="0"/>
              </a:rPr>
              <a:t>24 words</a:t>
            </a:r>
            <a:r>
              <a:rPr lang="en-US" sz="2200" dirty="0">
                <a:latin typeface="Tahoma" panose="020B0604030504040204" pitchFamily="34" charset="0"/>
                <a:ea typeface="Tahoma" panose="020B0604030504040204" pitchFamily="34" charset="0"/>
                <a:cs typeface="Tahoma" panose="020B0604030504040204" pitchFamily="34" charset="0"/>
              </a:rPr>
              <a:t>]/[</a:t>
            </a:r>
            <a:r>
              <a:rPr lang="en-US" sz="2200" dirty="0">
                <a:solidFill>
                  <a:schemeClr val="accent3"/>
                </a:solidFill>
                <a:latin typeface="Tahoma" panose="020B0604030504040204" pitchFamily="34" charset="0"/>
                <a:ea typeface="Tahoma" panose="020B0604030504040204" pitchFamily="34" charset="0"/>
                <a:cs typeface="Tahoma" panose="020B0604030504040204" pitchFamily="34" charset="0"/>
              </a:rPr>
              <a:t>20 words</a:t>
            </a:r>
            <a:r>
              <a:rPr lang="en-US" sz="2200" dirty="0">
                <a:latin typeface="Tahoma" panose="020B0604030504040204" pitchFamily="34" charset="0"/>
                <a:ea typeface="Tahoma" panose="020B0604030504040204" pitchFamily="34" charset="0"/>
                <a:cs typeface="Tahoma" panose="020B0604030504040204" pitchFamily="34" charset="0"/>
              </a:rPr>
              <a:t>].</a:t>
            </a:r>
          </a:p>
          <a:p>
            <a:pPr lvl="1">
              <a:buFont typeface="Courier New" panose="02070309020205020404" pitchFamily="49" charset="0"/>
              <a:buChar char="o"/>
            </a:pPr>
            <a:r>
              <a:rPr lang="en-US" sz="2200" dirty="0">
                <a:latin typeface="Tahoma" panose="020B0604030504040204" pitchFamily="34" charset="0"/>
                <a:ea typeface="Tahoma" panose="020B0604030504040204" pitchFamily="34" charset="0"/>
                <a:cs typeface="Tahoma" panose="020B0604030504040204" pitchFamily="34" charset="0"/>
              </a:rPr>
              <a:t>Achebe’s irony demonstrates women have a higher and more important </a:t>
            </a:r>
            <a:r>
              <a:rPr lang="en-US" sz="2200" dirty="0" smtClean="0">
                <a:latin typeface="Tahoma" panose="020B0604030504040204" pitchFamily="34" charset="0"/>
                <a:ea typeface="Tahoma" panose="020B0604030504040204" pitchFamily="34" charset="0"/>
                <a:cs typeface="Tahoma" panose="020B0604030504040204" pitchFamily="34" charset="0"/>
              </a:rPr>
              <a:t>standing </a:t>
            </a:r>
            <a:r>
              <a:rPr lang="en-US" sz="2200" dirty="0">
                <a:latin typeface="Tahoma" panose="020B0604030504040204" pitchFamily="34" charset="0"/>
                <a:ea typeface="Tahoma" panose="020B0604030504040204" pitchFamily="34" charset="0"/>
                <a:cs typeface="Tahoma" panose="020B0604030504040204" pitchFamily="34" charset="0"/>
              </a:rPr>
              <a:t>in Igbo society than culturally understood. [</a:t>
            </a:r>
            <a:r>
              <a:rPr lang="en-US" sz="2200" dirty="0">
                <a:solidFill>
                  <a:schemeClr val="accent3"/>
                </a:solidFill>
                <a:latin typeface="Tahoma" panose="020B0604030504040204" pitchFamily="34" charset="0"/>
                <a:ea typeface="Tahoma" panose="020B0604030504040204" pitchFamily="34" charset="0"/>
                <a:cs typeface="Tahoma" panose="020B0604030504040204" pitchFamily="34" charset="0"/>
              </a:rPr>
              <a:t>17 words</a:t>
            </a:r>
            <a:r>
              <a:rPr lang="en-US" sz="2200" dirty="0">
                <a:latin typeface="Tahoma" panose="020B0604030504040204" pitchFamily="34" charset="0"/>
                <a:ea typeface="Tahoma" panose="020B0604030504040204" pitchFamily="34" charset="0"/>
                <a:cs typeface="Tahoma" panose="020B0604030504040204" pitchFamily="34" charset="0"/>
              </a:rPr>
              <a:t>].</a:t>
            </a:r>
          </a:p>
          <a:p>
            <a:r>
              <a:rPr lang="en-US" sz="2200" dirty="0" smtClean="0">
                <a:latin typeface="Tahoma" panose="020B0604030504040204" pitchFamily="34" charset="0"/>
                <a:ea typeface="Tahoma" panose="020B0604030504040204" pitchFamily="34" charset="0"/>
                <a:cs typeface="Tahoma" panose="020B0604030504040204" pitchFamily="34" charset="0"/>
              </a:rPr>
              <a:t>Winston </a:t>
            </a:r>
            <a:r>
              <a:rPr lang="en-US" sz="2200" dirty="0">
                <a:latin typeface="Tahoma" panose="020B0604030504040204" pitchFamily="34" charset="0"/>
                <a:ea typeface="Tahoma" panose="020B0604030504040204" pitchFamily="34" charset="0"/>
                <a:cs typeface="Tahoma" panose="020B0604030504040204" pitchFamily="34" charset="0"/>
              </a:rPr>
              <a:t>had rebellious thoughts against the government and commits these illegal against the </a:t>
            </a:r>
            <a:r>
              <a:rPr lang="en-US" sz="2200" dirty="0" smtClean="0">
                <a:latin typeface="Tahoma" panose="020B0604030504040204" pitchFamily="34" charset="0"/>
                <a:ea typeface="Tahoma" panose="020B0604030504040204" pitchFamily="34" charset="0"/>
                <a:cs typeface="Tahoma" panose="020B0604030504040204" pitchFamily="34" charset="0"/>
              </a:rPr>
              <a:t>government </a:t>
            </a:r>
            <a:r>
              <a:rPr lang="en-US" sz="2200" dirty="0">
                <a:latin typeface="Tahoma" panose="020B0604030504040204" pitchFamily="34" charset="0"/>
                <a:ea typeface="Tahoma" panose="020B0604030504040204" pitchFamily="34" charset="0"/>
                <a:cs typeface="Tahoma" panose="020B0604030504040204" pitchFamily="34" charset="0"/>
              </a:rPr>
              <a:t>as a sign of </a:t>
            </a:r>
            <a:r>
              <a:rPr lang="en-US" sz="2200" dirty="0" smtClean="0">
                <a:latin typeface="Tahoma" panose="020B0604030504040204" pitchFamily="34" charset="0"/>
                <a:ea typeface="Tahoma" panose="020B0604030504040204" pitchFamily="34" charset="0"/>
                <a:cs typeface="Tahoma" panose="020B0604030504040204" pitchFamily="34" charset="0"/>
              </a:rPr>
              <a:t>rebellion. [</a:t>
            </a:r>
            <a:r>
              <a:rPr lang="en-US" sz="2200" dirty="0" smtClean="0">
                <a:solidFill>
                  <a:schemeClr val="accent5"/>
                </a:solidFill>
                <a:latin typeface="Tahoma" panose="020B0604030504040204" pitchFamily="34" charset="0"/>
                <a:ea typeface="Tahoma" panose="020B0604030504040204" pitchFamily="34" charset="0"/>
                <a:cs typeface="Tahoma" panose="020B0604030504040204" pitchFamily="34" charset="0"/>
              </a:rPr>
              <a:t>19 words</a:t>
            </a:r>
            <a:r>
              <a:rPr lang="en-US" sz="2200" dirty="0" smtClean="0">
                <a:latin typeface="Tahoma" panose="020B0604030504040204" pitchFamily="34" charset="0"/>
                <a:ea typeface="Tahoma" panose="020B0604030504040204" pitchFamily="34" charset="0"/>
                <a:cs typeface="Tahoma" panose="020B0604030504040204" pitchFamily="34" charset="0"/>
              </a:rPr>
              <a:t>].</a:t>
            </a:r>
          </a:p>
          <a:p>
            <a:r>
              <a:rPr lang="en-US" sz="2200" dirty="0">
                <a:latin typeface="Tahoma" panose="020B0604030504040204" pitchFamily="34" charset="0"/>
                <a:ea typeface="Tahoma" panose="020B0604030504040204" pitchFamily="34" charset="0"/>
                <a:cs typeface="Tahoma" panose="020B0604030504040204" pitchFamily="34" charset="0"/>
              </a:rPr>
              <a:t>If a citizen is even suspected of going against the Party, they will be turned into the Thought Police by anyone who witnesses it and evaporated from existence</a:t>
            </a:r>
            <a:r>
              <a:rPr lang="en-US" sz="2200" dirty="0" smtClean="0">
                <a:latin typeface="Tahoma" panose="020B0604030504040204" pitchFamily="34" charset="0"/>
                <a:ea typeface="Tahoma" panose="020B0604030504040204" pitchFamily="34" charset="0"/>
                <a:cs typeface="Tahoma" panose="020B0604030504040204" pitchFamily="34" charset="0"/>
              </a:rPr>
              <a:t>. [</a:t>
            </a:r>
            <a:r>
              <a:rPr lang="en-US" sz="2200" dirty="0" smtClean="0">
                <a:solidFill>
                  <a:schemeClr val="accent5"/>
                </a:solidFill>
                <a:latin typeface="Tahoma" panose="020B0604030504040204" pitchFamily="34" charset="0"/>
                <a:ea typeface="Tahoma" panose="020B0604030504040204" pitchFamily="34" charset="0"/>
                <a:cs typeface="Tahoma" panose="020B0604030504040204" pitchFamily="34" charset="0"/>
              </a:rPr>
              <a:t>28 words</a:t>
            </a:r>
            <a:r>
              <a:rPr lang="en-US" sz="2200" dirty="0" smtClean="0">
                <a:latin typeface="Tahoma" panose="020B0604030504040204" pitchFamily="34" charset="0"/>
                <a:ea typeface="Tahoma" panose="020B0604030504040204" pitchFamily="34" charset="0"/>
                <a:cs typeface="Tahoma" panose="020B0604030504040204" pitchFamily="34" charset="0"/>
              </a:rPr>
              <a:t>].</a:t>
            </a:r>
          </a:p>
          <a:p>
            <a:r>
              <a:rPr lang="en-US" sz="2200" dirty="0">
                <a:latin typeface="Tahoma" panose="020B0604030504040204" pitchFamily="34" charset="0"/>
                <a:ea typeface="Tahoma" panose="020B0604030504040204" pitchFamily="34" charset="0"/>
                <a:cs typeface="Tahoma" panose="020B0604030504040204" pitchFamily="34" charset="0"/>
              </a:rPr>
              <a:t>Okonkwo tries to fight against them, but has to face many challenges as the Europeans try to erase and diminish Igbo culture and their people</a:t>
            </a:r>
            <a:r>
              <a:rPr lang="en-US" sz="2200" dirty="0" smtClean="0">
                <a:latin typeface="Tahoma" panose="020B0604030504040204" pitchFamily="34" charset="0"/>
                <a:ea typeface="Tahoma" panose="020B0604030504040204" pitchFamily="34" charset="0"/>
                <a:cs typeface="Tahoma" panose="020B0604030504040204" pitchFamily="34" charset="0"/>
              </a:rPr>
              <a:t>. [</a:t>
            </a:r>
            <a:r>
              <a:rPr lang="en-US" sz="2200" dirty="0" smtClean="0">
                <a:solidFill>
                  <a:schemeClr val="accent5"/>
                </a:solidFill>
                <a:latin typeface="Tahoma" panose="020B0604030504040204" pitchFamily="34" charset="0"/>
                <a:ea typeface="Tahoma" panose="020B0604030504040204" pitchFamily="34" charset="0"/>
                <a:cs typeface="Tahoma" panose="020B0604030504040204" pitchFamily="34" charset="0"/>
              </a:rPr>
              <a:t>24 </a:t>
            </a:r>
            <a:r>
              <a:rPr lang="en-US" sz="2200" dirty="0">
                <a:solidFill>
                  <a:schemeClr val="accent5"/>
                </a:solidFill>
                <a:latin typeface="Tahoma" panose="020B0604030504040204" pitchFamily="34" charset="0"/>
                <a:ea typeface="Tahoma" panose="020B0604030504040204" pitchFamily="34" charset="0"/>
                <a:cs typeface="Tahoma" panose="020B0604030504040204" pitchFamily="34" charset="0"/>
              </a:rPr>
              <a:t>words</a:t>
            </a:r>
            <a:r>
              <a:rPr lang="en-US" sz="2200" dirty="0">
                <a:latin typeface="Tahoma" panose="020B0604030504040204" pitchFamily="34" charset="0"/>
                <a:ea typeface="Tahoma" panose="020B0604030504040204" pitchFamily="34" charset="0"/>
                <a:cs typeface="Tahoma" panose="020B0604030504040204" pitchFamily="34" charset="0"/>
              </a:rPr>
              <a:t>].</a:t>
            </a:r>
          </a:p>
          <a:p>
            <a:pPr lvl="1">
              <a:buFont typeface="Courier New" panose="02070309020205020404" pitchFamily="49" charset="0"/>
              <a:buChar char="o"/>
            </a:pPr>
            <a:r>
              <a:rPr lang="en-US" sz="2200" dirty="0" smtClean="0">
                <a:latin typeface="Tahoma" panose="020B0604030504040204" pitchFamily="34" charset="0"/>
                <a:ea typeface="Tahoma" panose="020B0604030504040204" pitchFamily="34" charset="0"/>
                <a:cs typeface="Tahoma" panose="020B0604030504040204" pitchFamily="34" charset="0"/>
              </a:rPr>
              <a:t>Okonkwo </a:t>
            </a:r>
            <a:r>
              <a:rPr lang="en-US" sz="2200" dirty="0">
                <a:latin typeface="Tahoma" panose="020B0604030504040204" pitchFamily="34" charset="0"/>
                <a:ea typeface="Tahoma" panose="020B0604030504040204" pitchFamily="34" charset="0"/>
                <a:cs typeface="Tahoma" panose="020B0604030504040204" pitchFamily="34" charset="0"/>
              </a:rPr>
              <a:t>tries to fight them, but has </a:t>
            </a:r>
            <a:r>
              <a:rPr lang="en-US" sz="2200" dirty="0" smtClean="0">
                <a:latin typeface="Tahoma" panose="020B0604030504040204" pitchFamily="34" charset="0"/>
                <a:ea typeface="Tahoma" panose="020B0604030504040204" pitchFamily="34" charset="0"/>
                <a:cs typeface="Tahoma" panose="020B0604030504040204" pitchFamily="34" charset="0"/>
              </a:rPr>
              <a:t>many challenges </a:t>
            </a:r>
            <a:r>
              <a:rPr lang="en-US" sz="2200" dirty="0">
                <a:latin typeface="Tahoma" panose="020B0604030504040204" pitchFamily="34" charset="0"/>
                <a:ea typeface="Tahoma" panose="020B0604030504040204" pitchFamily="34" charset="0"/>
                <a:cs typeface="Tahoma" panose="020B0604030504040204" pitchFamily="34" charset="0"/>
              </a:rPr>
              <a:t>as the Europeans erase and diminish Igbo culture. [</a:t>
            </a:r>
            <a:r>
              <a:rPr lang="en-US" sz="2200" dirty="0">
                <a:solidFill>
                  <a:schemeClr val="accent3"/>
                </a:solidFill>
                <a:latin typeface="Tahoma" panose="020B0604030504040204" pitchFamily="34" charset="0"/>
                <a:ea typeface="Tahoma" panose="020B0604030504040204" pitchFamily="34" charset="0"/>
                <a:cs typeface="Tahoma" panose="020B0604030504040204" pitchFamily="34" charset="0"/>
              </a:rPr>
              <a:t>17 words</a:t>
            </a:r>
            <a:r>
              <a:rPr lang="en-US" sz="2200" dirty="0">
                <a:latin typeface="Tahoma" panose="020B0604030504040204" pitchFamily="34" charset="0"/>
                <a:ea typeface="Tahoma" panose="020B0604030504040204" pitchFamily="34" charset="0"/>
                <a:cs typeface="Tahoma" panose="020B0604030504040204" pitchFamily="34" charset="0"/>
              </a:rPr>
              <a:t>].</a:t>
            </a:r>
            <a:endParaRPr lang="en-US" sz="2200" dirty="0" smtClean="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45334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Banded Design Teal 16x9">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l banded presentation (widescreen).potx" id="{B406ACAC-00B1-42BF-BB2F-E3D15ABECF6C}" vid="{0B02E048-6427-466F-87B7-97BF0689D5B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587</TotalTime>
  <Words>1824</Words>
  <Application>Microsoft Office PowerPoint</Application>
  <PresentationFormat>Widescreen</PresentationFormat>
  <Paragraphs>123</Paragraphs>
  <Slides>20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Courier New</vt:lpstr>
      <vt:lpstr>Tahoma</vt:lpstr>
      <vt:lpstr>Wingdings</vt:lpstr>
      <vt:lpstr>Banded Design Teal 16x9</vt:lpstr>
      <vt:lpstr>Monday: BRING A PRINTED DRAFT TO CLASS</vt:lpstr>
      <vt:lpstr>Self-Help:  Editing your own work: the best way to get good feedback</vt:lpstr>
      <vt:lpstr>Advice generated from undergraduate writing centers at:</vt:lpstr>
      <vt:lpstr>Self-Help:  Editing your own work: the best way to good feedback</vt:lpstr>
      <vt:lpstr>Self-Help:  Editing your own work: the best way to good feedback</vt:lpstr>
      <vt:lpstr>Self-Help:  Editing your own work: the best way to good feedback</vt:lpstr>
      <vt:lpstr>Self-Help:  Editing your own work: the best way to good feedback</vt:lpstr>
      <vt:lpstr>Self-Help:  Editing your own work: the best way to good feedback</vt:lpstr>
      <vt:lpstr>Self-Help:  Editing your own work: the best way to good feedback</vt:lpstr>
      <vt:lpstr>Self-Help:  Editing your own work: the best way to good feedback</vt:lpstr>
      <vt:lpstr>Self-Help:  Editing your own work: the best way to good feedback</vt:lpstr>
      <vt:lpstr>For Formal Academic Voice:  Avoid Past Tense Verbs</vt:lpstr>
      <vt:lpstr>Self-Help:  Editing your own work: the best way to good feedback</vt:lpstr>
      <vt:lpstr>Self-Help:  Editing your own work: the best way to good feedback</vt:lpstr>
      <vt:lpstr>Self-Help:  Editing your own work: the best way to good feedback</vt:lpstr>
      <vt:lpstr>Self-Help:  Editing your own work: the best way to good feedback</vt:lpstr>
      <vt:lpstr>Editing Work: Trimming Evidence</vt:lpstr>
      <vt:lpstr>Self-Help:  Editing your own work: the best way to good feedback</vt:lpstr>
      <vt:lpstr>Self-Help:  Editing your own work: the best way to good feedback</vt:lpstr>
      <vt:lpstr>Does your paper look like a paper?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Self-Help:  Editing your own work: the best way to good feedback</dc:title>
  <dc:creator>Smith, Kyle    SHS - Staff</dc:creator>
  <cp:lastModifiedBy>Smith, Kyle    SHS - Staff</cp:lastModifiedBy>
  <cp:revision>73</cp:revision>
  <dcterms:created xsi:type="dcterms:W3CDTF">2018-03-19T19:05:24Z</dcterms:created>
  <dcterms:modified xsi:type="dcterms:W3CDTF">2019-05-07T14:49:36Z</dcterms:modified>
</cp:coreProperties>
</file>