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4" r:id="rId4"/>
    <p:sldId id="261" r:id="rId5"/>
    <p:sldId id="260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47200" y="152399"/>
            <a:ext cx="26416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203200" y="153923"/>
            <a:ext cx="89408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47200" y="2052960"/>
            <a:ext cx="26416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E76CCDC-0532-45A7-BB70-633C75A23868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2FA846-D924-466A-A49E-E804D8DD1E9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09600" y="2052960"/>
            <a:ext cx="84328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455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CCDC-0532-45A7-BB70-633C75A23868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FA846-D924-466A-A49E-E804D8DD1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739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3200" y="147319"/>
            <a:ext cx="89408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9347200" y="147319"/>
            <a:ext cx="2608061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50400" y="274639"/>
            <a:ext cx="2235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CCDC-0532-45A7-BB70-633C75A23868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2FA846-D924-466A-A49E-E804D8DD1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98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CCDC-0532-45A7-BB70-633C75A23868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FA846-D924-466A-A49E-E804D8DD1E9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8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47200" y="152399"/>
            <a:ext cx="26416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203200" y="153923"/>
            <a:ext cx="89408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0400" y="2892277"/>
            <a:ext cx="21336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76CCDC-0532-45A7-BB70-633C75A23868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2FA846-D924-466A-A49E-E804D8DD1E9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08000" y="2892277"/>
            <a:ext cx="84328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50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072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2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CCDC-0532-45A7-BB70-633C75A23868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FA846-D924-466A-A49E-E804D8DD1E9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92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22438"/>
            <a:ext cx="5386917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386917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CCDC-0532-45A7-BB70-633C75A23868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FA846-D924-466A-A49E-E804D8DD1E9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45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CCDC-0532-45A7-BB70-633C75A23868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FA846-D924-466A-A49E-E804D8DD1E9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52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3200" y="150919"/>
            <a:ext cx="11775736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CCDC-0532-45A7-BB70-633C75A23868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FA846-D924-466A-A49E-E804D8DD1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51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9347200" y="150876"/>
            <a:ext cx="26416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ectangle 8"/>
          <p:cNvSpPr/>
          <p:nvPr/>
        </p:nvSpPr>
        <p:spPr>
          <a:xfrm>
            <a:off x="203200" y="152400"/>
            <a:ext cx="89408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304801"/>
            <a:ext cx="7823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46336" y="2130552"/>
            <a:ext cx="2231136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CCDC-0532-45A7-BB70-633C75A23868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2FA846-D924-466A-A49E-E804D8DD1E9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9546336" y="457200"/>
            <a:ext cx="2234213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301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ectangle 8"/>
          <p:cNvSpPr/>
          <p:nvPr/>
        </p:nvSpPr>
        <p:spPr>
          <a:xfrm>
            <a:off x="9347200" y="150876"/>
            <a:ext cx="26416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3200" y="152400"/>
            <a:ext cx="89408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50400" y="2133600"/>
            <a:ext cx="22352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CCDC-0532-45A7-BB70-633C75A23868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FA846-D924-466A-A49E-E804D8DD1E9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550400" y="460248"/>
            <a:ext cx="22352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0809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03200" y="1634971"/>
            <a:ext cx="11775736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203199" y="152401"/>
            <a:ext cx="11752063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55847"/>
            <a:ext cx="11175013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999" y="1719071"/>
            <a:ext cx="11210524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517" y="6356350"/>
            <a:ext cx="2844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E76CCDC-0532-45A7-BB70-633C75A23868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4000" y="6356350"/>
            <a:ext cx="4470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9573" y="6355080"/>
            <a:ext cx="777288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202FA846-D924-466A-A49E-E804D8DD1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0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Paragraph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1574800"/>
            <a:ext cx="5781139" cy="541620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2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HOOK: Interesting quote related to your topic that is INTEGRATED</a:t>
            </a:r>
            <a:r>
              <a:rPr lang="en-US" sz="22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520190" lvl="4" indent="-514350">
              <a:buFont typeface="Courier New" panose="02070309020205020404" pitchFamily="49" charset="0"/>
              <a:buChar char="o"/>
            </a:pPr>
            <a:r>
              <a:rPr lang="en-US" sz="15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Questions or Definitions. </a:t>
            </a:r>
            <a:r>
              <a:rPr lang="en-US" sz="15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22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Context: authors, dystopias, etc. Mention both texts. </a:t>
            </a:r>
            <a:endParaRPr lang="en-US" sz="2200" b="1" u="sng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22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ETHOS: Explain your literary </a:t>
            </a:r>
            <a:r>
              <a:rPr lang="en-US" sz="22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terms or techniques in your paper.</a:t>
            </a:r>
            <a:endParaRPr lang="en-US" sz="2200" b="1" u="sng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2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Comparative Thesis </a:t>
            </a:r>
            <a:r>
              <a:rPr lang="en-US" sz="2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9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Ethos</a:t>
            </a:r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 the credibility, trustworthiness, or knowledge of the speaker or writer.  </a:t>
            </a:r>
            <a:r>
              <a:rPr lang="en-US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THIS CASE THAT IS YOU</a:t>
            </a:r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0" indent="0">
              <a:buNone/>
            </a:pPr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Prove </a:t>
            </a:r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your readers you understand the literary, cultural or other techniques you’re writing about by </a:t>
            </a:r>
            <a:r>
              <a:rPr lang="en-US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explaining them in your own words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1" b="97917" l="2744" r="9695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858989" y="1325563"/>
            <a:ext cx="4224207" cy="4327236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448301" y="5403273"/>
            <a:ext cx="5403273" cy="121128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 of your introduction paragraph as a funnel, it should gradually get more </a:t>
            </a:r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focused and specific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it funnels from you engaging </a:t>
            </a:r>
            <a:r>
              <a:rPr lang="en-US" sz="2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HOOK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THESIS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03739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Paragraph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1574800"/>
            <a:ext cx="11735468" cy="5283199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2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HOOK: Interesting quote related to your topic that is INTEGRATED: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“Utopia is that which is in contradiction with reality” 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late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French philosopher Albert Camus 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wrote in reaction to attempted communist regimes (Camus).</a:t>
            </a:r>
            <a:endParaRPr lang="en-US" sz="2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22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Context: authors, dystopias, etc. Mention both texts:</a:t>
            </a:r>
            <a:br>
              <a:rPr lang="en-US" sz="22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i="1" dirty="0" smtClean="0">
                <a:solidFill>
                  <a:srgbClr val="4244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Inarguably</a:t>
            </a:r>
            <a:r>
              <a:rPr lang="en-US" sz="2200" i="1" dirty="0">
                <a:solidFill>
                  <a:srgbClr val="4244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i="1" dirty="0" smtClean="0">
                <a:solidFill>
                  <a:srgbClr val="4244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dystopian fiction authors have agreed; the </a:t>
            </a:r>
            <a:r>
              <a:rPr lang="en-US" sz="2200" i="1" dirty="0">
                <a:solidFill>
                  <a:srgbClr val="4244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pursuit of a society in which all needs are met </a:t>
            </a:r>
            <a:r>
              <a:rPr lang="en-US" sz="2200" i="1" dirty="0" smtClean="0">
                <a:solidFill>
                  <a:srgbClr val="4244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antithetical to </a:t>
            </a:r>
            <a:r>
              <a:rPr lang="en-US" sz="2200" i="1" dirty="0">
                <a:solidFill>
                  <a:srgbClr val="4244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freedom and the qualities that define humanity itself</a:t>
            </a:r>
            <a:r>
              <a:rPr lang="en-US" sz="2200" i="1" dirty="0" smtClean="0">
                <a:solidFill>
                  <a:srgbClr val="4244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Aldous Huxley and Joe Wright (director) both feared calls for capitalist utopias free of suffering and individuality. Blah </a:t>
            </a:r>
            <a:r>
              <a:rPr lang="en-US" sz="2200" i="1" dirty="0" err="1" smtClean="0">
                <a:solidFill>
                  <a:srgbClr val="4244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blah</a:t>
            </a:r>
            <a:r>
              <a:rPr lang="en-US" sz="2200" i="1" dirty="0" smtClean="0">
                <a:solidFill>
                  <a:srgbClr val="4244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 smtClean="0">
                <a:solidFill>
                  <a:srgbClr val="4244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blah</a:t>
            </a:r>
            <a:r>
              <a:rPr lang="en-US" sz="2200" i="1" dirty="0" smtClean="0">
                <a:solidFill>
                  <a:srgbClr val="4244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200" b="1" u="sng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22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ETHOS</a:t>
            </a:r>
            <a:r>
              <a:rPr lang="en-US" sz="22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Explain your literary terms or techniques in your </a:t>
            </a:r>
            <a:r>
              <a:rPr lang="en-US" sz="22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paper:</a:t>
            </a:r>
            <a:br>
              <a:rPr lang="en-US" sz="22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i="1" dirty="0" smtClean="0">
                <a:solidFill>
                  <a:srgbClr val="4244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of the most prevalent technique used by dystopian authors is irony.  Irony is the blah </a:t>
            </a:r>
            <a:r>
              <a:rPr lang="en-US" sz="2200" i="1" dirty="0" err="1" smtClean="0">
                <a:solidFill>
                  <a:srgbClr val="4244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blah</a:t>
            </a:r>
            <a:r>
              <a:rPr lang="en-US" sz="2200" i="1" dirty="0" smtClean="0">
                <a:solidFill>
                  <a:srgbClr val="4244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 smtClean="0">
                <a:solidFill>
                  <a:srgbClr val="4244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blah</a:t>
            </a:r>
            <a:r>
              <a:rPr lang="en-US" sz="2200" i="1" dirty="0" smtClean="0">
                <a:solidFill>
                  <a:srgbClr val="4244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US" sz="2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2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Comparative Thesis </a:t>
            </a:r>
            <a:r>
              <a:rPr lang="en-US" sz="2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Statement.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Brave New World and Black Mirror: 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“Nosedive,”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Huxley and Wright both use 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experiences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morally relatable characters in opposition 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conformist society juxtaposed through different ironic rebellion to 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commentary on the inescapable hypocrisy in the structure of any utopian society.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61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Paragraph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1574800"/>
            <a:ext cx="11735468" cy="5283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Utopia is that which is in contradiction with reality” </a:t>
            </a:r>
            <a:r>
              <a:rPr lang="en-US" sz="2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 </a:t>
            </a:r>
            <a:r>
              <a:rPr lang="en-US" sz="2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French philosopher Albert Camus </a:t>
            </a:r>
            <a:r>
              <a:rPr lang="en-US" sz="2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wrote in reaction to attempted communist regimes (Camus)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Inarguably</a:t>
            </a:r>
            <a:r>
              <a:rPr 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dystopian fiction authors have agreed; the </a:t>
            </a:r>
            <a:r>
              <a:rPr 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pursuit of a society in which all needs are met </a:t>
            </a:r>
            <a:r>
              <a:rPr lang="en-US" sz="2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antithetical to </a:t>
            </a:r>
            <a:r>
              <a:rPr 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freedom and the qualities </a:t>
            </a:r>
            <a:r>
              <a:rPr lang="en-US" sz="2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defining </a:t>
            </a:r>
            <a:r>
              <a:rPr 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humanity itself</a:t>
            </a:r>
            <a:r>
              <a:rPr lang="en-US" sz="2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Aldous Huxley and Joe Wright (director) both feared calls for capitalist utopias free of suffering and individuality. Black Mirror Blah </a:t>
            </a:r>
            <a:r>
              <a:rPr lang="en-US" sz="2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blah</a:t>
            </a:r>
            <a:r>
              <a:rPr lang="en-US" sz="2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blah</a:t>
            </a:r>
            <a:r>
              <a:rPr lang="en-US" sz="2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Aldous Huxley and Brave New World blah </a:t>
            </a:r>
            <a:r>
              <a:rPr lang="en-US" sz="2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blah</a:t>
            </a:r>
            <a:r>
              <a:rPr lang="en-US" sz="2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blah</a:t>
            </a:r>
            <a:r>
              <a:rPr lang="en-US" sz="2200" i="1" dirty="0" smtClean="0">
                <a:solidFill>
                  <a:srgbClr val="4244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of the most prevalent technique used by dystopian authors is irony.  Irony is the blah </a:t>
            </a:r>
            <a:r>
              <a:rPr lang="en-US" sz="22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blah</a:t>
            </a:r>
            <a:r>
              <a:rPr lang="en-US" sz="22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blah</a:t>
            </a:r>
            <a:r>
              <a:rPr lang="en-US" sz="2200" i="1" dirty="0" smtClean="0">
                <a:solidFill>
                  <a:srgbClr val="4244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Brave New World and Black Mirror: 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“Nosedive,” </a:t>
            </a:r>
            <a:r>
              <a:rPr lang="en-US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Huxley and Wright both use 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experiences </a:t>
            </a:r>
            <a:r>
              <a:rPr lang="en-US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morally relatable characters in opposition 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conformist society juxtaposed through different ironic rebellion to 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 </a:t>
            </a:r>
            <a:r>
              <a:rPr lang="en-US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commentary on the inescapable hypocrisy in the structure of any utopian society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65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Introductions and conclusions: A Visual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1061" y="3704020"/>
            <a:ext cx="3689788" cy="308692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1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Restated, in different words, your argument or thesis</a:t>
            </a:r>
            <a:r>
              <a:rPr lang="en-US" sz="16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16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Summarize </a:t>
            </a:r>
            <a:r>
              <a:rPr lang="en-US" sz="16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6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comparison </a:t>
            </a:r>
            <a:r>
              <a:rPr lang="en-US" sz="16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used (body paragraphs) to prove your </a:t>
            </a:r>
            <a:r>
              <a:rPr lang="en-US" sz="16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thesis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16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citation from a piece of research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1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1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 </a:t>
            </a:r>
            <a:r>
              <a:rPr lang="en-US" sz="1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explanation of the “so what</a:t>
            </a:r>
            <a:r>
              <a:rPr lang="en-US" sz="1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16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Concluding </a:t>
            </a:r>
            <a:r>
              <a:rPr lang="en-US" sz="16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 </a:t>
            </a:r>
            <a:r>
              <a:rPr lang="en-US" sz="16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Thought</a:t>
            </a:r>
            <a:r>
              <a:rPr lang="en-US" sz="1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6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14" b="94595" l="4334" r="9257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93889" y="3807782"/>
            <a:ext cx="2604221" cy="29831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381" b="97917" l="2744" r="9695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23082" y="1067510"/>
            <a:ext cx="2675028" cy="2740272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1435761" y="968734"/>
            <a:ext cx="3287321" cy="29378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lphaUcPeriod"/>
            </a:pPr>
            <a:r>
              <a:rPr lang="en-US" sz="16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HOOK: Interesting quote related to your topic that is INTEGRATED.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16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Context:</a:t>
            </a:r>
            <a:endParaRPr lang="en-US" sz="1600" b="1" u="sng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16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ETHOS: Explain your literary term or context about it.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1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Comparative Thesis </a:t>
            </a:r>
            <a:r>
              <a:rPr lang="en-US" sz="1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Statement.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20040" y="4899735"/>
            <a:ext cx="3954483" cy="107424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2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be flipped, </a:t>
            </a:r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it makes more sense for </a:t>
            </a:r>
            <a:r>
              <a:rPr lang="en-US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conclusion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Right Arrow 3"/>
          <p:cNvSpPr/>
          <p:nvPr/>
        </p:nvSpPr>
        <p:spPr>
          <a:xfrm rot="20191664">
            <a:off x="4123614" y="5371727"/>
            <a:ext cx="1207600" cy="130264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543008">
            <a:off x="4123614" y="5375040"/>
            <a:ext cx="1207600" cy="130264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Paragraph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1574800"/>
            <a:ext cx="5781139" cy="5283199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Restated, in different words, your argument or thesis</a:t>
            </a:r>
            <a:r>
              <a:rPr lang="en-US" sz="22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2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Summarize </a:t>
            </a:r>
            <a:r>
              <a:rPr lang="en-US" sz="22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comparisons </a:t>
            </a:r>
            <a:r>
              <a:rPr lang="en-US" sz="22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used (body paragraphs) to prove your </a:t>
            </a:r>
            <a:r>
              <a:rPr lang="en-US" sz="22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thesis. No quotes or actual evidence. </a:t>
            </a:r>
            <a:endParaRPr lang="en-US" sz="2200" b="1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4510" lvl="5" indent="-514350">
              <a:buFont typeface="+mj-lt"/>
              <a:buAutoNum type="alphaUcPeriod"/>
            </a:pPr>
            <a:r>
              <a:rPr lang="en-US" sz="14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Stay in third person!</a:t>
            </a:r>
            <a:endParaRPr lang="en-US" sz="1400" b="1" u="sng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22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citation from a piece of research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use the school’s database to cite something relevant, probably ACADEMIC research or AUTHOR’s QUOTE </a:t>
            </a:r>
            <a:r>
              <a:rPr lang="en-US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another context.</a:t>
            </a:r>
            <a:endParaRPr lang="en-US" sz="2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22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 </a:t>
            </a:r>
            <a:r>
              <a:rPr lang="en-US" sz="22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explanation of the “so what</a:t>
            </a:r>
            <a:r>
              <a:rPr lang="en-US" sz="22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2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Concluding </a:t>
            </a:r>
            <a:r>
              <a:rPr lang="en-US" sz="22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 </a:t>
            </a:r>
            <a:r>
              <a:rPr lang="en-US" sz="22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Thought</a:t>
            </a:r>
            <a:r>
              <a:rPr lang="en-US" sz="2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broad, universal final thought that feels like a conclusion. </a:t>
            </a:r>
            <a:endParaRPr lang="en-US" sz="2200" b="1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lphaUcPeriod"/>
            </a:pPr>
            <a:endParaRPr lang="en-US" sz="22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14" b="94595" l="4334" r="9257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835303" y="1325563"/>
            <a:ext cx="3850002" cy="4410219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5997039" y="5391398"/>
            <a:ext cx="6194961" cy="135378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 of your conclusion paragraph as the opposite of your introduction funnel, it should gradually get more </a:t>
            </a:r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universal and culminating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it funnels from your specific 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THESIS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a satisfying, </a:t>
            </a:r>
            <a:r>
              <a:rPr lang="en-US" sz="2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 THOUGHT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181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Think of search terms relevant to your topic…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1059" y="1497331"/>
            <a:ext cx="7544186" cy="5074964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 rot="20501146">
            <a:off x="4634682" y="5145068"/>
            <a:ext cx="2381377" cy="58704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 with this one!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rot="20934905">
            <a:off x="2166996" y="4426134"/>
            <a:ext cx="2381377" cy="41376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Or…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20934905">
            <a:off x="1886950" y="3740843"/>
            <a:ext cx="2381377" cy="41376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39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u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ue" id="{012C21C9-DC4D-4CCA-A06F-A9FD257DF831}" vid="{45A8A4BD-2CDD-4E7A-9FAC-FD0C7DF1A1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379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Courier New</vt:lpstr>
      <vt:lpstr>Franklin Gothic Medium</vt:lpstr>
      <vt:lpstr>Times New Roman</vt:lpstr>
      <vt:lpstr>Wingdings</vt:lpstr>
      <vt:lpstr>Wingdings 2</vt:lpstr>
      <vt:lpstr>Blue</vt:lpstr>
      <vt:lpstr>Introduction Paragraph</vt:lpstr>
      <vt:lpstr>Introduction Paragraph</vt:lpstr>
      <vt:lpstr>Introduction Paragraph</vt:lpstr>
      <vt:lpstr>Introductions and conclusions: A Visual</vt:lpstr>
      <vt:lpstr>Conclusion Paragraph</vt:lpstr>
      <vt:lpstr>Think of search terms relevant to your topic…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BMU Introduction Paragraph</dc:title>
  <dc:creator>Smith, Kyle    SHS - Staff</dc:creator>
  <cp:lastModifiedBy>Smith, Kyle    SHS - Staff</cp:lastModifiedBy>
  <cp:revision>19</cp:revision>
  <dcterms:created xsi:type="dcterms:W3CDTF">2018-11-27T18:39:52Z</dcterms:created>
  <dcterms:modified xsi:type="dcterms:W3CDTF">2019-04-26T19:11:35Z</dcterms:modified>
</cp:coreProperties>
</file>