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80" r:id="rId4"/>
    <p:sldId id="281" r:id="rId5"/>
    <p:sldId id="257" r:id="rId6"/>
    <p:sldId id="258" r:id="rId7"/>
    <p:sldId id="274" r:id="rId8"/>
    <p:sldId id="263" r:id="rId9"/>
    <p:sldId id="264" r:id="rId10"/>
    <p:sldId id="267" r:id="rId11"/>
    <p:sldId id="268" r:id="rId12"/>
    <p:sldId id="269" r:id="rId13"/>
    <p:sldId id="270" r:id="rId14"/>
    <p:sldId id="277" r:id="rId15"/>
    <p:sldId id="271" r:id="rId16"/>
    <p:sldId id="272" r:id="rId17"/>
    <p:sldId id="278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59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39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5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16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99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2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29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5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866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205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90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95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291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486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9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276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30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521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5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92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241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89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31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22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0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3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3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79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3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0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4070-C270-4D3C-A8C0-11897A01D0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1CAB5-76FA-4332-9864-86A90198F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1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01DB-D9C3-4A64-8D85-0D57BE610C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825-5053-401A-B37F-283BD034B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88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 smtClean="0">
                <a:latin typeface="Tw Cen MT" panose="020B0602020104020603" pitchFamily="34" charset="0"/>
              </a:rPr>
              <a:t>Reread pages 57-61 and try and identify an example of juxtaposition and the effect. </a:t>
            </a:r>
            <a:endParaRPr lang="en-US" sz="4500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055"/>
            <a:ext cx="10515600" cy="4181908"/>
          </a:xfrm>
        </p:spPr>
        <p:txBody>
          <a:bodyPr/>
          <a:lstStyle/>
          <a:p>
            <a:r>
              <a:rPr lang="en-US" b="1" dirty="0" smtClean="0">
                <a:latin typeface="Tw Cen MT" panose="020B0602020104020603" pitchFamily="34" charset="0"/>
              </a:rPr>
              <a:t>Start with “The next day…” (57) and end with “…thought weak” (61).</a:t>
            </a:r>
          </a:p>
          <a:p>
            <a:endParaRPr lang="en-US" b="1" dirty="0">
              <a:latin typeface="Tw Cen MT" panose="020B0602020104020603" pitchFamily="34" charset="0"/>
            </a:endParaRPr>
          </a:p>
          <a:p>
            <a:endParaRPr lang="en-US" b="1" dirty="0" smtClean="0">
              <a:latin typeface="Tw Cen MT" panose="020B0602020104020603" pitchFamily="34" charset="0"/>
            </a:endParaRPr>
          </a:p>
          <a:p>
            <a:r>
              <a:rPr lang="en-US" b="1" i="1" dirty="0" smtClean="0">
                <a:latin typeface="Tw Cen MT" panose="020B0602020104020603" pitchFamily="34" charset="0"/>
              </a:rPr>
              <a:t>What does juxtaposition mean?</a:t>
            </a:r>
          </a:p>
          <a:p>
            <a:r>
              <a:rPr lang="en-US" b="1" i="1" dirty="0" smtClean="0">
                <a:latin typeface="Tw Cen MT" panose="020B0602020104020603" pitchFamily="34" charset="0"/>
              </a:rPr>
              <a:t>What types of effects does juxtaposition create? What did you come up with?</a:t>
            </a:r>
            <a:endParaRPr lang="en-US" b="1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67" y="0"/>
            <a:ext cx="11505063" cy="139270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</a:rPr>
              <a:t>1. </a:t>
            </a:r>
            <a:r>
              <a:rPr lang="en-US" sz="3200" b="1" dirty="0">
                <a:latin typeface="Georgia" panose="02040502050405020303" pitchFamily="18" charset="0"/>
              </a:rPr>
              <a:t>Repetition of Literary/Language </a:t>
            </a:r>
            <a:r>
              <a:rPr lang="en-US" sz="3200" b="1" dirty="0" smtClean="0">
                <a:latin typeface="Georgia" panose="02040502050405020303" pitchFamily="18" charset="0"/>
              </a:rPr>
              <a:t>Devices</a:t>
            </a:r>
            <a:br>
              <a:rPr lang="en-US" sz="3200" b="1" dirty="0" smtClean="0">
                <a:latin typeface="Georgia" panose="02040502050405020303" pitchFamily="18" charset="0"/>
              </a:rPr>
            </a:br>
            <a:r>
              <a:rPr lang="en-US" sz="3200" dirty="0" smtClean="0">
                <a:latin typeface="Georgia" panose="02040502050405020303" pitchFamily="18" charset="0"/>
              </a:rPr>
              <a:t>Example: Figurative language about the character nicknamed ‘Horse’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67" y="1547446"/>
            <a:ext cx="11505063" cy="5064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“’Bullshit!’ Horse cried out. They called him Horse because his face looked like the face of  a horse, and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he was always stomping at the ground</a:t>
            </a:r>
            <a:r>
              <a:rPr lang="en-US" dirty="0" smtClean="0">
                <a:latin typeface="Georgia" panose="02040502050405020303" pitchFamily="18" charset="0"/>
              </a:rPr>
              <a:t>.” (Anaya 36).</a:t>
            </a:r>
          </a:p>
          <a:p>
            <a:pPr marL="0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“Horse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neighed loudly</a:t>
            </a:r>
            <a:r>
              <a:rPr lang="en-US" dirty="0" smtClean="0">
                <a:latin typeface="Georgia" panose="02040502050405020303" pitchFamily="18" charset="0"/>
              </a:rPr>
              <a:t>. ‘Hey, Florence, top this one!’ Again he cleared his throat and spit.” (Anaya 37).</a:t>
            </a:r>
          </a:p>
          <a:p>
            <a:pPr marL="0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“His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dark, wild eyes</a:t>
            </a:r>
            <a:r>
              <a:rPr lang="en-US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held me hypnotically, and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I could hear the deep sounds a horse makes inside his chest when he is ready to buck</a:t>
            </a:r>
            <a:r>
              <a:rPr lang="en-US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  <a:r>
              <a:rPr lang="en-US" dirty="0" smtClean="0">
                <a:latin typeface="Georgia" panose="02040502050405020303" pitchFamily="18" charset="0"/>
              </a:rPr>
              <a:t>” (Anaya 39).</a:t>
            </a:r>
          </a:p>
          <a:p>
            <a:pPr marL="0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“That year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a pissing contest</a:t>
            </a:r>
            <a:r>
              <a:rPr lang="en-US" b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was held behind the school house, and Horse won,” (Anaya 76).  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66" y="0"/>
            <a:ext cx="11505063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Georgia" panose="02040502050405020303" pitchFamily="18" charset="0"/>
              </a:rPr>
              <a:t>1. </a:t>
            </a:r>
            <a:r>
              <a:rPr lang="en-US" sz="2800" b="1" dirty="0">
                <a:latin typeface="Georgia" panose="02040502050405020303" pitchFamily="18" charset="0"/>
              </a:rPr>
              <a:t>Repetition of Literary/Language Devices</a:t>
            </a:r>
            <a:r>
              <a:rPr lang="en-US" sz="2800" dirty="0">
                <a:latin typeface="Georgia" panose="02040502050405020303" pitchFamily="18" charset="0"/>
              </a:rPr>
              <a:t/>
            </a:r>
            <a:br>
              <a:rPr lang="en-US" sz="2800" dirty="0">
                <a:latin typeface="Georgia" panose="02040502050405020303" pitchFamily="18" charset="0"/>
              </a:rPr>
            </a:br>
            <a:r>
              <a:rPr lang="en-US" sz="2800" dirty="0">
                <a:latin typeface="Georgia" panose="02040502050405020303" pitchFamily="18" charset="0"/>
              </a:rPr>
              <a:t>Example: Characterization of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67" y="914400"/>
            <a:ext cx="11505063" cy="569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“</a:t>
            </a:r>
            <a:r>
              <a:rPr lang="en-US" dirty="0">
                <a:latin typeface="Georgia" panose="02040502050405020303" pitchFamily="18" charset="0"/>
              </a:rPr>
              <a:t>Horse's </a:t>
            </a:r>
            <a:r>
              <a:rPr lang="en-US" dirty="0" smtClean="0">
                <a:latin typeface="Georgia" panose="02040502050405020303" pitchFamily="18" charset="0"/>
              </a:rPr>
              <a:t>…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I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thought he would bolt</a:t>
            </a:r>
            <a:r>
              <a:rPr lang="en-US" dirty="0">
                <a:solidFill>
                  <a:schemeClr val="accent2"/>
                </a:solidFill>
                <a:latin typeface="Georgia" panose="02040502050405020303" pitchFamily="18" charset="0"/>
              </a:rPr>
              <a:t>. His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big horse-eyes looked up at me nervously</a:t>
            </a:r>
            <a:r>
              <a:rPr lang="en-US" dirty="0">
                <a:latin typeface="Georgia" panose="02040502050405020303" pitchFamily="18" charset="0"/>
              </a:rPr>
              <a:t>.” (Anaya 155</a:t>
            </a:r>
            <a:r>
              <a:rPr lang="en-US" dirty="0" smtClean="0">
                <a:latin typeface="Georgia" panose="02040502050405020303" pitchFamily="18" charset="0"/>
              </a:rPr>
              <a:t>).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“Horse </a:t>
            </a:r>
            <a:r>
              <a:rPr lang="en-US" dirty="0">
                <a:latin typeface="Georgia" panose="02040502050405020303" pitchFamily="18" charset="0"/>
              </a:rPr>
              <a:t>smiled into my face. </a:t>
            </a:r>
            <a:r>
              <a:rPr lang="en-US" dirty="0" smtClean="0">
                <a:latin typeface="Georgia" panose="02040502050405020303" pitchFamily="18" charset="0"/>
              </a:rPr>
              <a:t>… His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horse-eyes were wild with excitement and his big, yellow teeth chomped</a:t>
            </a:r>
            <a:r>
              <a:rPr lang="en-US" dirty="0">
                <a:latin typeface="Georgia" panose="02040502050405020303" pitchFamily="18" charset="0"/>
              </a:rPr>
              <a:t> on something that smelled like spoiled eggs</a:t>
            </a:r>
            <a:r>
              <a:rPr lang="en-US" dirty="0" smtClean="0">
                <a:latin typeface="Georgia" panose="02040502050405020303" pitchFamily="18" charset="0"/>
              </a:rPr>
              <a:t>.” (Anaya 202).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“Horse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whinnied and reared up</a:t>
            </a:r>
            <a:r>
              <a:rPr lang="en-US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and Bones was on him” (Anaya 195</a:t>
            </a:r>
            <a:r>
              <a:rPr lang="en-US" dirty="0" smtClean="0">
                <a:latin typeface="Georgia" panose="02040502050405020303" pitchFamily="18" charset="0"/>
              </a:rPr>
              <a:t>).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“Horse,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sensing something he could not understand, began to get nervous</a:t>
            </a:r>
            <a:r>
              <a:rPr lang="en-US" dirty="0">
                <a:latin typeface="Georgia" panose="02040502050405020303" pitchFamily="18" charset="0"/>
              </a:rPr>
              <a:t>.” (Anaya 209). </a:t>
            </a:r>
          </a:p>
        </p:txBody>
      </p:sp>
    </p:spTree>
    <p:extLst>
      <p:ext uri="{BB962C8B-B14F-4D97-AF65-F5344CB8AC3E}">
        <p14:creationId xmlns:p14="http://schemas.microsoft.com/office/powerpoint/2010/main" val="6801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2. Symbolic Motifs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Women sitting by windows?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Twins in </a:t>
            </a:r>
            <a:r>
              <a:rPr lang="en-US" i="1" dirty="0" smtClean="0">
                <a:latin typeface="Georgia" panose="02040502050405020303" pitchFamily="18" charset="0"/>
              </a:rPr>
              <a:t>Things Fall Apart</a:t>
            </a:r>
          </a:p>
          <a:p>
            <a:pPr lvl="1"/>
            <a:r>
              <a:rPr lang="en-US" i="1" dirty="0" smtClean="0">
                <a:latin typeface="Georgia" panose="02040502050405020303" pitchFamily="18" charset="0"/>
              </a:rPr>
              <a:t>Or people thinking about twins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 of walking on dry leaves p207, chapter 7 </a:t>
            </a:r>
            <a:r>
              <a:rPr lang="en-US" smtClean="0"/>
              <a:t>and 24 </a:t>
            </a:r>
            <a:r>
              <a:rPr lang="en-US" dirty="0" smtClean="0"/>
              <a:t>in TFA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3. Repetition of Plot Structures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Silence vs. Noise in </a:t>
            </a:r>
            <a:r>
              <a:rPr lang="en-US" i="1" dirty="0" smtClean="0">
                <a:latin typeface="Georgia" panose="02040502050405020303" pitchFamily="18" charset="0"/>
              </a:rPr>
              <a:t>Things Fall Apart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Death or dreams are the most common situational motifs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What would you need to notice to call something a “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motif</a:t>
            </a:r>
            <a:r>
              <a:rPr lang="en-US" dirty="0" smtClean="0">
                <a:latin typeface="Georgia" panose="02040502050405020303" pitchFamily="18" charset="0"/>
              </a:rPr>
              <a:t>”?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865"/>
            <a:ext cx="10515600" cy="42400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Can you connect their effects or meaning?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Does it reoccur?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Is it dynamic?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(changes in context, type, or situation)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Is it connected to something important?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(Purpose? Theme?)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94" y="21300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Fill in the chart for </a:t>
            </a:r>
            <a:r>
              <a:rPr lang="en-US" i="1" dirty="0" smtClean="0">
                <a:latin typeface="Georgia" panose="02040502050405020303" pitchFamily="18" charset="0"/>
              </a:rPr>
              <a:t>Things Fall Apart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6" descr="Screen Shot 2017-02-07 at 7.57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r="16010"/>
          <a:stretch/>
        </p:blipFill>
        <p:spPr>
          <a:xfrm>
            <a:off x="1523999" y="1290919"/>
            <a:ext cx="9483943" cy="5427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03109" y="2805952"/>
            <a:ext cx="3795432" cy="1004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Associated with the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motif of Twins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what do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Twins represent?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5878" y="1364542"/>
            <a:ext cx="3689893" cy="9024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Plot motif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 questioning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Igbo Traditions after unjust deaths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9933" y="5154705"/>
            <a:ext cx="2934820" cy="8157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____?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3415" y="5369858"/>
            <a:ext cx="2728632" cy="1004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_____?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60709" y="5154705"/>
            <a:ext cx="2495550" cy="8157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____?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2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 smtClean="0">
                <a:latin typeface="Tw Cen MT" panose="020B0602020104020603" pitchFamily="34" charset="0"/>
              </a:rPr>
              <a:t>Juxtaposition in chapter 7 </a:t>
            </a:r>
            <a:r>
              <a:rPr lang="en-US" sz="4000" cap="none" dirty="0" smtClean="0">
                <a:latin typeface="Tw Cen MT" panose="020B0602020104020603" pitchFamily="34" charset="0"/>
              </a:rPr>
              <a:t>(58-9)</a:t>
            </a:r>
            <a:endParaRPr lang="en-US" sz="4000" cap="none" dirty="0">
              <a:latin typeface="Tw Cen MT" panose="020B06020201040206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34885" y="1371600"/>
            <a:ext cx="4040188" cy="81425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w Cen MT" panose="020B0602020104020603" pitchFamily="34" charset="0"/>
              </a:rPr>
              <a:t>Group of men taking </a:t>
            </a:r>
            <a:r>
              <a:rPr lang="en-US" dirty="0" err="1" smtClean="0">
                <a:latin typeface="Tw Cen MT" panose="020B0602020104020603" pitchFamily="34" charset="0"/>
              </a:rPr>
              <a:t>Ikemefuna</a:t>
            </a:r>
            <a:r>
              <a:rPr lang="en-US" dirty="0" smtClean="0">
                <a:latin typeface="Tw Cen MT" panose="020B0602020104020603" pitchFamily="34" charset="0"/>
              </a:rPr>
              <a:t> to be sacrificed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88571" y="2185852"/>
            <a:ext cx="4932817" cy="301791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w Cen MT" panose="020B0602020104020603" pitchFamily="34" charset="0"/>
              </a:rPr>
              <a:t>“Party”</a:t>
            </a:r>
          </a:p>
          <a:p>
            <a:r>
              <a:rPr lang="en-US" sz="2200" dirty="0">
                <a:latin typeface="Tw Cen MT" panose="020B0602020104020603" pitchFamily="34" charset="0"/>
              </a:rPr>
              <a:t>“A deathly silence descended… Even the very little children seemed to know… </a:t>
            </a:r>
            <a:r>
              <a:rPr lang="en-US" sz="2200" dirty="0" err="1">
                <a:latin typeface="Tw Cen MT" panose="020B0602020104020603" pitchFamily="34" charset="0"/>
              </a:rPr>
              <a:t>Nwoye</a:t>
            </a:r>
            <a:r>
              <a:rPr lang="en-US" sz="2200" dirty="0">
                <a:latin typeface="Tw Cen MT" panose="020B0602020104020603" pitchFamily="34" charset="0"/>
              </a:rPr>
              <a:t> sat in his mother's hut and tears stood in his eyes.”</a:t>
            </a:r>
          </a:p>
          <a:p>
            <a:r>
              <a:rPr lang="en-US" sz="2200" dirty="0">
                <a:latin typeface="Tw Cen MT" panose="020B0602020104020603" pitchFamily="34" charset="0"/>
              </a:rPr>
              <a:t>“But as they drew near to the outskirts of Umuofia silence fell upon them”</a:t>
            </a:r>
          </a:p>
          <a:p>
            <a:r>
              <a:rPr lang="en-US" sz="2200" dirty="0">
                <a:latin typeface="Tw Cen MT" panose="020B0602020104020603" pitchFamily="34" charset="0"/>
              </a:rPr>
              <a:t>“The men trod dry leaves on the sand.”</a:t>
            </a:r>
          </a:p>
          <a:p>
            <a:endParaRPr lang="en-US" sz="2200" dirty="0">
              <a:latin typeface="Tw Cen MT" panose="020B0602020104020603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69026" y="2185851"/>
            <a:ext cx="4934403" cy="3017917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w Cen MT" panose="020B0602020104020603" pitchFamily="34" charset="0"/>
              </a:rPr>
              <a:t>“from the distance came the faint beating of the </a:t>
            </a:r>
            <a:r>
              <a:rPr lang="en-US" sz="2200" i="1" dirty="0" err="1">
                <a:latin typeface="Tw Cen MT" panose="020B0602020104020603" pitchFamily="34" charset="0"/>
              </a:rPr>
              <a:t>ekwe</a:t>
            </a:r>
            <a:r>
              <a:rPr lang="en-US" sz="2200" dirty="0">
                <a:latin typeface="Tw Cen MT" panose="020B0602020104020603" pitchFamily="34" charset="0"/>
              </a:rPr>
              <a:t>. It rose and faded with the wind--a peaceful dance from a distant clan.”</a:t>
            </a:r>
          </a:p>
          <a:p>
            <a:r>
              <a:rPr lang="en-US" sz="2200" dirty="0">
                <a:latin typeface="Tw Cen MT" panose="020B0602020104020603" pitchFamily="34" charset="0"/>
              </a:rPr>
              <a:t>“the elusive dance rose and fell with the wind. Somewhere a man was taking one of the titles of his clan, with music and dancing and a great feast.”</a:t>
            </a:r>
          </a:p>
          <a:p>
            <a:endParaRPr lang="en-US" sz="2200" dirty="0">
              <a:latin typeface="Tw Cen MT" panose="020B0602020104020603" pitchFamily="34" charset="0"/>
            </a:endParaRPr>
          </a:p>
          <a:p>
            <a:endParaRPr lang="en-US" sz="22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709" y="5203768"/>
            <a:ext cx="1028258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Q: What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supports the claim Smith is making that these things are juxtaposed?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does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 juxtaposition of these two “parties” highlight to readers?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evidence/aspects about them are juxtaposed?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idx="1"/>
          </p:nvPr>
        </p:nvSpPr>
        <p:spPr>
          <a:xfrm>
            <a:off x="6616133" y="1371600"/>
            <a:ext cx="4040188" cy="8142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w Cen MT" panose="020B0602020104020603" pitchFamily="34" charset="0"/>
              </a:rPr>
              <a:t>Man Taking a new title in a nearby village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Georgia" panose="02040502050405020303" pitchFamily="18" charset="0"/>
              </a:rPr>
              <a:t>Journal #20: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Motifs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6" y="1325563"/>
            <a:ext cx="11117931" cy="5347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u="sng" dirty="0" smtClean="0">
                <a:latin typeface="Georgia" panose="02040502050405020303" pitchFamily="18" charset="0"/>
              </a:rPr>
              <a:t>Learning Targets</a:t>
            </a:r>
            <a:r>
              <a:rPr lang="en-US" sz="3600" dirty="0" smtClean="0">
                <a:latin typeface="Georgia" panose="02040502050405020303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Students will be able to explain the difference between symbols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motifs </a:t>
            </a:r>
            <a:r>
              <a:rPr lang="en-US" sz="3600" dirty="0" smtClean="0">
                <a:latin typeface="Georgia" panose="02040502050405020303" pitchFamily="18" charset="0"/>
              </a:rPr>
              <a:t>and analyze them.</a:t>
            </a:r>
          </a:p>
        </p:txBody>
      </p:sp>
    </p:spTree>
    <p:extLst>
      <p:ext uri="{BB962C8B-B14F-4D97-AF65-F5344CB8AC3E}">
        <p14:creationId xmlns:p14="http://schemas.microsoft.com/office/powerpoint/2010/main" val="34466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Symbol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Motif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r>
              <a:rPr lang="en-US" u="sng" dirty="0" smtClean="0">
                <a:latin typeface="Georgia" panose="02040502050405020303" pitchFamily="18" charset="0"/>
              </a:rPr>
              <a:t>What’s the difference?</a:t>
            </a:r>
            <a:endParaRPr lang="en-US" u="sng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Symbol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 reoccurring object in literature that figuratively represents another idea or </a:t>
            </a:r>
            <a:r>
              <a:rPr lang="en-US" dirty="0">
                <a:latin typeface="Georgia" panose="02040502050405020303" pitchFamily="18" charset="0"/>
              </a:rPr>
              <a:t>thing and is almost always related to the theme.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Motif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 reoccurring object in literature that figuratively represents another idea or </a:t>
            </a:r>
            <a:r>
              <a:rPr lang="en-US" dirty="0">
                <a:latin typeface="Georgia" panose="02040502050405020303" pitchFamily="18" charset="0"/>
              </a:rPr>
              <a:t>thing and is almost always related to the theme.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AutoShape 2" descr="data:image/jpeg;base64,/9j/4AAQSkZJRgABAQAAAQABAAD/2wCEAAkGBxQQEhIUEBAQFhQWFRUUFBgXFxUVEhQUFBQWFhQVFBUaHCggGholGxQUITEhJSkrLi4uFx80ODMtNygtLisBCgoKDg0OGhAQGiwkICQsLCwsLCwsLywsLCwsLCwsLCwsLC8sLCwsLCwsLCwsLCwsLCwsLCwsLCwsLCwsLCwsLP/AABEIAMYA/gMBEQACEQEDEQH/xAAbAAEAAwEBAQEAAAAAAAAAAAAAAgMEAQUGB//EAEYQAAIBAgIFCQILBgUFAQAAAAABAgMRBBIFITFxkQYTMkFRYYGhsSLBFBUzQlJicoKSotEjQ8LS4fBjk5Sy0wdTg8Pxc//EABoBAQADAQEBAAAAAAAAAAAAAAABAgMEBQb/xAA4EQACAgEABgkCBQQBBQAAAAAAAQIRAwQSITFBURMyYXGBkaGx8NHhBRQiQsFSYpLxohUjJIKy/9oADAMBAAIRAxEAPwD9xAAAAAAAAAAAAAAAAAAAAAAAAAAAAAAAAAAAAAAAAAAAAAAAAAAAAAAAAAAAAAAAAAAAAAAAAAAAAAAAAAAAAAAAAAAAAAAAAAAAAAAAAAAAAAAAAAAAAAAAAAAAAAAAAAAAAAAAAAAAAAAABwkgAAAAAAAAAAAAAAAAAAAAAAAAAAAAAAAAAAAAAAAAAAAAAAHLgC4AuALgC4AuALgC4AuALgC4AuALgC4AuALgC4AuALgC4AuALgC4AuALgC4AuALgC4AuALgC4BwkgAAAAAAAAAAAAAAAAAAAAAAAAAAAAAAAAAAAAAAAAAAAAAAHAAAAAAAAAAAAAAAAAAAAAAAAAAAAAAAAAAAAAAAAAAAAAAAARJIAAAAAAAAAAAAAAAAAAAAAAAAAAAAAAAAAAAAAAAAAAAAAABwEAAAAAAAAAAAAAAAAAAAAAAAAAAAAAAAAAAAAAAAAAAAAAAAjckgXAFwBcAXAFwBcAXAFwBcAXAFwBcAXAFwAALgC4AuALgC4AuALgC4AuALgC4AuALgC4AuALgEbkkC4AuALgC4AuALgC4AuALgC4AuALgC4AuAeRyhxDXweneShVrc3UcXaSjzc52T6szgl426zbBHbJ8UrRhnf6VHns2bzuHwsaUb09Vmra9rv0X232ee1Fsk3N0zLDhhjVxPWuc52C4AuALgC4AuALgC4AuALgC4AuALgC4AuARJKgAAAAAAAAAAAAAAAAAAAAFOKw0asXGpG8XbtTTTummtaaaTTWtNExk4u0RKKkqZRQ0dGMs15ya2ZndR3JJF5ZZNUZRwRjLW3vtZtMzYAAAAAAAAAAAAAAAAAAAAAhcmgLigLigLigLigLigLgElB9jItE0yXNvu4oWhqs5l748RYrtOWXavMA6l/dn+pFgllf0Xw/qLXMmnyGV9i4IjYKY19kfyjYNou/q/lJpDaMz+r+UUhbGZ/V/KKFsZvs8F+pFCxm7o8CaFnLrsj+ZCmLQ1di4/qNo2DL3eaYsUHDulwFkURa7ySKOEg5cUBcUBcUBcUBcUBcUCNyxUXAFwCag+5b9RXWRbVZ20Vtbe7+o2jYOcS2RXjrI1XzJ1lyIyxdts0uBKx9hV5UuJD4Sn1yfH9CdRor0ifaTi29kH4/wD0h95ZN8EWKMvoxXAraLfqI87/AIkfBq5NdhGv2o6nf50uDI8Cb7SSp7xrE6o5oaw1BzQ1hqmfSMnTo1ZxSzRpzlFdWaMW1fxRMdskiGqVlFGNqkbVJSUk7p7M0ba9mrwt1mj6rtVRhHrqpWmb+b/uxjrHRqjmv71k6w1SLgl/bFsikRbj2236vUttIuPMRSeySfBi2t6Cp7mJU32LiNZBxZW5tbYz8Ff0J2PiiltcGQWPjsz2fY7p8GT0T5EdMuZbHEJ9cXw9xGpRZZEyWZdnBkU+Za1yGrt4/wBBtGzmccXv3axaIpkbliBcAXIBG5JWxq6yNvAm+ZXPHRjs8tb4llib3lHnitxixOllHW7Le7s2jgswnpNHlVeUbk1Gkpzb2KK27ra2dEdESVy2d5wz/EturG23wRsoYXEVNdS0F2bZGcp4o7I7TeGPSMm2X6fVnoYfDZP3eZ9rb9xhKetxo64Y9XerNaxUkvZhFGXRrizfpZcEjsXOXSzW+1lX5VfzIajHd88yFry3+9e231FSdGHTyX7/AG5ed2EskurfsJPFDrV7lUtN0l0U34JIutGm95R6biW5FTx9Sp8nCdu7WuNi3RQh1minT5J9RM7VxFSC/aTpw+3JJ+pCjjfVTfcS55Y9Zpd7Mc9LpfvpS/8Azo1anmoWNOi/t82l/JTpv7/JN+yKZ6Ya2UsfP7NGMf8AfNErEv7V4/RDpHzk/wD1+pnlpmcnl+B6QtL2W5Kikk9TbtNu2snokletH1+hKybV1vQphpJ06NGpGlVqucM+Wmr1GnGndru9tF3HWk1aXf4mKXRrbbp8DLU5XZengdIx3qK9Ui60a90olXpCW9S+eBVHlxQe2GMhvUH6Mv8Ak8nYzL85j5tGujyuoS2YqrHulBrzKPRJ8YIstLjwyP0PRw2nc/yeIoz7m7y4KTMpaOl1otfO40jpU31ZJ/O81/D2/lMPCW7V6op0SXVkzTp2+vBP53F1OrSeznqb7m8vC7XkUcZrkzRSxvdrR8f9r0NEZyXRrwmvrpJ8Y29ClRe+LXd9zROcd00+9fyq9jk8TdWnTg1+KPFJ+cVvChW5/PnaS8jfWivdfPAwVaGGm1HNKhOXR9pRUn2R2wk+5azSM80VfWXzxMZY8E3V6r+d6M2JwOJo66VWnVj2P2J+WpmsMuKeySa9Uc+TDpGLbCSkvJmSnyhlH5WEo97V48UbPRU+qYR/EGtk9neephdLxnrTT3PXwOeeBo7IaUpbfY2xxcZdevv1GTxtG6yxZZcqXsXBFmWtiMuzaaRhZlPJqmSdRy2s2SS3HO5N7zx9L6S5tNR2nRixa285NIz9Gjy/g8pRUp+1Ocoxgn0VKTsr9p0JxTrglb8Dz5Kclb2ttJLhtPpsHhoUK1PDx6UoOpVm+lUtqUE+qN03ZdS3nBknLLjeV7k6S5dveethxY8GaOCO9q5Pi+zu41yPobHCesYMfi3GyXW7Lw23N8eOzmzZnHcMEnPW3s/vUMlR2IYrltZVjNIRu453GzadturvLY8L61GeXSYW43QwOioVVmu8vb1vtsMmeUP08Rh0SGVa3AupVaEJZKMIymuvpWtt1so45ZLWm6RpGWCMtXEk35miVCdTpVJbo+yvIzUox3I1cJT60n4bDw9J6Uo4ZVHSw8qrpp55KyhFxV2nOW19yTOqGLJOtaVXuX2+pxSzYYN6kNZre+F97/g8jk5yqxGkK7pw5ihCMXN6nOq0mlaF3lvr221GmfRoYYaztv0LaPpM80tVUkevpflNDB5oTU51I5bKWWMqkXG7nCySlFPU8quntSWsxxaP0tO6Xt2GuXPPGnqxcmq8e08qn/1Eg4VJc201FundtU5zvbLKpa0fE2noFVqu+Zlo+mZJyrJHV5Hj8luVfNzoRlGPN06TpOfOU3OMWqevJByctdNLYtTNM+BSi2t/dsNMcpQk3Jrbu5+yPb0b/wBSKVWvGjll7c+bhKLbbbdotx7Ot9hjk0BRhrJ+H3KYtLzPJqyg65/Y26e0zUprEujWhKWGyOpTrQjKm1UV4xhUik1O3zW29namZ4cUZOKkutxW/wAuRtmyTjGUlw57meNorllh8RZYnA0d8Yxl5NX8zrloWSO3HNnmS/EcS2Zsarmkn6H01TkvgayuqOW61ODkvK9vI41pek43Wt5nc9B0TKrUavk389DNU5LVqCvg8VJr6FTXF7ns8lvNVpuOezNDxXz+TCf4bnxbdHyeEvn8FuhdLupN0cRRyVVdatUZNK7WvY7a+tMjSNH1Y9JjlcSND07pMnQ5o6s16/N5ulpKgrp7Vqe8xWLKdrz4Nxpw+SaUoLU9hnLWTpmkdSS1olOksJTnCeeEZRs3NNamlrfj1kwnKL2MieKMltR8poTSDo46eBqSdSG2jJ65w/ZqooSfWsrau+td+rtyw1sKzLY+PnRxYZKOZ4XtXD3o97T+ASpzqw1TgnJ9k4rW4yW7Y9pjo2V66hLc/Qado8ejeWO9K+9cn/B8xUwqcY1aDy3V7dXemt9z0L2uEzydX9KyY9lmvRGlHPVLbsMsuLV3HVo+fXW09unVcdj/AEOVxTO6M3HcbaNfNvMZRo3jPWMlZa9exmq3GMt5W1YtvKHjaZ0a5q8ToxZdXecmkYNdbDJhsUmubqXhJNOL7JRd4yXj1G0o7daO044ypak9nJ9qPYxlJ4nJOE1DEU+i/my7k+zbxd0c2OSw3GSuLO/LB6Rqzg9XJHd2/P8AZdhdPWeTExdKp2v5OXepf2u8pPRbWti/UvUvj/EdV6mdasvR+J6U4KoupramvVMwTcWdrSmjtCLhquRKpEwTjsPH09yelWbqUZ5ZvanfJLv1dFnTo+lKH6ZK16nDpf4f0r14un6M0cm8dVo0/g+LpTja6hVj7UGm3qk10Xr1Pjbrz0nFGculxNPmuJroeeWGHQZk1ylvXi1uMugcJVwdSpCqs0J25utHXCSV/Zk/mvX19/caZ8kc8VKO9b1x+5jomKWiTcJbU90uHd2eJ9FGvJbDjcEz01kaPJ0jgm87pas7bnBpShJvpNJtON+vW13HRjyLYpcNz4/zZx5cL2vHxdtb1fFraqvv8D830noedCeeEJ0mndOEpKz+q5Ri14NnqwlGca3+TPJk545b677XqWx5Y4pR5usqVeP0a1KMlxTV3vuYy0LFvVruOvHp+XdaZyhj8PVdpaGwt3qcoKUEu+0UVeGUdvSM6o6bkf7Tiw1KlNv4so1k9Sj+2cYvt9qCuXklKKWvXl9THHpOkLI27kuVVXoaaWkK1O7w+AwWHutqcKc7b88b7mmZdDCXWlKXr/DNp6Vn5Jd7X1MGKw2JxFoyqKaTuoU1+zjJ7XlhFQv3q7OiEYQ2pV2v5Z5+bPKexy1nyW322Ht8m+SDvmqySS2pNOW7VqRTLpcYKo7zPHoU87/Xsj6/Y/RsLDKrJatS16lZd7PHm7ds+hxx1VS3GpYmMFtu+7ZxMtRyZv0kYo82pBZ3VSTqdV7qK1W6u46E3q6nA45RWu8lfqPJwnJ2mpupXnKrJycmujTu3d+ytvGx0T0qbjqwVL1OPH+HYtZzyPWb28l5Hv8AwiMV1JJbkl7kceo2z0ukil2HzWnuVUWnSwsXWqS1Wim4261dbV226utbV14tDl1smxHFl/EIdXF+p9m4zcltASo1ZYvGzTrO7SbVoZulKctl7XVlqS8raRmU4rFjWz3I0bC4N5cr2+xLT+n/AISnh8JrT1VKmyCj2J+/hcvo+jdE+kyeCOfTNL6ZPFi3Pe+Biq4mNOEaVK8nFW8drb7NbZ0KLcnORxSmlFY8e2i/Q2jXH2pdeszzZU9iOjRsDgtp7ZzHaXYddZSReC4nXIiibIOPYWTKtFE6mXpal29XHqLpXuMpT1et9iuvhYVF7UU0+slSlF7CJQhNbdpieiXH5KrJdz1xNemvrIwei11HRKdStbLVpQqx7tvBkJY7uLpkvpq1ZpSRkjkg7wlXoPstLJfv2o1uUuslL3OVYowdwcoP0/k1UMfX+bOlV3O0+C1GcseLimjWGfSlucZ+jNUNM1I9KjNbtfoZvRoPdJG0dPyx62Nr1LHp1Pbdb1/Qj8q0X/6jF79ngQ+PHHoyhuvl9Sfyqe9Mr/1Cuq15lctP1Ougpd8Xr8tRZaJD+qu8zf4ll4477mRfKO22jiF91P8AQn8nykiV+J84SXh/ornyrpLpZ1vg/cPyc+HuXX4jBrbfijFW5QYCfTVJ76UvXKWWHPHc35lHk0ae1xXkUx0joy6f7JPtSqJrdYlrSK3+xKho93q+Tf1KZ6W0fKbzug4Jam3Vcm9XgkW1cyjsu/ArqQlN60VXe79y2OmdFrY6Pgqj9xT/AMjmzXoNHf7EaYcpcCuhBy+zh60/4CjxZXvfqdEMcFuivQ2Q5Wwl0MPjJf8AgnD/AH5TJ6O+LXmbOdcV5klykm9mCrLvqToQ9KjfkT+W7fcylpUVvZxabrS2U6Ed0qtaX4Y04r8xb8sufsv5MHp8eG3uTfsjvw6vLqqfdhTorjUc36E9DjXFer9qKvS8r6sJekfeyurWqfOqYen3zlKrNPuUvZ4F1CHBN+FL6mU8uZ75Rj3vWfrsMGKxWGfy+Ir4h/Rjqj4JauDNYxyrqRUff54HPKWBu8s5TfLcvniSpaalFZcHg400+uSbb3qPXvbKPAm7yzs2jpbS1cGOimpo/EYh3rylLryyeSmvuR/UusmLH1CksefL1/X6I30dC6kpztH6MFlj5Gbz8kax0T+p+G43YfBwp6oRXvMpTlLezeOOENkUalFmdmtMnGBDZZJFl7Fd5cpzF6M7GYURZxz6hQvgY6uAV705Spy+r0Xvi9Rssr3SVr5xOWWixvWxtxfZu8txTKtXp9KnGqu2Dyy8Yv3FtXFLc67yuvpEOslJdmx+RyGnKV7Tc6cuycWvPYQ9HnvW3uLR0vG3Uri+1G6jWjNXhKMl3NP0Mmmt6OiMoy3OzlTDQl0oRe9IlSktzIcIvejkcMl0XJdylK3C9iHK95KiluOt22yfjGLXGwSvcHKt79Cvn6XW6Hkn6ltTJwsx6XBdNx9DqoUZ/u6b3NMa2WPFluj0ef7U/EmtH0uqnJfZbRDy5OZZaPh4RfgPi+l/jr78/wCYdLPs8kR+Ww/3eb+pF6NpfSrfjk/Vk9NPkvIflsXOXmznxdS7aj+8OlnyXkR+Xx835k44eC2Qb3tFXKTLqEI7k/Ms5y2ykvy/oRX9xbW5RIylN7KMfxP3RJqPGXzzKN5H1YLz+xTONX/t0VvzP+FFk8fN+n1M2s/9MV5v+EUSc/8AvYeL7o6/ORdav9Lfj9jNrKtmvFeH3ISozfSxNR/Zhq42ZOtFboLxf+irxze/I33L/ZBaMT6TxEt8opcL38i3TNbqXgVWixe/Wfe/uW0tDUV+6j4tyKPPkfE1homKP7V7mylhYR6MILckZucnvZ0RhFbkcq4qENUpxT7L+090drISbLWkcVdy6EJb5ewuD9ryFVvZF8icYN9KXgtS/UdxNcy2PcipK7Caa63wI2ltnEOr2avXiNXmNfkRUiaIspzFqM7GYULDd9oDp7yqUZLoy8Ja1x2l01xRm1NdV+ZVLFyj06Ut8LSXDaT0cXul57DJ55x68H3rb9yL0hRn7MpR3TVvKSJ6HItqXkFpWGWxvz2e5nqaFw9TWoJPqdOTjbdZ2J6XJHY35k9DhltXoQ+KakPksZXXdNRqrzHSRe+K8NhZY5R3SfjtJp4yPXhKi71Upy8rryKtY3zXkzRSlxp+hZDSFZdPBy3061OflJRZXUXCXmn9y2uuT819i+OOhLp0sTH7VKMlxhOXoRqyW5rwf1QuEt9+K+7Oczh59VP71KpF+cC3SZVz819TP8vgfCPl9gtF0Hs5nwk4/oOnycb8h+UxcK86JLQ8OpvwryX8ZHTt7/8A5+xZaMluf/L7j4mX06vhiJ/zkdN2L/H7ErA+Df8Al9zvxP8AXxH+oqfzjplyXl9i3RT5v/L7nY6H+tX/ANRV/wCQjpV2f4r6E9FPm/8AL7k46JS+l415P1mOlXxfYjoZc/8Al9zr0bD5ypfenF+rZCyvhfkHiXGvFo4sJRj14Zbkr+US2vkfMpqYlxj88CfPU189v7NOo/4URqz5eq+pPSY1+7yT+hCWKj1Qry+7CH+6aGpLi0vN/wAB5I8FJ+CXuyEsRN9Gil9ur7oQfqTqrjLyX1Y13wj5v6Ig1Wl+8pQX1KbcvxTk1+Umo9ouXZ87zPUoU18rXqS+1Uyr8EMqfAulJ9WPoZTy44deXqTw2Iow1UYL7kLcdhLxTe2XqzOOlYt0NvcjRGtJ7IW3v3FNWK4mqnOX7a7yxX63wKvsNFfElmIomxmFCxmFCzqkKFlOYtRnYzChYzChYzChYzChZGcVLpJPerkptbiJJS6ysyz0bSevm0n3Nx9GarNkXEwei4X+3y2EPi63RrV4/fuuDQ6W98V5DoK6smvE58GrLo4l/epxfmNaD3x9SdTIt0/NBrErZPDy3xmvRkf9vkyf+7zQ57ErbTw73TmvWIrHzZKlk4pHfhddbcNF7qq98URqQ5+hbXny9SSx1TrwtXwnRfrNEai5+5Ou+T9PqTWNl14fEL/Jf/tI1e1ev0LKS7fniTji/wDCrr7tP3VCKZbZz9CSxH1Kn4V/MRtJqPP3JKsvo1Pwr+YbeQqP9XoySqLsnwj/ADEbRUefocdb6lXhT/5Cafz/AEP08/T7nOefVB+LivS4pkXHt+eJHnJ/Qh/mP/jJrt9PuQ5fL+xxup1Okt8ZS/iiSkuN/PMrJy4V42/oclTm9tVr7MYr1TZNxXD56FHGT/dXcl/NlcsDGXTc5fak7cFZFllkt1LwM3o0Jda33v8A0WU8JTjspw4X9SHkm97LRwYo7oovTM6NrGYULGYULGYULGYULGYULCkKFlWYuZ2MwFjMBYzAWMwFjMBYzAWMwFjMBYzAWMwFjMBYzChYzAWMwFjMKFjMBYzAWMwFjMBYzAWMwFjMBYzAWMwFjMBYzAWMwFjMBYzAWMwFhSAsquWozsXFCxcULFxQsXFCxcULFxQsXFCxcULFxQsXFCxcULFxQsXFCxcULFxQsXFCxcULFxQsXFCxcULFxQsXFCxcULFxQsXFCxcULFxQsXFCxcULFxQsKQomynMXoysZgLGYCxmAsZgLGYCxmAsZgLGYCxmAsZgLGYCxmAsZgLGYCxmAsZgLGYCxmAsZgLGYCxmAsZgLGYCxmAsZgLGYCxmAsZgLGYCxmAs6pChZVckysXAsXAsXAsXAsXAsXAsXAsXAsXAsXAsXAsXAsXAsXAsXAsXAsXAsXAsXAsXAsXAsXAsXAsXAsXAsXAsXAsXAsXAsXAsJiibP/9k="/>
          <p:cNvSpPr>
            <a:spLocks noChangeAspect="1" noChangeArrowheads="1"/>
          </p:cNvSpPr>
          <p:nvPr/>
        </p:nvSpPr>
        <p:spPr bwMode="auto">
          <a:xfrm>
            <a:off x="5496504" y="4551218"/>
            <a:ext cx="3444104" cy="26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data:image/jpeg;base64,/9j/4AAQSkZJRgABAQAAAQABAAD/2wCEAAkGBxQQEhIUEBAQFhQWFRUUFBgXFxUVEhQUFBQWFhQVFBUaHCggGholGxQUITEhJSkrLi4uFx80ODMtNygtLisBCgoKDg0OGhAQGiwkICQsLCwsLCwsLywsLCwsLCwsLCwsLC8sLCwsLCwsLCwsLCwsLCwsLCwsLCwsLCwsLCwsLP/AABEIAMYA/gMBEQACEQEDEQH/xAAbAAEAAwEBAQEAAAAAAAAAAAAAAgMEAQUGB//EAEYQAAIBAgIFCQILBgUFAQAAAAABAgMRBBIFITFxkQYTMkFRYYGhsSLBFBUzQlJicoKSotEjQ8LS4fBjk5Sy0wdTg8Pxc//EABoBAQADAQEBAAAAAAAAAAAAAAABAgMEBQb/xAA4EQACAgEABgkCBQQBBQAAAAAAAQIRAwQSITFBURMyYXGBkaGx8NHhBRQiQsFSYpLxohUjJIKy/9oADAMBAAIRAxEAPwD9xAAAAAAAAAAAAAAAAAAAAAAAAAAAAAAAAAAAAAAAAAAAAAAAAAAAAAAAAAAAAAAAAAAAAAAAAAAAAAAAAAAAAAAAAAAAAAAAAAAAAAAAAAAAAAAAAAAAAAAAAAAAAAAAAAAAAAAAAAAAAAAABwkgAAAAAAAAAAAAAAAAAAAAAAAAAAAAAAAAAAAAAAAAAAAAAAHLgC4AuALgC4AuALgC4AuALgC4AuALgC4AuALgC4AuALgC4AuALgC4AuALgC4AuALgC4AuALgC4BwkgAAAAAAAAAAAAAAAAAAAAAAAAAAAAAAAAAAAAAAAAAAAAAAHAAAAAAAAAAAAAAAAAAAAAAAAAAAAAAAAAAAAAAAAAAAAAAAARJIAAAAAAAAAAAAAAAAAAAAAAAAAAAAAAAAAAAAAAAAAAAAAABwEAAAAAAAAAAAAAAAAAAAAAAAAAAAAAAAAAAAAAAAAAAAAAAAjckgXAFwBcAXAFwBcAXAFwBcAXAFwBcAXAFwAALgC4AuALgC4AuALgC4AuALgC4AuALgC4AuALgEbkkC4AuALgC4AuALgC4AuALgC4AuALgC4AuAeRyhxDXweneShVrc3UcXaSjzc52T6szgl426zbBHbJ8UrRhnf6VHns2bzuHwsaUb09Vmra9rv0X232ee1Fsk3N0zLDhhjVxPWuc52C4AuALgC4AuALgC4AuALgC4AuALgC4AuARJKgAAAAAAAAAAAAAAAAAAAAFOKw0asXGpG8XbtTTTummtaaaTTWtNExk4u0RKKkqZRQ0dGMs15ya2ZndR3JJF5ZZNUZRwRjLW3vtZtMzYAAAAAAAAAAAAAAAAAAAAAhcmgLigLigLigLigLigLgElB9jItE0yXNvu4oWhqs5l748RYrtOWXavMA6l/dn+pFgllf0Xw/qLXMmnyGV9i4IjYKY19kfyjYNou/q/lJpDaMz+r+UUhbGZ/V/KKFsZvs8F+pFCxm7o8CaFnLrsj+ZCmLQ1di4/qNo2DL3eaYsUHDulwFkURa7ySKOEg5cUBcUBcUBcUBcUBcUCNyxUXAFwCag+5b9RXWRbVZ20Vtbe7+o2jYOcS2RXjrI1XzJ1lyIyxdts0uBKx9hV5UuJD4Sn1yfH9CdRor0ifaTi29kH4/wD0h95ZN8EWKMvoxXAraLfqI87/AIkfBq5NdhGv2o6nf50uDI8Cb7SSp7xrE6o5oaw1BzQ1hqmfSMnTo1ZxSzRpzlFdWaMW1fxRMdskiGqVlFGNqkbVJSUk7p7M0ba9mrwt1mj6rtVRhHrqpWmb+b/uxjrHRqjmv71k6w1SLgl/bFsikRbj2236vUttIuPMRSeySfBi2t6Cp7mJU32LiNZBxZW5tbYz8Ff0J2PiiltcGQWPjsz2fY7p8GT0T5EdMuZbHEJ9cXw9xGpRZZEyWZdnBkU+Za1yGrt4/wBBtGzmccXv3axaIpkbliBcAXIBG5JWxq6yNvAm+ZXPHRjs8tb4llib3lHnitxixOllHW7Le7s2jgswnpNHlVeUbk1Gkpzb2KK27ra2dEdESVy2d5wz/EturG23wRsoYXEVNdS0F2bZGcp4o7I7TeGPSMm2X6fVnoYfDZP3eZ9rb9xhKetxo64Y9XerNaxUkvZhFGXRrizfpZcEjsXOXSzW+1lX5VfzIajHd88yFry3+9e231FSdGHTyX7/AG5ed2EskurfsJPFDrV7lUtN0l0U34JIutGm95R6biW5FTx9Sp8nCdu7WuNi3RQh1minT5J9RM7VxFSC/aTpw+3JJ+pCjjfVTfcS55Y9Zpd7Mc9LpfvpS/8Azo1anmoWNOi/t82l/JTpv7/JN+yKZ6Ya2UsfP7NGMf8AfNErEv7V4/RDpHzk/wD1+pnlpmcnl+B6QtL2W5Kikk9TbtNu2snokletH1+hKybV1vQphpJ06NGpGlVqucM+Wmr1GnGndru9tF3HWk1aXf4mKXRrbbp8DLU5XZengdIx3qK9Ui60a90olXpCW9S+eBVHlxQe2GMhvUH6Mv8Ak8nYzL85j5tGujyuoS2YqrHulBrzKPRJ8YIstLjwyP0PRw2nc/yeIoz7m7y4KTMpaOl1otfO40jpU31ZJ/O81/D2/lMPCW7V6op0SXVkzTp2+vBP53F1OrSeznqb7m8vC7XkUcZrkzRSxvdrR8f9r0NEZyXRrwmvrpJ8Y29ClRe+LXd9zROcd00+9fyq9jk8TdWnTg1+KPFJ+cVvChW5/PnaS8jfWivdfPAwVaGGm1HNKhOXR9pRUn2R2wk+5azSM80VfWXzxMZY8E3V6r+d6M2JwOJo66VWnVj2P2J+WpmsMuKeySa9Uc+TDpGLbCSkvJmSnyhlH5WEo97V48UbPRU+qYR/EGtk9neephdLxnrTT3PXwOeeBo7IaUpbfY2xxcZdevv1GTxtG6yxZZcqXsXBFmWtiMuzaaRhZlPJqmSdRy2s2SS3HO5N7zx9L6S5tNR2nRixa285NIz9Gjy/g8pRUp+1Ocoxgn0VKTsr9p0JxTrglb8Dz5Kclb2ttJLhtPpsHhoUK1PDx6UoOpVm+lUtqUE+qN03ZdS3nBknLLjeV7k6S5dveethxY8GaOCO9q5Pi+zu41yPobHCesYMfi3GyXW7Lw23N8eOzmzZnHcMEnPW3s/vUMlR2IYrltZVjNIRu453GzadturvLY8L61GeXSYW43QwOioVVmu8vb1vtsMmeUP08Rh0SGVa3AupVaEJZKMIymuvpWtt1so45ZLWm6RpGWCMtXEk35miVCdTpVJbo+yvIzUox3I1cJT60n4bDw9J6Uo4ZVHSw8qrpp55KyhFxV2nOW19yTOqGLJOtaVXuX2+pxSzYYN6kNZre+F97/g8jk5yqxGkK7pw5ihCMXN6nOq0mlaF3lvr221GmfRoYYaztv0LaPpM80tVUkevpflNDB5oTU51I5bKWWMqkXG7nCySlFPU8quntSWsxxaP0tO6Xt2GuXPPGnqxcmq8e08qn/1Eg4VJc201FundtU5zvbLKpa0fE2noFVqu+Zlo+mZJyrJHV5Hj8luVfNzoRlGPN06TpOfOU3OMWqevJByctdNLYtTNM+BSi2t/dsNMcpQk3Jrbu5+yPb0b/wBSKVWvGjll7c+bhKLbbbdotx7Ot9hjk0BRhrJ+H3KYtLzPJqyg65/Y26e0zUprEujWhKWGyOpTrQjKm1UV4xhUik1O3zW29namZ4cUZOKkutxW/wAuRtmyTjGUlw57meNorllh8RZYnA0d8Yxl5NX8zrloWSO3HNnmS/EcS2Zsarmkn6H01TkvgayuqOW61ODkvK9vI41pek43Wt5nc9B0TKrUavk389DNU5LVqCvg8VJr6FTXF7ns8lvNVpuOezNDxXz+TCf4bnxbdHyeEvn8FuhdLupN0cRRyVVdatUZNK7WvY7a+tMjSNH1Y9JjlcSND07pMnQ5o6s16/N5ulpKgrp7Vqe8xWLKdrz4Nxpw+SaUoLU9hnLWTpmkdSS1olOksJTnCeeEZRs3NNamlrfj1kwnKL2MieKMltR8poTSDo46eBqSdSG2jJ65w/ZqooSfWsrau+td+rtyw1sKzLY+PnRxYZKOZ4XtXD3o97T+ASpzqw1TgnJ9k4rW4yW7Y9pjo2V66hLc/Qado8ejeWO9K+9cn/B8xUwqcY1aDy3V7dXemt9z0L2uEzydX9KyY9lmvRGlHPVLbsMsuLV3HVo+fXW09unVcdj/AEOVxTO6M3HcbaNfNvMZRo3jPWMlZa9exmq3GMt5W1YtvKHjaZ0a5q8ToxZdXecmkYNdbDJhsUmubqXhJNOL7JRd4yXj1G0o7daO044ypak9nJ9qPYxlJ4nJOE1DEU+i/my7k+zbxd0c2OSw3GSuLO/LB6Rqzg9XJHd2/P8AZdhdPWeTExdKp2v5OXepf2u8pPRbWti/UvUvj/EdV6mdasvR+J6U4KoupramvVMwTcWdrSmjtCLhquRKpEwTjsPH09yelWbqUZ5ZvanfJLv1dFnTo+lKH6ZK16nDpf4f0r14un6M0cm8dVo0/g+LpTja6hVj7UGm3qk10Xr1Pjbrz0nFGculxNPmuJroeeWGHQZk1ylvXi1uMugcJVwdSpCqs0J25utHXCSV/Zk/mvX19/caZ8kc8VKO9b1x+5jomKWiTcJbU90uHd2eJ9FGvJbDjcEz01kaPJ0jgm87pas7bnBpShJvpNJtON+vW13HRjyLYpcNz4/zZx5cL2vHxdtb1fFraqvv8D830noedCeeEJ0mndOEpKz+q5Ri14NnqwlGca3+TPJk545b677XqWx5Y4pR5usqVeP0a1KMlxTV3vuYy0LFvVruOvHp+XdaZyhj8PVdpaGwt3qcoKUEu+0UVeGUdvSM6o6bkf7Tiw1KlNv4so1k9Sj+2cYvt9qCuXklKKWvXl9THHpOkLI27kuVVXoaaWkK1O7w+AwWHutqcKc7b88b7mmZdDCXWlKXr/DNp6Vn5Jd7X1MGKw2JxFoyqKaTuoU1+zjJ7XlhFQv3q7OiEYQ2pV2v5Z5+bPKexy1nyW322Ht8m+SDvmqySS2pNOW7VqRTLpcYKo7zPHoU87/Xsj6/Y/RsLDKrJatS16lZd7PHm7ds+hxx1VS3GpYmMFtu+7ZxMtRyZv0kYo82pBZ3VSTqdV7qK1W6u46E3q6nA45RWu8lfqPJwnJ2mpupXnKrJycmujTu3d+ytvGx0T0qbjqwVL1OPH+HYtZzyPWb28l5Hv8AwiMV1JJbkl7kceo2z0ukil2HzWnuVUWnSwsXWqS1Wim4261dbV226utbV14tDl1smxHFl/EIdXF+p9m4zcltASo1ZYvGzTrO7SbVoZulKctl7XVlqS8raRmU4rFjWz3I0bC4N5cr2+xLT+n/AISnh8JrT1VKmyCj2J+/hcvo+jdE+kyeCOfTNL6ZPFi3Pe+Biq4mNOEaVK8nFW8drb7NbZ0KLcnORxSmlFY8e2i/Q2jXH2pdeszzZU9iOjRsDgtp7ZzHaXYddZSReC4nXIiibIOPYWTKtFE6mXpal29XHqLpXuMpT1et9iuvhYVF7UU0+slSlF7CJQhNbdpieiXH5KrJdz1xNemvrIwei11HRKdStbLVpQqx7tvBkJY7uLpkvpq1ZpSRkjkg7wlXoPstLJfv2o1uUuslL3OVYowdwcoP0/k1UMfX+bOlV3O0+C1GcseLimjWGfSlucZ+jNUNM1I9KjNbtfoZvRoPdJG0dPyx62Nr1LHp1Pbdb1/Qj8q0X/6jF79ngQ+PHHoyhuvl9Sfyqe9Mr/1Cuq15lctP1Ougpd8Xr8tRZaJD+qu8zf4ll4477mRfKO22jiF91P8AQn8nykiV+J84SXh/ornyrpLpZ1vg/cPyc+HuXX4jBrbfijFW5QYCfTVJ76UvXKWWHPHc35lHk0ae1xXkUx0joy6f7JPtSqJrdYlrSK3+xKho93q+Tf1KZ6W0fKbzug4Jam3Vcm9XgkW1cyjsu/ArqQlN60VXe79y2OmdFrY6Pgqj9xT/AMjmzXoNHf7EaYcpcCuhBy+zh60/4CjxZXvfqdEMcFuivQ2Q5Wwl0MPjJf8AgnD/AH5TJ6O+LXmbOdcV5klykm9mCrLvqToQ9KjfkT+W7fcylpUVvZxabrS2U6Ed0qtaX4Y04r8xb8sufsv5MHp8eG3uTfsjvw6vLqqfdhTorjUc36E9DjXFer9qKvS8r6sJekfeyurWqfOqYen3zlKrNPuUvZ4F1CHBN+FL6mU8uZ75Rj3vWfrsMGKxWGfy+Ir4h/Rjqj4JauDNYxyrqRUff54HPKWBu8s5TfLcvniSpaalFZcHg400+uSbb3qPXvbKPAm7yzs2jpbS1cGOimpo/EYh3rylLryyeSmvuR/UusmLH1CksefL1/X6I30dC6kpztH6MFlj5Gbz8kax0T+p+G43YfBwp6oRXvMpTlLezeOOENkUalFmdmtMnGBDZZJFl7Fd5cpzF6M7GYURZxz6hQvgY6uAV705Spy+r0Xvi9Rssr3SVr5xOWWixvWxtxfZu8txTKtXp9KnGqu2Dyy8Yv3FtXFLc67yuvpEOslJdmx+RyGnKV7Tc6cuycWvPYQ9HnvW3uLR0vG3Uri+1G6jWjNXhKMl3NP0Mmmt6OiMoy3OzlTDQl0oRe9IlSktzIcIvejkcMl0XJdylK3C9iHK95KiluOt22yfjGLXGwSvcHKt79Cvn6XW6Hkn6ltTJwsx6XBdNx9DqoUZ/u6b3NMa2WPFluj0ef7U/EmtH0uqnJfZbRDy5OZZaPh4RfgPi+l/jr78/wCYdLPs8kR+Ww/3eb+pF6NpfSrfjk/Vk9NPkvIflsXOXmznxdS7aj+8OlnyXkR+Xx835k44eC2Qb3tFXKTLqEI7k/Ms5y2ykvy/oRX9xbW5RIylN7KMfxP3RJqPGXzzKN5H1YLz+xTONX/t0VvzP+FFk8fN+n1M2s/9MV5v+EUSc/8AvYeL7o6/ORdav9Lfj9jNrKtmvFeH3ISozfSxNR/Zhq42ZOtFboLxf+irxze/I33L/ZBaMT6TxEt8opcL38i3TNbqXgVWixe/Wfe/uW0tDUV+6j4tyKPPkfE1homKP7V7mylhYR6MILckZucnvZ0RhFbkcq4qENUpxT7L+090drISbLWkcVdy6EJb5ewuD9ryFVvZF8icYN9KXgtS/UdxNcy2PcipK7Caa63wI2ltnEOr2avXiNXmNfkRUiaIspzFqM7GYULDd9oDp7yqUZLoy8Ja1x2l01xRm1NdV+ZVLFyj06Ut8LSXDaT0cXul57DJ55x68H3rb9yL0hRn7MpR3TVvKSJ6HItqXkFpWGWxvz2e5nqaFw9TWoJPqdOTjbdZ2J6XJHY35k9DhltXoQ+KakPksZXXdNRqrzHSRe+K8NhZY5R3SfjtJp4yPXhKi71Upy8rryKtY3zXkzRSlxp+hZDSFZdPBy3061OflJRZXUXCXmn9y2uuT819i+OOhLp0sTH7VKMlxhOXoRqyW5rwf1QuEt9+K+7Oczh59VP71KpF+cC3SZVz819TP8vgfCPl9gtF0Hs5nwk4/oOnycb8h+UxcK86JLQ8OpvwryX8ZHTt7/8A5+xZaMluf/L7j4mX06vhiJ/zkdN2L/H7ErA+Df8Al9zvxP8AXxH+oqfzjplyXl9i3RT5v/L7nY6H+tX/ANRV/wCQjpV2f4r6E9FPm/8AL7k46JS+l415P1mOlXxfYjoZc/8Al9zr0bD5ypfenF+rZCyvhfkHiXGvFo4sJRj14Zbkr+US2vkfMpqYlxj88CfPU189v7NOo/4URqz5eq+pPSY1+7yT+hCWKj1Qry+7CH+6aGpLi0vN/wAB5I8FJ+CXuyEsRN9Gil9ur7oQfqTqrjLyX1Y13wj5v6Ig1Wl+8pQX1KbcvxTk1+Umo9ouXZ87zPUoU18rXqS+1Uyr8EMqfAulJ9WPoZTy44deXqTw2Iow1UYL7kLcdhLxTe2XqzOOlYt0NvcjRGtJ7IW3v3FNWK4mqnOX7a7yxX63wKvsNFfElmIomxmFCxmFCzqkKFlOYtRnYzChYzChYzChYzChZGcVLpJPerkptbiJJS6ysyz0bSevm0n3Nx9GarNkXEwei4X+3y2EPi63RrV4/fuuDQ6W98V5DoK6smvE58GrLo4l/epxfmNaD3x9SdTIt0/NBrErZPDy3xmvRkf9vkyf+7zQ57ErbTw73TmvWIrHzZKlk4pHfhddbcNF7qq98URqQ5+hbXny9SSx1TrwtXwnRfrNEai5+5Ou+T9PqTWNl14fEL/Jf/tI1e1ev0LKS7fniTji/wDCrr7tP3VCKZbZz9CSxH1Kn4V/MRtJqPP3JKsvo1Pwr+YbeQqP9XoySqLsnwj/ADEbRUefocdb6lXhT/5Cafz/AEP08/T7nOefVB+LivS4pkXHt+eJHnJ/Qh/mP/jJrt9PuQ5fL+xxup1Okt8ZS/iiSkuN/PMrJy4V42/oclTm9tVr7MYr1TZNxXD56FHGT/dXcl/NlcsDGXTc5fak7cFZFllkt1LwM3o0Jda33v8A0WU8JTjspw4X9SHkm97LRwYo7oovTM6NrGYULGYULGYULGYULGYULCkKFlWYuZ2MwFjMBYzAWMwFjMBYzAWMwFjMBYzAWMwFjMBYzChYzAWMwFjMKFjMBYzAWMwFjMBYzAWMwFjMBYzAWMwFjMBYzAWMwFjMBYzAWMwFhSAsquWozsXFCxcULFxQsXFCxcULFxQsXFCxcULFxQsXFCxcULFxQsXFCxcULFxQsXFCxcULFxQsXFCxcULFxQsXFCxcULFxQsXFCxcULFxQsXFCxcULFxQsKQomynMXoysZgLGYCxmAsZgLGYCxmAsZgLGYCxmAsZgLGYCxmAsZgLGYCxmAsZgLGYCxmAsZgLGYCxmAsZgLGYCxmAsZgLGYCxmAsZgLGYCxmAs6pChZVckysXAsXAsXAsXAsXAsXAsXAsXAsXAsXAsXAsXAsXAsXAsXAsXAsXAsXAsXAsXAsXAsXAsXAsXAsXAsXAsXAsXAsXAsXAsJiibP/9k="/>
          <p:cNvSpPr>
            <a:spLocks noChangeAspect="1" noChangeArrowheads="1"/>
          </p:cNvSpPr>
          <p:nvPr/>
        </p:nvSpPr>
        <p:spPr bwMode="auto">
          <a:xfrm>
            <a:off x="155575" y="-1881188"/>
            <a:ext cx="50196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15" y="201002"/>
            <a:ext cx="11488616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Some of the things we’ve </a:t>
            </a:r>
            <a:r>
              <a:rPr lang="en-US" dirty="0" smtClean="0">
                <a:latin typeface="Georgia" panose="02040502050405020303" pitchFamily="18" charset="0"/>
              </a:rPr>
              <a:t>called </a:t>
            </a:r>
            <a:r>
              <a:rPr lang="en-US" dirty="0">
                <a:latin typeface="Georgia" panose="02040502050405020303" pitchFamily="18" charset="0"/>
              </a:rPr>
              <a:t>symbols, in past novels, </a:t>
            </a:r>
            <a:r>
              <a:rPr lang="en-US" dirty="0" smtClean="0">
                <a:latin typeface="Georgia" panose="02040502050405020303" pitchFamily="18" charset="0"/>
              </a:rPr>
              <a:t>would be more accurately called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motifs</a:t>
            </a:r>
            <a:r>
              <a:rPr lang="en-US" dirty="0">
                <a:latin typeface="Georgia" panose="02040502050405020303" pitchFamily="18" charset="0"/>
              </a:rPr>
              <a:t>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Symbol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Shoes: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Esperanza’s shoes/feet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Motif</a:t>
            </a:r>
            <a:endParaRPr lang="en-US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67400" cy="3684588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Women sitting by the window: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Esperanza’s grandmother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latin typeface="Georgia" panose="02040502050405020303" pitchFamily="18" charset="0"/>
              </a:rPr>
              <a:t>Mamacita</a:t>
            </a:r>
            <a:r>
              <a:rPr lang="en-US" dirty="0" smtClean="0">
                <a:latin typeface="Georgia" panose="02040502050405020303" pitchFamily="18" charset="0"/>
              </a:rPr>
              <a:t> dreaming of home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Esperanza and 4 Skinny Trees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latin typeface="Georgia" panose="02040502050405020303" pitchFamily="18" charset="0"/>
              </a:rPr>
              <a:t>Rafeala</a:t>
            </a:r>
            <a:r>
              <a:rPr lang="en-US" dirty="0" smtClean="0">
                <a:latin typeface="Georgia" panose="02040502050405020303" pitchFamily="18" charset="0"/>
              </a:rPr>
              <a:t> drinking papaya juice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Minerva sitting by a broken window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://images.clipartpanda.com/open-window-at-night-clipart-window-clipart-18012-window-icon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32" y="4400925"/>
            <a:ext cx="2603124" cy="26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Definitions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0336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Symbol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 </a:t>
            </a:r>
            <a:r>
              <a:rPr lang="en-US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specific</a:t>
            </a:r>
            <a:r>
              <a:rPr lang="en-US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and static </a:t>
            </a:r>
            <a:r>
              <a:rPr lang="en-US" sz="3200" dirty="0" smtClean="0">
                <a:latin typeface="Georgia" panose="02040502050405020303" pitchFamily="18" charset="0"/>
              </a:rPr>
              <a:t>reoccurring object in literature that figuratively represents another idea or thing </a:t>
            </a:r>
            <a:r>
              <a:rPr lang="en-US" dirty="0">
                <a:latin typeface="Georgia" panose="02040502050405020303" pitchFamily="18" charset="0"/>
              </a:rPr>
              <a:t>and is almost always related to the theme.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033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Motif</a:t>
            </a:r>
            <a:endParaRPr lang="en-US" sz="4000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7469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reoccurring object,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literary devices**, or plot structure**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literature that figuratively represents another idea or, always related to the theme or the author’s purpose.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Motifs appear in different contexts (i.e. water appearing in different ways) or be dynamic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Motifs can be reoccurring literary devices 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643642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latin typeface="Georgia" panose="02040502050405020303" pitchFamily="18" charset="0"/>
              </a:rPr>
              <a:t>3 “</a:t>
            </a:r>
            <a:r>
              <a:rPr lang="en-US" sz="4000" b="1" i="1" dirty="0" smtClean="0">
                <a:latin typeface="Georgia" panose="02040502050405020303" pitchFamily="18" charset="0"/>
              </a:rPr>
              <a:t>types</a:t>
            </a:r>
            <a:r>
              <a:rPr lang="en-US" sz="4000" b="1" dirty="0" smtClean="0">
                <a:latin typeface="Georgia" panose="02040502050405020303" pitchFamily="18" charset="0"/>
              </a:rPr>
              <a:t>” of </a:t>
            </a:r>
            <a:r>
              <a:rPr lang="en-US" sz="40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Motif</a:t>
            </a:r>
            <a:r>
              <a:rPr lang="en-US" sz="4000" dirty="0" smtClean="0">
                <a:latin typeface="Georgia" panose="02040502050405020303" pitchFamily="18" charset="0"/>
              </a:rPr>
              <a:t>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A (1)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literary device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**, </a:t>
            </a:r>
            <a:r>
              <a:rPr lang="en-US" dirty="0">
                <a:latin typeface="Georgia" panose="02040502050405020303" pitchFamily="18" charset="0"/>
              </a:rPr>
              <a:t>(2) reoccurring </a:t>
            </a:r>
            <a:r>
              <a:rPr lang="en-US" dirty="0" smtClean="0">
                <a:latin typeface="Georgia" panose="02040502050405020303" pitchFamily="18" charset="0"/>
              </a:rPr>
              <a:t>object, or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(3)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plot structure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**</a:t>
            </a:r>
            <a:r>
              <a:rPr lang="en-US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in literature that figuratively represents another idea or </a:t>
            </a:r>
            <a:r>
              <a:rPr lang="en-US" dirty="0" smtClean="0">
                <a:latin typeface="Georgia" panose="02040502050405020303" pitchFamily="18" charset="0"/>
              </a:rPr>
              <a:t>thing, </a:t>
            </a:r>
            <a:r>
              <a:rPr lang="en-US" b="1" dirty="0" smtClean="0">
                <a:latin typeface="Georgia" panose="02040502050405020303" pitchFamily="18" charset="0"/>
              </a:rPr>
              <a:t>always </a:t>
            </a:r>
            <a:r>
              <a:rPr lang="en-US" b="1" dirty="0">
                <a:latin typeface="Georgia" panose="02040502050405020303" pitchFamily="18" charset="0"/>
              </a:rPr>
              <a:t>related to the </a:t>
            </a:r>
            <a:r>
              <a:rPr lang="en-US" b="1" dirty="0" smtClean="0">
                <a:latin typeface="Georgia" panose="02040502050405020303" pitchFamily="18" charset="0"/>
              </a:rPr>
              <a:t>theme or the author’s purpose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Motifs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appear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in different contexts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or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be dynamic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Motifs can be reoccurring literary devices 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Three different types of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Motifs</a:t>
            </a:r>
            <a:r>
              <a:rPr lang="en-US" b="1" dirty="0" smtClean="0">
                <a:latin typeface="Georgia" panose="02040502050405020303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Reoccurring language or Literary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Reoccurring Dynamic Objects (</a:t>
            </a:r>
            <a:r>
              <a:rPr lang="en-US" i="1" dirty="0" smtClean="0">
                <a:latin typeface="Georgia" panose="02040502050405020303" pitchFamily="18" charset="0"/>
              </a:rPr>
              <a:t>AKA symbolic-motifs</a:t>
            </a:r>
            <a:r>
              <a:rPr lang="en-US" dirty="0" smtClean="0">
                <a:latin typeface="Georgia" panose="02040502050405020303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Reoccurring </a:t>
            </a:r>
            <a:r>
              <a:rPr lang="en-US" dirty="0">
                <a:latin typeface="Georgia" panose="02040502050405020303" pitchFamily="18" charset="0"/>
              </a:rPr>
              <a:t>Plot </a:t>
            </a:r>
            <a:r>
              <a:rPr lang="en-US" dirty="0" smtClean="0">
                <a:latin typeface="Georgia" panose="02040502050405020303" pitchFamily="18" charset="0"/>
              </a:rPr>
              <a:t>Structures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03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1. Repetition of Literary/Language Devices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1140030"/>
            <a:ext cx="8657111" cy="5588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Slaughterhouse Five</a:t>
            </a:r>
            <a:r>
              <a:rPr lang="en-US" sz="2600" dirty="0" smtClean="0">
                <a:latin typeface="Georgia" panose="02040502050405020303" pitchFamily="18" charset="0"/>
              </a:rPr>
              <a:t> is a satirical anti-war novel about a man who is ‘stuck in time’ and keeps ending up at the bombing of Dresden during WWII.</a:t>
            </a:r>
            <a:endParaRPr lang="en-US" sz="2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Georgia" panose="02040502050405020303" pitchFamily="18" charset="0"/>
              </a:rPr>
              <a:t>The phrase “</a:t>
            </a:r>
            <a:r>
              <a:rPr lang="en-US" sz="36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So it goes.</a:t>
            </a:r>
            <a:r>
              <a:rPr lang="en-US" sz="2600" dirty="0" smtClean="0">
                <a:latin typeface="Georgia" panose="02040502050405020303" pitchFamily="18" charset="0"/>
              </a:rPr>
              <a:t>” appears </a:t>
            </a:r>
            <a:r>
              <a:rPr lang="en-US" sz="4400" dirty="0" smtClean="0">
                <a:latin typeface="Georgia" panose="02040502050405020303" pitchFamily="18" charset="0"/>
              </a:rPr>
              <a:t>99 times </a:t>
            </a:r>
            <a:r>
              <a:rPr lang="en-US" sz="2600" dirty="0" smtClean="0">
                <a:latin typeface="Georgia" panose="02040502050405020303" pitchFamily="18" charset="0"/>
              </a:rPr>
              <a:t>over the 105 page novel.</a:t>
            </a:r>
          </a:p>
          <a:p>
            <a:pPr marL="0" indent="0">
              <a:buNone/>
            </a:pPr>
            <a:endParaRPr lang="en-US" sz="26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600" dirty="0" smtClean="0">
                <a:latin typeface="Georgia" panose="02040502050405020303" pitchFamily="18" charset="0"/>
              </a:rPr>
              <a:t>Look at your page with random pieces of </a:t>
            </a:r>
            <a:r>
              <a:rPr lang="en-US" sz="2600" b="1" i="1" dirty="0">
                <a:solidFill>
                  <a:srgbClr val="C00000"/>
                </a:solidFill>
                <a:latin typeface="Georgia" panose="02040502050405020303" pitchFamily="18" charset="0"/>
              </a:rPr>
              <a:t>Slaughterhouse </a:t>
            </a:r>
            <a:r>
              <a:rPr lang="en-US" sz="2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Five</a:t>
            </a:r>
            <a:r>
              <a:rPr lang="en-US" sz="2600" dirty="0" smtClean="0">
                <a:latin typeface="Georgia" panose="02040502050405020303" pitchFamily="18" charset="0"/>
              </a:rPr>
              <a:t>: </a:t>
            </a:r>
            <a:r>
              <a:rPr lang="en-US" sz="2600" b="1" dirty="0" smtClean="0">
                <a:latin typeface="Georgia" panose="02040502050405020303" pitchFamily="18" charset="0"/>
              </a:rPr>
              <a:t>How does Kurt Vonnegut use the motif of “</a:t>
            </a:r>
            <a:r>
              <a:rPr lang="en-US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So </a:t>
            </a:r>
            <a:r>
              <a:rPr lang="en-US" sz="2600" b="1" dirty="0">
                <a:solidFill>
                  <a:srgbClr val="C00000"/>
                </a:solidFill>
                <a:latin typeface="Georgia" panose="02040502050405020303" pitchFamily="18" charset="0"/>
              </a:rPr>
              <a:t>it goes.</a:t>
            </a:r>
            <a:r>
              <a:rPr lang="en-US" sz="2600" b="1" dirty="0">
                <a:latin typeface="Georgia" panose="02040502050405020303" pitchFamily="18" charset="0"/>
              </a:rPr>
              <a:t>” </a:t>
            </a:r>
            <a:r>
              <a:rPr lang="en-US" sz="2600" b="1" dirty="0" smtClean="0">
                <a:latin typeface="Georgia" panose="02040502050405020303" pitchFamily="18" charset="0"/>
              </a:rPr>
              <a:t>to build his anti-war message?</a:t>
            </a:r>
          </a:p>
          <a:p>
            <a:pPr marL="0" indent="0" algn="ctr">
              <a:buNone/>
            </a:pPr>
            <a:endParaRPr lang="en-US" sz="26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Georgia" panose="02040502050405020303" pitchFamily="18" charset="0"/>
              </a:rPr>
              <a:t>Let’s write a group thesis!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Image result for slaughterhouse f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52" y="2027580"/>
            <a:ext cx="2901742" cy="470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6/Fotothek_df_ps_0000010_Blick_vom_Rathaustur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6" y="0"/>
            <a:ext cx="6442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ndesarchiv Bild 146-1994-041-07, Dresden, zerstörtes Stadtzen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4255" cy="34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resden destr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478"/>
            <a:ext cx="5754255" cy="34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967</Words>
  <Application>Microsoft Office PowerPoint</Application>
  <PresentationFormat>Widescreen</PresentationFormat>
  <Paragraphs>96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Tw Cen MT</vt:lpstr>
      <vt:lpstr>Wingdings</vt:lpstr>
      <vt:lpstr>1_Office Theme</vt:lpstr>
      <vt:lpstr>Office Theme</vt:lpstr>
      <vt:lpstr>2_Office Theme</vt:lpstr>
      <vt:lpstr>Reread pages 57-61 and try and identify an example of juxtaposition and the effect. </vt:lpstr>
      <vt:lpstr>Juxtaposition in chapter 7 (58-9)</vt:lpstr>
      <vt:lpstr>Journal #20: Motifs</vt:lpstr>
      <vt:lpstr>Symbol and Motif: What’s the difference?</vt:lpstr>
      <vt:lpstr>Some of the things we’ve called symbols, in past novels, would be more accurately called motifs!!</vt:lpstr>
      <vt:lpstr>Definitions</vt:lpstr>
      <vt:lpstr>PowerPoint Presentation</vt:lpstr>
      <vt:lpstr>1. Repetition of Literary/Language Devices</vt:lpstr>
      <vt:lpstr>PowerPoint Presentation</vt:lpstr>
      <vt:lpstr>1. Repetition of Literary/Language Devices Example: Figurative language about the character nicknamed ‘Horse’</vt:lpstr>
      <vt:lpstr>1. Repetition of Literary/Language Devices Example: Characterization of Horse</vt:lpstr>
      <vt:lpstr>2. Symbolic Motifs</vt:lpstr>
      <vt:lpstr>Motif of walking on dry leaves p207, chapter 7 and 24 in TFA</vt:lpstr>
      <vt:lpstr>3. Repetition of Plot Structures</vt:lpstr>
      <vt:lpstr>What would you need to notice to call something a “motif”?</vt:lpstr>
      <vt:lpstr>Fill in the chart for Things Fall Apart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#20: Motifs</dc:title>
  <dc:creator>Smith, Kyle    SHS - Staff</dc:creator>
  <cp:lastModifiedBy>Smith, Kyle    SHS - Staff</cp:lastModifiedBy>
  <cp:revision>12</cp:revision>
  <dcterms:created xsi:type="dcterms:W3CDTF">2020-02-11T18:41:44Z</dcterms:created>
  <dcterms:modified xsi:type="dcterms:W3CDTF">2020-02-13T19:11:43Z</dcterms:modified>
</cp:coreProperties>
</file>