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1" r:id="rId4"/>
    <p:sldId id="264" r:id="rId5"/>
    <p:sldId id="258"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0B61D-F961-433A-AF7D-D8F7C2EC15F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393967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0B61D-F961-433A-AF7D-D8F7C2EC15F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36851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0B61D-F961-433A-AF7D-D8F7C2EC15F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10782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0B61D-F961-433A-AF7D-D8F7C2EC15F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70294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70B61D-F961-433A-AF7D-D8F7C2EC15F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104910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0B61D-F961-433A-AF7D-D8F7C2EC15F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252084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0B61D-F961-433A-AF7D-D8F7C2EC15FB}"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39822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0B61D-F961-433A-AF7D-D8F7C2EC15FB}"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275606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0B61D-F961-433A-AF7D-D8F7C2EC15FB}"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292267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70B61D-F961-433A-AF7D-D8F7C2EC15F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47643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70B61D-F961-433A-AF7D-D8F7C2EC15F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6CA4D-550C-48FE-8232-93E88BD284A3}" type="slidenum">
              <a:rPr lang="en-US" smtClean="0"/>
              <a:t>‹#›</a:t>
            </a:fld>
            <a:endParaRPr lang="en-US"/>
          </a:p>
        </p:txBody>
      </p:sp>
    </p:spTree>
    <p:extLst>
      <p:ext uri="{BB962C8B-B14F-4D97-AF65-F5344CB8AC3E}">
        <p14:creationId xmlns:p14="http://schemas.microsoft.com/office/powerpoint/2010/main" val="106793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0B61D-F961-433A-AF7D-D8F7C2EC15FB}" type="datetimeFigureOut">
              <a:rPr lang="en-US" smtClean="0"/>
              <a:t>9/9/2019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6CA4D-550C-48FE-8232-93E88BD284A3}" type="slidenum">
              <a:rPr lang="en-US" smtClean="0"/>
              <a:t>‹#›</a:t>
            </a:fld>
            <a:endParaRPr lang="en-US"/>
          </a:p>
        </p:txBody>
      </p:sp>
    </p:spTree>
    <p:extLst>
      <p:ext uri="{BB962C8B-B14F-4D97-AF65-F5344CB8AC3E}">
        <p14:creationId xmlns:p14="http://schemas.microsoft.com/office/powerpoint/2010/main" val="693960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7866557" cy="6198572"/>
          </a:xfrm>
        </p:spPr>
        <p:txBody>
          <a:bodyPr>
            <a:normAutofit/>
          </a:bodyPr>
          <a:lstStyle/>
          <a:p>
            <a:pPr marL="0" indent="0">
              <a:buNone/>
            </a:pPr>
            <a:r>
              <a:rPr lang="en-US" sz="2400" dirty="0" smtClean="0"/>
              <a:t>You’ll be reading a chapter </a:t>
            </a:r>
            <a:r>
              <a:rPr lang="en-US" sz="2400" b="1" dirty="0" smtClean="0"/>
              <a:t>near the middle</a:t>
            </a:r>
            <a:r>
              <a:rPr lang="en-US" sz="2400" dirty="0" smtClean="0"/>
              <a:t> of the book </a:t>
            </a:r>
            <a:r>
              <a:rPr lang="en-US" sz="2400" i="1" dirty="0" smtClean="0"/>
              <a:t>Super Sad True Love Story</a:t>
            </a:r>
            <a:r>
              <a:rPr lang="en-US" sz="2400" dirty="0" smtClean="0"/>
              <a:t>. </a:t>
            </a:r>
          </a:p>
          <a:p>
            <a:pPr marL="0" indent="0">
              <a:buNone/>
            </a:pPr>
            <a:endParaRPr lang="en-US" sz="2400" dirty="0"/>
          </a:p>
          <a:p>
            <a:pPr marL="0" indent="0">
              <a:buNone/>
            </a:pPr>
            <a:r>
              <a:rPr lang="en-US" sz="2400" dirty="0" smtClean="0"/>
              <a:t>Included here are some terms and characters to know, reviews of the novel, and other relevant info. </a:t>
            </a:r>
            <a:endParaRPr lang="en-US" sz="2400" dirty="0" smtClean="0"/>
          </a:p>
          <a:p>
            <a:pPr marL="0" indent="0">
              <a:buNone/>
            </a:pPr>
            <a:endParaRPr lang="en-US" sz="2400" dirty="0"/>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348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7866557" cy="6198572"/>
          </a:xfrm>
        </p:spPr>
        <p:txBody>
          <a:bodyPr>
            <a:normAutofit/>
          </a:bodyPr>
          <a:lstStyle/>
          <a:p>
            <a:pPr marL="0" indent="0">
              <a:buNone/>
            </a:pPr>
            <a:r>
              <a:rPr lang="en-US" sz="3600" u="sng" dirty="0" smtClean="0"/>
              <a:t>Characters:</a:t>
            </a:r>
          </a:p>
          <a:p>
            <a:r>
              <a:rPr lang="en-US" sz="3600" dirty="0" smtClean="0"/>
              <a:t>Lenny Abramov = main character, you’re reading his diary; he loves Eunice</a:t>
            </a:r>
          </a:p>
          <a:p>
            <a:r>
              <a:rPr lang="en-US" sz="3600" dirty="0" smtClean="0"/>
              <a:t>Eunice, or </a:t>
            </a:r>
            <a:r>
              <a:rPr lang="en-US" sz="3600" dirty="0" err="1" smtClean="0"/>
              <a:t>Euny</a:t>
            </a:r>
            <a:r>
              <a:rPr lang="en-US" sz="3600" dirty="0"/>
              <a:t> </a:t>
            </a:r>
            <a:r>
              <a:rPr lang="en-US" sz="3600" dirty="0" smtClean="0"/>
              <a:t>= Lenny fell in love with her in Italy</a:t>
            </a:r>
          </a:p>
          <a:p>
            <a:r>
              <a:rPr lang="en-US" sz="3600" dirty="0" smtClean="0"/>
              <a:t>The </a:t>
            </a:r>
            <a:r>
              <a:rPr lang="en-US" sz="3600" dirty="0" err="1" smtClean="0"/>
              <a:t>Abramovs</a:t>
            </a:r>
            <a:r>
              <a:rPr lang="en-US" sz="3600" dirty="0" smtClean="0"/>
              <a:t>= Lenny’s parents</a:t>
            </a:r>
          </a:p>
          <a:p>
            <a:r>
              <a:rPr lang="en-US" sz="3600" dirty="0" smtClean="0"/>
              <a:t>Noah Weinberg= Lenny’s friend</a:t>
            </a:r>
          </a:p>
          <a:p>
            <a:r>
              <a:rPr lang="en-US" sz="3600" dirty="0" smtClean="0"/>
              <a:t>Vishnu </a:t>
            </a:r>
            <a:r>
              <a:rPr lang="en-US" sz="3600" dirty="0"/>
              <a:t>Cohen-Clark= Lenny’s </a:t>
            </a:r>
            <a:r>
              <a:rPr lang="en-US" sz="3600" dirty="0" smtClean="0"/>
              <a:t>friend</a:t>
            </a:r>
          </a:p>
          <a:p>
            <a:r>
              <a:rPr lang="en-US" sz="3600" dirty="0" err="1" smtClean="0"/>
              <a:t>Joshie</a:t>
            </a:r>
            <a:r>
              <a:rPr lang="en-US" sz="3600" dirty="0" smtClean="0"/>
              <a:t> = Lenny’s immortal* boss and </a:t>
            </a:r>
            <a:r>
              <a:rPr lang="en-US" sz="3600" dirty="0" err="1" smtClean="0"/>
              <a:t>firend</a:t>
            </a:r>
            <a:endParaRPr lang="en-US" sz="3600" dirty="0"/>
          </a:p>
          <a:p>
            <a:pPr marL="0" indent="0">
              <a:buNone/>
            </a:pPr>
            <a:endParaRPr lang="en-US" sz="3600" dirty="0" smtClean="0"/>
          </a:p>
          <a:p>
            <a:endParaRPr lang="en-US" sz="3600" dirty="0"/>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741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473824"/>
            <a:ext cx="8012227" cy="6384175"/>
          </a:xfrm>
        </p:spPr>
        <p:txBody>
          <a:bodyPr>
            <a:noAutofit/>
          </a:bodyPr>
          <a:lstStyle/>
          <a:p>
            <a:pPr marL="0" indent="0">
              <a:buNone/>
            </a:pPr>
            <a:r>
              <a:rPr lang="en-US" u="sng" dirty="0" smtClean="0"/>
              <a:t>Terms to know:</a:t>
            </a:r>
          </a:p>
          <a:p>
            <a:r>
              <a:rPr lang="en-US" dirty="0" err="1"/>
              <a:t>ä</a:t>
            </a:r>
            <a:r>
              <a:rPr lang="en-US" dirty="0" err="1" smtClean="0"/>
              <a:t>ppärät</a:t>
            </a:r>
            <a:r>
              <a:rPr lang="en-US" dirty="0" smtClean="0"/>
              <a:t> = iPhone type device</a:t>
            </a:r>
          </a:p>
          <a:p>
            <a:pPr lvl="1"/>
            <a:r>
              <a:rPr lang="en-US" sz="1100" i="1" dirty="0">
                <a:effectLst/>
              </a:rPr>
              <a:t>"my </a:t>
            </a:r>
            <a:r>
              <a:rPr lang="en-US" sz="1100" i="1" dirty="0" err="1">
                <a:effectLst/>
              </a:rPr>
              <a:t>äppärät</a:t>
            </a:r>
            <a:r>
              <a:rPr lang="en-US" sz="1100" i="1" dirty="0">
                <a:effectLst/>
              </a:rPr>
              <a:t> buzzing with contacts, data, pictures, projections, maps, incomes, sound, </a:t>
            </a:r>
            <a:r>
              <a:rPr lang="en-US" sz="1100" i="1" dirty="0" smtClean="0">
                <a:effectLst/>
              </a:rPr>
              <a:t>fury“</a:t>
            </a:r>
          </a:p>
          <a:p>
            <a:pPr lvl="1"/>
            <a:r>
              <a:rPr lang="en-US" sz="1100" i="1" dirty="0">
                <a:effectLst/>
              </a:rPr>
              <a:t>"I’m learning to worship my new </a:t>
            </a:r>
            <a:r>
              <a:rPr lang="en-US" sz="1100" i="1" dirty="0" err="1">
                <a:effectLst/>
              </a:rPr>
              <a:t>äppärät’s</a:t>
            </a:r>
            <a:r>
              <a:rPr lang="en-US" sz="1100" i="1" dirty="0">
                <a:effectLst/>
              </a:rPr>
              <a:t> screen, the colorful pulsating mosaic of it, the fact that it knows every last stinking detail about the world, whereas my books only know the minds of their authors</a:t>
            </a:r>
            <a:r>
              <a:rPr lang="en-US" sz="1100" i="1" dirty="0" smtClean="0">
                <a:effectLst/>
              </a:rPr>
              <a:t>.“</a:t>
            </a:r>
          </a:p>
          <a:p>
            <a:pPr lvl="1"/>
            <a:r>
              <a:rPr lang="en-US" sz="1100" i="1" dirty="0">
                <a:effectLst/>
              </a:rPr>
              <a:t>"he wasn’t there. He didn’t have an </a:t>
            </a:r>
            <a:r>
              <a:rPr lang="en-US" sz="1100" i="1" dirty="0" err="1">
                <a:effectLst/>
              </a:rPr>
              <a:t>äppärät</a:t>
            </a:r>
            <a:r>
              <a:rPr lang="en-US" sz="1100" i="1" dirty="0">
                <a:effectLst/>
              </a:rPr>
              <a:t>, or it wasn’t set on “social” mode, or maybe he had paid some young Russian kid to have the outbound transmission blocked</a:t>
            </a:r>
            <a:r>
              <a:rPr lang="en-US" sz="1100" i="1" dirty="0" smtClean="0">
                <a:effectLst/>
              </a:rPr>
              <a:t>.“</a:t>
            </a:r>
          </a:p>
          <a:p>
            <a:pPr lvl="1"/>
            <a:r>
              <a:rPr lang="en-US" sz="1100" i="1" dirty="0">
                <a:effectLst/>
              </a:rPr>
              <a:t>"my </a:t>
            </a:r>
            <a:r>
              <a:rPr lang="en-US" sz="1100" i="1" dirty="0" err="1">
                <a:effectLst/>
              </a:rPr>
              <a:t>äppärät</a:t>
            </a:r>
            <a:r>
              <a:rPr lang="en-US" sz="1100" i="1" dirty="0">
                <a:effectLst/>
              </a:rPr>
              <a:t> picked up on some scan-able faces, an old-time porno star and a slick guy from Mumbai just starting out on his first worldwide Retail empire</a:t>
            </a:r>
            <a:r>
              <a:rPr lang="en-US" sz="1100" i="1" dirty="0" smtClean="0">
                <a:effectLst/>
              </a:rPr>
              <a:t>.“</a:t>
            </a:r>
          </a:p>
          <a:p>
            <a:pPr lvl="1"/>
            <a:r>
              <a:rPr lang="en-US" sz="1100" i="1" dirty="0">
                <a:effectLst/>
              </a:rPr>
              <a:t>"But even he seemed unimpressed, glancing impatiently at his </a:t>
            </a:r>
            <a:r>
              <a:rPr lang="en-US" sz="1100" i="1" dirty="0" err="1">
                <a:effectLst/>
              </a:rPr>
              <a:t>äppärät</a:t>
            </a:r>
            <a:r>
              <a:rPr lang="en-US" sz="1100" i="1" dirty="0">
                <a:effectLst/>
              </a:rPr>
              <a:t>, which was alive with at least seven degrees of information, numbers and letters and Images stacked on the screen, flowing and eddying against one another as the waters of the Tiber once did."</a:t>
            </a:r>
            <a:endParaRPr lang="en-US" sz="2000" dirty="0" smtClean="0"/>
          </a:p>
          <a:p>
            <a:r>
              <a:rPr lang="en-US" dirty="0" smtClean="0"/>
              <a:t>Global Teens = some combination of ALL social media</a:t>
            </a:r>
          </a:p>
          <a:p>
            <a:pPr lvl="1"/>
            <a:r>
              <a:rPr lang="en-US" sz="1100" i="1" dirty="0">
                <a:effectLst/>
              </a:rPr>
              <a:t>"I put the name of my oldest Media pal, Noah Weinberg, into my </a:t>
            </a:r>
            <a:r>
              <a:rPr lang="en-US" sz="1100" i="1" dirty="0" err="1">
                <a:effectLst/>
              </a:rPr>
              <a:t>äppärät</a:t>
            </a:r>
            <a:r>
              <a:rPr lang="en-US" sz="1100" i="1" dirty="0">
                <a:effectLst/>
              </a:rPr>
              <a:t> and learned that he would be airing our reunion live on his </a:t>
            </a:r>
            <a:r>
              <a:rPr lang="en-US" sz="1100" i="1" dirty="0" err="1">
                <a:effectLst/>
              </a:rPr>
              <a:t>GlobalTeens</a:t>
            </a:r>
            <a:r>
              <a:rPr lang="en-US" sz="1100" i="1" dirty="0">
                <a:effectLst/>
              </a:rPr>
              <a:t> stream, “The Noah Weinberg Show!,” which made me nervous at first, but, then, this is exactly the kind of thing I have to get used to if I’m going to make it in this world"</a:t>
            </a:r>
            <a:endParaRPr lang="en-US" sz="2000" dirty="0" smtClean="0"/>
          </a:p>
          <a:p>
            <a:r>
              <a:rPr lang="en-US" dirty="0" smtClean="0"/>
              <a:t>SUK DIK = a clothing brand</a:t>
            </a:r>
          </a:p>
          <a:p>
            <a:r>
              <a:rPr lang="en-US" dirty="0" smtClean="0"/>
              <a:t>Yuan= Chinese money</a:t>
            </a:r>
          </a:p>
          <a:p>
            <a:r>
              <a:rPr lang="en-US" dirty="0" smtClean="0"/>
              <a:t>Solvency= having more money than debt</a:t>
            </a:r>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861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7866557" cy="6198572"/>
          </a:xfrm>
        </p:spPr>
        <p:txBody>
          <a:bodyPr>
            <a:normAutofit/>
          </a:bodyPr>
          <a:lstStyle/>
          <a:p>
            <a:pPr marL="0" indent="0">
              <a:buNone/>
            </a:pPr>
            <a:r>
              <a:rPr lang="en-US" sz="2400" dirty="0" smtClean="0">
                <a:effectLst/>
              </a:rPr>
              <a:t>“Gary </a:t>
            </a:r>
            <a:r>
              <a:rPr lang="en-US" sz="2400" dirty="0" err="1">
                <a:effectLst/>
              </a:rPr>
              <a:t>Shteyngart</a:t>
            </a:r>
            <a:r>
              <a:rPr lang="en-US" sz="2400" dirty="0">
                <a:effectLst/>
              </a:rPr>
              <a:t> might be too funny for his own good. His novel, Super Sad True Love Story, is a spectacularly clever near-future dystopian satire… At first, the book seems like </a:t>
            </a:r>
            <a:r>
              <a:rPr lang="en-US" sz="2400" dirty="0" err="1">
                <a:effectLst/>
              </a:rPr>
              <a:t>Shteyngart</a:t>
            </a:r>
            <a:r>
              <a:rPr lang="en-US" sz="2400" dirty="0">
                <a:effectLst/>
              </a:rPr>
              <a:t> business-as-usual as we delve into the diary of one Lenny Abramov, a pure exemplar of this writer's favorite species of comic protagonist: a self-deprecating Russian-American Jewish male, self-conscious about his appearance, uselessly well-educated, wry, passionate, neither old nor young, and helplessly prone to error</a:t>
            </a:r>
            <a:r>
              <a:rPr lang="en-US" sz="2400" dirty="0" smtClean="0">
                <a:effectLst/>
              </a:rPr>
              <a:t>.”</a:t>
            </a:r>
            <a:endParaRPr lang="en-US" sz="2400" dirty="0">
              <a:effectLst/>
            </a:endParaRPr>
          </a:p>
          <a:p>
            <a:pPr marL="0" indent="0">
              <a:buNone/>
            </a:pPr>
            <a:r>
              <a:rPr lang="en-US" sz="2400" dirty="0" smtClean="0"/>
              <a:t>-- Slate </a:t>
            </a:r>
            <a:endParaRPr lang="en-US" sz="2400" dirty="0"/>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80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8284566" cy="6198572"/>
          </a:xfrm>
        </p:spPr>
        <p:txBody>
          <a:bodyPr>
            <a:normAutofit fontScale="77500" lnSpcReduction="20000"/>
          </a:bodyPr>
          <a:lstStyle/>
          <a:p>
            <a:pPr marL="0" indent="0">
              <a:buNone/>
            </a:pPr>
            <a:r>
              <a:rPr lang="en-US" dirty="0" smtClean="0">
                <a:effectLst/>
              </a:rPr>
              <a:t>“Consumerism</a:t>
            </a:r>
            <a:r>
              <a:rPr lang="en-US" dirty="0">
                <a:effectLst/>
              </a:rPr>
              <a:t>; youth-worship; </a:t>
            </a:r>
            <a:r>
              <a:rPr lang="en-US" dirty="0" err="1">
                <a:effectLst/>
              </a:rPr>
              <a:t>subliteracy</a:t>
            </a:r>
            <a:r>
              <a:rPr lang="en-US" dirty="0">
                <a:effectLst/>
              </a:rPr>
              <a:t>; and developed societies' obsessions with money, class, health, and entertainment—the most prestigious occupations in this society are Media and Credit, followed at a discreet distance by Retail—are easy sport for a wit as gifted as Gary </a:t>
            </a:r>
            <a:r>
              <a:rPr lang="en-US" dirty="0" err="1">
                <a:effectLst/>
              </a:rPr>
              <a:t>Shteyngart</a:t>
            </a:r>
            <a:r>
              <a:rPr lang="en-US" dirty="0">
                <a:effectLst/>
              </a:rPr>
              <a:t>. He takes aim and the targets go down, unerringly. For the first half of Super Sad True Love Story, quick, bitter little jokes pop on every page, one after the other, like rifle fire on opening day of hunting season. Like every good satirist, he's observant and annoyed, nursing innumerable beefs, both major and minor, with the state of the world</a:t>
            </a:r>
            <a:r>
              <a:rPr lang="en-US" dirty="0" smtClean="0">
                <a:effectLst/>
              </a:rPr>
              <a:t>.</a:t>
            </a:r>
            <a:endParaRPr lang="en-US" dirty="0">
              <a:effectLst/>
            </a:endParaRPr>
          </a:p>
          <a:p>
            <a:pPr marL="0" indent="0">
              <a:buNone/>
            </a:pPr>
            <a:r>
              <a:rPr lang="en-US" dirty="0" smtClean="0">
                <a:effectLst/>
              </a:rPr>
              <a:t>And</a:t>
            </a:r>
            <a:r>
              <a:rPr lang="en-US" dirty="0">
                <a:effectLst/>
              </a:rPr>
              <a:t>, more to the point, how do you live in a culture like that? The beauty of this novel is that its hero and its heroine, in their hugely different ways, really do attempt to negotiate this trashed and trashy world with some tiny measure of dignity. Lenny, the romantic schlemiel, keeps reading—Chekhov, Tolstoy, Kundera—and keeps believing, against the best evidence, in love. Eunice, confused and scattered though she is, keeps trying to give her inchoate life some recognizable form, and to fix, or at least come to terms with, her terrible family. They're fighting a losing battle, one whose outcome is as inevitable as </a:t>
            </a:r>
            <a:r>
              <a:rPr lang="en-US" dirty="0" smtClean="0">
                <a:effectLst/>
              </a:rPr>
              <a:t>the </a:t>
            </a:r>
            <a:r>
              <a:rPr lang="en-US" dirty="0">
                <a:effectLst/>
              </a:rPr>
              <a:t>war on mortality, but their persistence is genuinely touching</a:t>
            </a:r>
            <a:r>
              <a:rPr lang="en-US" dirty="0" smtClean="0">
                <a:effectLst/>
              </a:rPr>
              <a:t>.”</a:t>
            </a:r>
            <a:endParaRPr lang="en-US" dirty="0">
              <a:effectLst/>
            </a:endParaRPr>
          </a:p>
          <a:p>
            <a:pPr marL="0" indent="0">
              <a:buNone/>
            </a:pPr>
            <a:r>
              <a:rPr lang="en-US" dirty="0" smtClean="0"/>
              <a:t>-- Slate </a:t>
            </a:r>
            <a:endParaRPr lang="en-US" dirty="0"/>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8936" y="550571"/>
            <a:ext cx="3823063"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34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339071" y="1224101"/>
            <a:ext cx="4605675" cy="3454256"/>
          </a:xfrm>
        </p:spPr>
      </p:pic>
      <p:pic>
        <p:nvPicPr>
          <p:cNvPr id="1026" name="Picture 2" descr="Image result for super sad true love st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350453" y="1225472"/>
            <a:ext cx="4616641" cy="3462481"/>
          </a:xfrm>
          <a:prstGeom prst="rect">
            <a:avLst/>
          </a:prstGeom>
        </p:spPr>
      </p:pic>
    </p:spTree>
    <p:extLst>
      <p:ext uri="{BB962C8B-B14F-4D97-AF65-F5344CB8AC3E}">
        <p14:creationId xmlns:p14="http://schemas.microsoft.com/office/powerpoint/2010/main" val="2369506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7866557" cy="6198572"/>
          </a:xfrm>
        </p:spPr>
        <p:txBody>
          <a:bodyPr>
            <a:normAutofit fontScale="77500" lnSpcReduction="20000"/>
          </a:bodyPr>
          <a:lstStyle/>
          <a:p>
            <a:pPr marL="0" indent="0">
              <a:buNone/>
            </a:pPr>
            <a:r>
              <a:rPr lang="en-US" sz="2400" dirty="0" smtClean="0"/>
              <a:t>“</a:t>
            </a:r>
            <a:r>
              <a:rPr lang="en-US" dirty="0">
                <a:effectLst/>
              </a:rPr>
              <a:t>It doesn’t let America go, either. The “prematurely old country” of the novel is run as a kind of war zone by the “Bipartisan” secretary of state, Rubenstein, who has installed the youthful Jimmy Cortez as a puppet president. The state of emergency is permanent, tanks are all over the place, and in a particularly brilliant invention, people are required to deny the existence of all the weaponry they see and to consent formally to the act of denial they have just performed. The only thing that keeps people really happy is their credit rating, if they have one that’s high enough. Scores are publicly available on screens posted on every street and can always be checked on the devices everyone carries, instruments that work like iPhones designed for Orwell, providing instant background checks on anyone you might like to know, along with helpful ratings like that of your perceived desirability for sex or anything else as compared to other members of the group you’re in. The area that used to house the Security Council is now the U.N.R.C. (United Nations Retail Corridor), a mammoth cross between a mall and a North African bazaar. A euro costs you nearly $9, and by the end of the novel this America, with all its “loud, dying wealth” and its quiet and ubiquitous poverty, has been taken over by a combination of Chinese and Norwegian business interests</a:t>
            </a:r>
            <a:r>
              <a:rPr lang="en-US" dirty="0" smtClean="0">
                <a:effectLst/>
              </a:rPr>
              <a:t>.</a:t>
            </a:r>
            <a:r>
              <a:rPr lang="en-US" sz="2400" dirty="0" smtClean="0"/>
              <a:t>”</a:t>
            </a:r>
          </a:p>
          <a:p>
            <a:pPr marL="0" indent="0">
              <a:buNone/>
            </a:pPr>
            <a:r>
              <a:rPr lang="en-US" sz="2400" dirty="0" smtClean="0">
                <a:effectLst/>
              </a:rPr>
              <a:t>--</a:t>
            </a:r>
            <a:r>
              <a:rPr lang="en-US" sz="2400" dirty="0" err="1" smtClean="0">
                <a:effectLst/>
              </a:rPr>
              <a:t>NYTimes</a:t>
            </a:r>
            <a:endParaRPr lang="en-US" dirty="0">
              <a:effectLst/>
            </a:endParaRPr>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19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8393"/>
          </a:xfrm>
        </p:spPr>
        <p:txBody>
          <a:bodyPr anchor="t">
            <a:normAutofit/>
          </a:bodyPr>
          <a:lstStyle/>
          <a:p>
            <a:pPr algn="l"/>
            <a:r>
              <a:rPr lang="en-US" sz="3200" i="1" dirty="0" smtClean="0"/>
              <a:t>Super Sad True Love Story</a:t>
            </a:r>
            <a:r>
              <a:rPr lang="en-US" sz="3200" dirty="0" smtClean="0"/>
              <a:t> by Gary </a:t>
            </a:r>
            <a:r>
              <a:rPr lang="en-US" sz="3200" dirty="0" err="1" smtClean="0"/>
              <a:t>Shteyngart</a:t>
            </a:r>
            <a:endParaRPr lang="en-US" sz="3200" i="1" dirty="0"/>
          </a:p>
        </p:txBody>
      </p:sp>
      <p:sp>
        <p:nvSpPr>
          <p:cNvPr id="3" name="Content Placeholder 2"/>
          <p:cNvSpPr>
            <a:spLocks noGrp="1"/>
          </p:cNvSpPr>
          <p:nvPr>
            <p:ph idx="1"/>
          </p:nvPr>
        </p:nvSpPr>
        <p:spPr>
          <a:xfrm>
            <a:off x="84369" y="550571"/>
            <a:ext cx="7866557" cy="6198572"/>
          </a:xfrm>
        </p:spPr>
        <p:txBody>
          <a:bodyPr>
            <a:normAutofit/>
          </a:bodyPr>
          <a:lstStyle/>
          <a:p>
            <a:r>
              <a:rPr lang="en-US" sz="2400" dirty="0" smtClean="0"/>
              <a:t>How is the social media climate/ranking in </a:t>
            </a:r>
            <a:r>
              <a:rPr lang="en-US" sz="2400" i="1" dirty="0" smtClean="0"/>
              <a:t>Super Sad</a:t>
            </a:r>
            <a:r>
              <a:rPr lang="en-US" sz="2400" dirty="0" smtClean="0"/>
              <a:t> similar to “Nosedive”?</a:t>
            </a:r>
          </a:p>
          <a:p>
            <a:pPr lvl="1"/>
            <a:r>
              <a:rPr lang="en-US" sz="2400" dirty="0" smtClean="0"/>
              <a:t>What is the </a:t>
            </a:r>
            <a:r>
              <a:rPr lang="en-US" sz="2400" dirty="0" err="1" smtClean="0"/>
              <a:t>äppärät</a:t>
            </a:r>
            <a:r>
              <a:rPr lang="en-US" sz="2400" dirty="0" smtClean="0"/>
              <a:t> like?</a:t>
            </a:r>
          </a:p>
          <a:p>
            <a:pPr lvl="1"/>
            <a:r>
              <a:rPr lang="en-US" sz="2400" dirty="0" smtClean="0"/>
              <a:t>What ranking categories are people judged by?</a:t>
            </a:r>
          </a:p>
          <a:p>
            <a:pPr lvl="1"/>
            <a:r>
              <a:rPr lang="en-US" sz="2400" dirty="0" smtClean="0"/>
              <a:t>How are the people dehumanized? </a:t>
            </a:r>
            <a:endParaRPr lang="en-US" sz="2400" dirty="0"/>
          </a:p>
          <a:p>
            <a:r>
              <a:rPr lang="en-US" sz="2400" dirty="0" smtClean="0"/>
              <a:t>What is the slang like in America? How is </a:t>
            </a:r>
            <a:r>
              <a:rPr lang="en-US" sz="2400" dirty="0" err="1" smtClean="0"/>
              <a:t>Shteyngart</a:t>
            </a:r>
            <a:r>
              <a:rPr lang="en-US" sz="2400" dirty="0" smtClean="0"/>
              <a:t> being satirical?</a:t>
            </a:r>
            <a:endParaRPr lang="en-US" sz="2400" dirty="0"/>
          </a:p>
          <a:p>
            <a:r>
              <a:rPr lang="en-US" sz="2400" dirty="0" smtClean="0"/>
              <a:t>What are Lenny’s friends like? Lenny?</a:t>
            </a:r>
          </a:p>
          <a:p>
            <a:r>
              <a:rPr lang="en-US" sz="2400" dirty="0" smtClean="0"/>
              <a:t>Funny?</a:t>
            </a:r>
          </a:p>
          <a:p>
            <a:endParaRPr lang="en-US" sz="2400" dirty="0"/>
          </a:p>
          <a:p>
            <a:pPr marL="0" indent="0">
              <a:buNone/>
            </a:pPr>
            <a:endParaRPr lang="en-US" sz="2400" dirty="0"/>
          </a:p>
        </p:txBody>
      </p:sp>
      <p:pic>
        <p:nvPicPr>
          <p:cNvPr id="1026" name="Picture 2" descr="Image result for super sad true lov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596" y="550571"/>
            <a:ext cx="4095404" cy="6307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563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1118</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Super Sad True Love Story by Gary Shteyngart</vt:lpstr>
      <vt:lpstr>Super Sad True Love Story by Gary Shteyngart</vt:lpstr>
      <vt:lpstr>Super Sad True Love Story by Gary Shteyngart</vt:lpstr>
      <vt:lpstr>Super Sad True Love Story by Gary Shteyngart</vt:lpstr>
      <vt:lpstr>Super Sad True Love Story by Gary Shteyngart</vt:lpstr>
      <vt:lpstr>Super Sad True Love Story by Gary Shteyngart</vt:lpstr>
      <vt:lpstr>Super Sad True Love Story by Gary Shteyngart</vt:lpstr>
      <vt:lpstr>Super Sad True Love Story by Gary Shteyngart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Sad True Love Story by Gary Shteyngart</dc:title>
  <dc:creator>Smith, Kyle    SHS - Staff</dc:creator>
  <cp:lastModifiedBy>Smith, Kyle    SHS - Staff</cp:lastModifiedBy>
  <cp:revision>3</cp:revision>
  <dcterms:created xsi:type="dcterms:W3CDTF">2019-09-09T18:09:50Z</dcterms:created>
  <dcterms:modified xsi:type="dcterms:W3CDTF">2019-09-09T18:10:27Z</dcterms:modified>
</cp:coreProperties>
</file>