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9" r:id="rId3"/>
    <p:sldId id="260" r:id="rId4"/>
    <p:sldId id="262" r:id="rId5"/>
    <p:sldId id="263" r:id="rId6"/>
    <p:sldId id="264" r:id="rId7"/>
    <p:sldId id="266" r:id="rId8"/>
    <p:sldId id="271" r:id="rId9"/>
    <p:sldId id="272" r:id="rId10"/>
    <p:sldId id="268" r:id="rId11"/>
    <p:sldId id="269" r:id="rId12"/>
    <p:sldId id="276" r:id="rId13"/>
    <p:sldId id="274" r:id="rId14"/>
    <p:sldId id="275" r:id="rId15"/>
    <p:sldId id="277"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764094"/>
            <a:ext cx="8229600" cy="2309327"/>
          </a:xfrm>
        </p:spPr>
        <p:txBody>
          <a:bodyPr anchor="b">
            <a:normAutofit/>
          </a:bodyPr>
          <a:lstStyle>
            <a:lvl1pPr algn="ctr">
              <a:defRPr sz="6600">
                <a:solidFill>
                  <a:schemeClr val="bg1"/>
                </a:solidFill>
                <a:effectLst>
                  <a:outerShdw blurRad="63500" algn="ctr" rotWithShape="0">
                    <a:prstClr val="black">
                      <a:alpha val="25000"/>
                    </a:prst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981200" y="4213380"/>
            <a:ext cx="8229600" cy="1208314"/>
          </a:xfrm>
        </p:spPr>
        <p:txBody>
          <a:bodyPr>
            <a:normAutofit/>
          </a:bodyPr>
          <a:lstStyle>
            <a:lvl1pPr marL="0" indent="0" algn="ctr">
              <a:spcBef>
                <a:spcPts val="1200"/>
              </a:spcBef>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48833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2A7D7-D560-4C43-B6F2-A7996CE5C9B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3153878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666415" y="365125"/>
            <a:ext cx="1234440" cy="5811838"/>
          </a:xfrm>
        </p:spPr>
        <p:txBody>
          <a:bodyPr vert="eaVert"/>
          <a:lstStyle>
            <a:lvl1pPr>
              <a:defRPr/>
            </a:lvl1pPr>
          </a:lstStyle>
          <a:p>
            <a:r>
              <a:rPr lang="en-US" dirty="0" smtClean="0"/>
              <a:t>Click to edit </a:t>
            </a:r>
            <a:br>
              <a:rPr lang="en-US" dirty="0" smtClean="0"/>
            </a:br>
            <a:r>
              <a:rPr lang="en-US" dirty="0" smtClean="0"/>
              <a:t>Master title style</a:t>
            </a:r>
            <a:endParaRPr lang="en-US" dirty="0"/>
          </a:p>
        </p:txBody>
      </p:sp>
      <p:sp>
        <p:nvSpPr>
          <p:cNvPr id="3" name="Vertical Text Placeholder 2"/>
          <p:cNvSpPr>
            <a:spLocks noGrp="1"/>
          </p:cNvSpPr>
          <p:nvPr>
            <p:ph type="body" orient="vert" idx="1"/>
          </p:nvPr>
        </p:nvSpPr>
        <p:spPr>
          <a:xfrm>
            <a:off x="1295399" y="365125"/>
            <a:ext cx="799147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2A7D7-D560-4C43-B6F2-A7996CE5C9B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90870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2A7D7-D560-4C43-B6F2-A7996CE5C9B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12424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6492332"/>
            <a:ext cx="12188952" cy="365668"/>
          </a:xfrm>
          <a:prstGeom prst="rect">
            <a:avLst/>
          </a:prstGeom>
        </p:spPr>
      </p:pic>
      <p:sp>
        <p:nvSpPr>
          <p:cNvPr id="2" name="Title 1"/>
          <p:cNvSpPr>
            <a:spLocks noGrp="1"/>
          </p:cNvSpPr>
          <p:nvPr>
            <p:ph type="title"/>
          </p:nvPr>
        </p:nvSpPr>
        <p:spPr>
          <a:xfrm>
            <a:off x="1981200" y="1764094"/>
            <a:ext cx="8229600" cy="2309327"/>
          </a:xfrm>
        </p:spPr>
        <p:txBody>
          <a:bodyPr anchor="b">
            <a:normAutofit/>
          </a:bodyPr>
          <a:lstStyle>
            <a:lvl1pPr algn="ctr">
              <a:defRPr sz="4800"/>
            </a:lvl1pPr>
          </a:lstStyle>
          <a:p>
            <a:r>
              <a:rPr lang="en-US" smtClean="0"/>
              <a:t>Click to edit Master title style</a:t>
            </a:r>
            <a:endParaRPr lang="en-US"/>
          </a:p>
        </p:txBody>
      </p:sp>
      <p:sp>
        <p:nvSpPr>
          <p:cNvPr id="3" name="Text Placeholder 2"/>
          <p:cNvSpPr>
            <a:spLocks noGrp="1"/>
          </p:cNvSpPr>
          <p:nvPr>
            <p:ph type="body" idx="1"/>
          </p:nvPr>
        </p:nvSpPr>
        <p:spPr>
          <a:xfrm>
            <a:off x="1981200" y="4213380"/>
            <a:ext cx="8229600" cy="1208314"/>
          </a:xfrm>
        </p:spPr>
        <p:txBody>
          <a:bodyPr/>
          <a:lstStyle>
            <a:lvl1pPr marL="0" indent="0" algn="ctr">
              <a:spcBef>
                <a:spcPts val="1200"/>
              </a:spcBef>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809182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43100"/>
            <a:ext cx="4572000" cy="42338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24600" y="1943100"/>
            <a:ext cx="4572000" cy="42338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32A7D7-D560-4C43-B6F2-A7996CE5C9B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29047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8448" y="1776066"/>
            <a:ext cx="4572000" cy="72228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8448" y="2565919"/>
            <a:ext cx="4572000" cy="3606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7648" y="1776066"/>
            <a:ext cx="4572000" cy="72228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7648" y="2565919"/>
            <a:ext cx="4572000" cy="3606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32A7D7-D560-4C43-B6F2-A7996CE5C9B9}"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380300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32A7D7-D560-4C43-B6F2-A7996CE5C9B9}"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3704429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2A7D7-D560-4C43-B6F2-A7996CE5C9B9}"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2660766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48" y="1981200"/>
            <a:ext cx="4114800" cy="18288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1600" y="685800"/>
            <a:ext cx="640080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0" y="3943441"/>
            <a:ext cx="4114800" cy="18288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32A7D7-D560-4C43-B6F2-A7996CE5C9B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40866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48" y="1984248"/>
            <a:ext cx="4114800" cy="18288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797419" y="457200"/>
            <a:ext cx="5943600" cy="5943600"/>
          </a:xfrm>
        </p:spPr>
        <p:txBody>
          <a:bodyPr>
            <a:normAutofit/>
          </a:bodyPr>
          <a:lstStyle>
            <a:lvl1pPr marL="0" indent="0" algn="ctr">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12648" y="3941064"/>
            <a:ext cx="4114800" cy="1828800"/>
          </a:xfrm>
        </p:spPr>
        <p:txBody>
          <a:bodyPr/>
          <a:lstStyle>
            <a:lvl1pPr marL="0" indent="0">
              <a:spcBef>
                <a:spcPts val="12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31621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00" y="365125"/>
            <a:ext cx="9601200" cy="1235075"/>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295400" y="1943100"/>
            <a:ext cx="9601200" cy="42291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501741" y="6397368"/>
            <a:ext cx="1147665" cy="233266"/>
          </a:xfrm>
          <a:prstGeom prst="rect">
            <a:avLst/>
          </a:prstGeom>
        </p:spPr>
        <p:txBody>
          <a:bodyPr vert="horz" lIns="91440" tIns="45720" rIns="91440" bIns="45720" rtlCol="0" anchor="ctr"/>
          <a:lstStyle>
            <a:lvl1pPr algn="r">
              <a:defRPr sz="800">
                <a:solidFill>
                  <a:schemeClr val="tx1"/>
                </a:solidFill>
              </a:defRPr>
            </a:lvl1pPr>
          </a:lstStyle>
          <a:p>
            <a:fld id="{A732A7D7-D560-4C43-B6F2-A7996CE5C9B9}" type="datetimeFigureOut">
              <a:rPr lang="en-US" smtClean="0"/>
              <a:pPr/>
              <a:t>2/13/2020</a:t>
            </a:fld>
            <a:endParaRPr lang="en-US"/>
          </a:p>
        </p:txBody>
      </p:sp>
      <p:sp>
        <p:nvSpPr>
          <p:cNvPr id="5" name="Footer Placeholder 4"/>
          <p:cNvSpPr>
            <a:spLocks noGrp="1"/>
          </p:cNvSpPr>
          <p:nvPr>
            <p:ph type="ftr" sz="quarter" idx="3"/>
          </p:nvPr>
        </p:nvSpPr>
        <p:spPr>
          <a:xfrm>
            <a:off x="1295400" y="6397368"/>
            <a:ext cx="4800600" cy="23326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
        <p:nvSpPr>
          <p:cNvPr id="6" name="Slide Number Placeholder 5"/>
          <p:cNvSpPr>
            <a:spLocks noGrp="1"/>
          </p:cNvSpPr>
          <p:nvPr>
            <p:ph type="sldNum" sz="quarter" idx="4"/>
          </p:nvPr>
        </p:nvSpPr>
        <p:spPr>
          <a:xfrm>
            <a:off x="9797142" y="6397368"/>
            <a:ext cx="1099457" cy="233266"/>
          </a:xfrm>
          <a:prstGeom prst="rect">
            <a:avLst/>
          </a:prstGeom>
        </p:spPr>
        <p:txBody>
          <a:bodyPr vert="horz" lIns="91440" tIns="45720" rIns="91440" bIns="45720" rtlCol="0" anchor="ctr"/>
          <a:lstStyle>
            <a:lvl1pPr algn="r">
              <a:defRPr sz="800">
                <a:solidFill>
                  <a:schemeClr val="tx1"/>
                </a:solidFill>
              </a:defRPr>
            </a:lvl1pPr>
          </a:lstStyle>
          <a:p>
            <a:fld id="{8E41E28F-C526-4978-8D63-D21257ECD59D}" type="slidenum">
              <a:rPr lang="en-US" smtClean="0"/>
              <a:pPr/>
              <a:t>‹#›</a:t>
            </a:fld>
            <a:endParaRPr lang="en-US"/>
          </a:p>
        </p:txBody>
      </p:sp>
    </p:spTree>
    <p:extLst>
      <p:ext uri="{BB962C8B-B14F-4D97-AF65-F5344CB8AC3E}">
        <p14:creationId xmlns:p14="http://schemas.microsoft.com/office/powerpoint/2010/main" val="554194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5pPr>
      <a:lvl6pPr marL="14173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theguardian.com/news/2019/feb/15/the-us-hidden-empire-overseas-territories-united-states-guam-puerto-rico-american-samo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eLqC3FNNOa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a:bodyPr>
          <a:lstStyle/>
          <a:p>
            <a:r>
              <a:rPr lang="en-US" sz="5400" b="1" i="1" dirty="0" smtClean="0">
                <a:solidFill>
                  <a:schemeClr val="bg1">
                    <a:lumMod val="95000"/>
                  </a:schemeClr>
                </a:solidFill>
              </a:rPr>
              <a:t>Things Fall Apart</a:t>
            </a:r>
            <a:r>
              <a:rPr lang="en-US" b="1" dirty="0" smtClean="0">
                <a:solidFill>
                  <a:schemeClr val="bg1">
                    <a:lumMod val="95000"/>
                  </a:schemeClr>
                </a:solidFill>
              </a:rPr>
              <a:t> </a:t>
            </a:r>
            <a:br>
              <a:rPr lang="en-US" b="1" dirty="0" smtClean="0">
                <a:solidFill>
                  <a:schemeClr val="bg1">
                    <a:lumMod val="95000"/>
                  </a:schemeClr>
                </a:solidFill>
              </a:rPr>
            </a:br>
            <a:r>
              <a:rPr lang="en-US" b="1" smtClean="0">
                <a:solidFill>
                  <a:schemeClr val="bg1">
                    <a:lumMod val="95000"/>
                  </a:schemeClr>
                </a:solidFill>
              </a:rPr>
              <a:t>Part 2: </a:t>
            </a:r>
            <a:r>
              <a:rPr lang="en-US" b="1" dirty="0" smtClean="0">
                <a:solidFill>
                  <a:schemeClr val="bg1">
                    <a:lumMod val="95000"/>
                  </a:schemeClr>
                </a:solidFill>
              </a:rPr>
              <a:t>chapter 14</a:t>
            </a:r>
            <a:endParaRPr lang="en-US" b="1" dirty="0">
              <a:solidFill>
                <a:schemeClr val="bg1">
                  <a:lumMod val="95000"/>
                </a:schemeClr>
              </a:solidFill>
            </a:endParaRPr>
          </a:p>
        </p:txBody>
      </p:sp>
      <p:sp>
        <p:nvSpPr>
          <p:cNvPr id="3" name="Content Placeholder 2"/>
          <p:cNvSpPr>
            <a:spLocks noGrp="1"/>
          </p:cNvSpPr>
          <p:nvPr>
            <p:ph idx="1"/>
          </p:nvPr>
        </p:nvSpPr>
        <p:spPr>
          <a:xfrm>
            <a:off x="685800" y="1600199"/>
            <a:ext cx="10678886" cy="5257801"/>
          </a:xfrm>
        </p:spPr>
        <p:txBody>
          <a:bodyPr>
            <a:normAutofit/>
          </a:bodyPr>
          <a:lstStyle/>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What is the mood of Okonkwo’s new life in </a:t>
            </a:r>
            <a:r>
              <a:rPr lang="en-US" sz="2800" b="1" dirty="0" err="1" smtClean="0">
                <a:solidFill>
                  <a:schemeClr val="accent5">
                    <a:lumMod val="60000"/>
                    <a:lumOff val="40000"/>
                  </a:schemeClr>
                </a:solidFill>
                <a:effectLst>
                  <a:outerShdw blurRad="38100" dist="38100" dir="2700000" algn="tl">
                    <a:srgbClr val="000000">
                      <a:alpha val="43137"/>
                    </a:srgbClr>
                  </a:outerShdw>
                </a:effectLst>
              </a:rPr>
              <a:t>Mbanta</a:t>
            </a:r>
            <a:r>
              <a:rPr lang="en-US" sz="2800" b="1" dirty="0" smtClean="0">
                <a:solidFill>
                  <a:schemeClr val="accent5">
                    <a:lumMod val="60000"/>
                    <a:lumOff val="40000"/>
                  </a:schemeClr>
                </a:solidFill>
                <a:effectLst>
                  <a:outerShdw blurRad="38100" dist="38100" dir="2700000" algn="tl">
                    <a:srgbClr val="000000">
                      <a:alpha val="43137"/>
                    </a:srgbClr>
                  </a:outerShdw>
                </a:effectLst>
              </a:rPr>
              <a:t>? (131).</a:t>
            </a:r>
          </a:p>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What does Okonkwo think about his </a:t>
            </a:r>
            <a:r>
              <a:rPr lang="en-US" sz="2800" b="1" i="1" dirty="0" smtClean="0">
                <a:solidFill>
                  <a:schemeClr val="accent5">
                    <a:lumMod val="60000"/>
                    <a:lumOff val="40000"/>
                  </a:schemeClr>
                </a:solidFill>
                <a:effectLst>
                  <a:outerShdw blurRad="38100" dist="38100" dir="2700000" algn="tl">
                    <a:srgbClr val="000000">
                      <a:alpha val="43137"/>
                    </a:srgbClr>
                  </a:outerShdw>
                </a:effectLst>
              </a:rPr>
              <a:t>chi</a:t>
            </a:r>
            <a:r>
              <a:rPr lang="en-US" sz="2800" b="1" dirty="0" smtClean="0">
                <a:solidFill>
                  <a:schemeClr val="accent5">
                    <a:lumMod val="60000"/>
                    <a:lumOff val="40000"/>
                  </a:schemeClr>
                </a:solidFill>
                <a:effectLst>
                  <a:outerShdw blurRad="38100" dist="38100" dir="2700000" algn="tl">
                    <a:srgbClr val="000000">
                      <a:alpha val="43137"/>
                    </a:srgbClr>
                  </a:outerShdw>
                </a:effectLst>
              </a:rPr>
              <a:t>? Does he understand the Igbo principal of </a:t>
            </a:r>
            <a:r>
              <a:rPr lang="en-US" sz="2800" b="1" i="1" dirty="0" smtClean="0">
                <a:solidFill>
                  <a:schemeClr val="accent5">
                    <a:lumMod val="60000"/>
                    <a:lumOff val="40000"/>
                  </a:schemeClr>
                </a:solidFill>
                <a:effectLst>
                  <a:outerShdw blurRad="38100" dist="38100" dir="2700000" algn="tl">
                    <a:srgbClr val="000000">
                      <a:alpha val="43137"/>
                    </a:srgbClr>
                  </a:outerShdw>
                </a:effectLst>
              </a:rPr>
              <a:t>chi</a:t>
            </a:r>
            <a:r>
              <a:rPr lang="en-US" sz="2800" b="1" dirty="0" smtClean="0">
                <a:solidFill>
                  <a:schemeClr val="accent5">
                    <a:lumMod val="60000"/>
                    <a:lumOff val="40000"/>
                  </a:schemeClr>
                </a:solidFill>
                <a:effectLst>
                  <a:outerShdw blurRad="38100" dist="38100" dir="2700000" algn="tl">
                    <a:srgbClr val="000000">
                      <a:alpha val="43137"/>
                    </a:srgbClr>
                  </a:outerShdw>
                </a:effectLst>
              </a:rPr>
              <a:t> well? Has Okonkwo really said ‘yea’?</a:t>
            </a:r>
          </a:p>
          <a:p>
            <a:pPr>
              <a:lnSpc>
                <a:spcPct val="110000"/>
              </a:lnSpc>
              <a:spcBef>
                <a:spcPts val="0"/>
              </a:spcBef>
            </a:pPr>
            <a:r>
              <a:rPr lang="en-US" sz="2800" b="1" dirty="0">
                <a:solidFill>
                  <a:schemeClr val="accent5">
                    <a:lumMod val="60000"/>
                    <a:lumOff val="40000"/>
                  </a:schemeClr>
                </a:solidFill>
                <a:effectLst>
                  <a:outerShdw blurRad="38100" dist="38100" dir="2700000" algn="tl">
                    <a:srgbClr val="000000">
                      <a:alpha val="43137"/>
                    </a:srgbClr>
                  </a:outerShdw>
                </a:effectLst>
              </a:rPr>
              <a:t>This chapter </a:t>
            </a:r>
            <a:r>
              <a:rPr lang="en-US" sz="2800" b="1" dirty="0" smtClean="0">
                <a:solidFill>
                  <a:schemeClr val="accent5">
                    <a:lumMod val="60000"/>
                    <a:lumOff val="40000"/>
                  </a:schemeClr>
                </a:solidFill>
                <a:effectLst>
                  <a:outerShdw blurRad="38100" dist="38100" dir="2700000" algn="tl">
                    <a:srgbClr val="000000">
                      <a:alpha val="43137"/>
                    </a:srgbClr>
                  </a:outerShdw>
                </a:effectLst>
              </a:rPr>
              <a:t>references </a:t>
            </a:r>
            <a:r>
              <a:rPr lang="en-US" sz="2800" b="1" dirty="0">
                <a:solidFill>
                  <a:schemeClr val="accent5">
                    <a:lumMod val="60000"/>
                    <a:lumOff val="40000"/>
                  </a:schemeClr>
                </a:solidFill>
                <a:effectLst>
                  <a:outerShdw blurRad="38100" dist="38100" dir="2700000" algn="tl">
                    <a:srgbClr val="000000">
                      <a:alpha val="43137"/>
                    </a:srgbClr>
                  </a:outerShdw>
                </a:effectLst>
              </a:rPr>
              <a:t>Okonkwo's </a:t>
            </a:r>
            <a:r>
              <a:rPr lang="en-US" sz="2800" b="1" dirty="0" smtClean="0">
                <a:solidFill>
                  <a:schemeClr val="accent5">
                    <a:lumMod val="60000"/>
                    <a:lumOff val="40000"/>
                  </a:schemeClr>
                </a:solidFill>
                <a:effectLst>
                  <a:outerShdw blurRad="38100" dist="38100" dir="2700000" algn="tl">
                    <a:srgbClr val="000000">
                      <a:alpha val="43137"/>
                    </a:srgbClr>
                  </a:outerShdw>
                </a:effectLst>
              </a:rPr>
              <a:t>deceased mother. </a:t>
            </a:r>
            <a:r>
              <a:rPr lang="en-US" sz="2800" b="1" dirty="0">
                <a:solidFill>
                  <a:schemeClr val="accent5">
                    <a:lumMod val="60000"/>
                    <a:lumOff val="40000"/>
                  </a:schemeClr>
                </a:solidFill>
                <a:effectLst>
                  <a:outerShdw blurRad="38100" dist="38100" dir="2700000" algn="tl">
                    <a:srgbClr val="000000">
                      <a:alpha val="43137"/>
                    </a:srgbClr>
                  </a:outerShdw>
                </a:effectLst>
              </a:rPr>
              <a:t>What do readers now know about </a:t>
            </a:r>
            <a:r>
              <a:rPr lang="en-US" sz="2800" b="1" dirty="0" smtClean="0">
                <a:solidFill>
                  <a:schemeClr val="accent5">
                    <a:lumMod val="60000"/>
                    <a:lumOff val="40000"/>
                  </a:schemeClr>
                </a:solidFill>
                <a:effectLst>
                  <a:outerShdw blurRad="38100" dist="38100" dir="2700000" algn="tl">
                    <a:srgbClr val="000000">
                      <a:alpha val="43137"/>
                    </a:srgbClr>
                  </a:outerShdw>
                </a:effectLst>
              </a:rPr>
              <a:t>her </a:t>
            </a:r>
            <a:r>
              <a:rPr lang="en-US" sz="2800" b="1" dirty="0">
                <a:solidFill>
                  <a:schemeClr val="accent5">
                    <a:lumMod val="60000"/>
                    <a:lumOff val="40000"/>
                  </a:schemeClr>
                </a:solidFill>
                <a:effectLst>
                  <a:outerShdw blurRad="38100" dist="38100" dir="2700000" algn="tl">
                    <a:srgbClr val="000000">
                      <a:alpha val="43137"/>
                    </a:srgbClr>
                  </a:outerShdw>
                </a:effectLst>
              </a:rPr>
              <a:t>and </a:t>
            </a:r>
            <a:r>
              <a:rPr lang="en-US" sz="2800" b="1" dirty="0" smtClean="0">
                <a:solidFill>
                  <a:schemeClr val="accent5">
                    <a:lumMod val="60000"/>
                    <a:lumOff val="40000"/>
                  </a:schemeClr>
                </a:solidFill>
                <a:effectLst>
                  <a:outerShdw blurRad="38100" dist="38100" dir="2700000" algn="tl">
                    <a:srgbClr val="000000">
                      <a:alpha val="43137"/>
                    </a:srgbClr>
                  </a:outerShdw>
                </a:effectLst>
              </a:rPr>
              <a:t>about her </a:t>
            </a:r>
            <a:r>
              <a:rPr lang="en-US" sz="2800" b="1" dirty="0">
                <a:solidFill>
                  <a:schemeClr val="accent5">
                    <a:lumMod val="60000"/>
                    <a:lumOff val="40000"/>
                  </a:schemeClr>
                </a:solidFill>
                <a:effectLst>
                  <a:outerShdw blurRad="38100" dist="38100" dir="2700000" algn="tl">
                    <a:srgbClr val="000000">
                      <a:alpha val="43137"/>
                    </a:srgbClr>
                  </a:outerShdw>
                </a:effectLst>
              </a:rPr>
              <a:t>relationship with her son?</a:t>
            </a:r>
          </a:p>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Why do Igbo people say “Mother is Supreme”?</a:t>
            </a: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How does this complicate Igbo patriarchy?</a:t>
            </a: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What does Okonkwo’s failure to answer some of </a:t>
            </a:r>
            <a:r>
              <a:rPr lang="en-US" sz="2600" b="1" dirty="0" err="1" smtClean="0">
                <a:solidFill>
                  <a:schemeClr val="accent5">
                    <a:lumMod val="60000"/>
                    <a:lumOff val="40000"/>
                  </a:schemeClr>
                </a:solidFill>
                <a:effectLst>
                  <a:outerShdw blurRad="38100" dist="38100" dir="2700000" algn="tl">
                    <a:srgbClr val="000000">
                      <a:alpha val="43137"/>
                    </a:srgbClr>
                  </a:outerShdw>
                </a:effectLst>
              </a:rPr>
              <a:t>Uchendu’s</a:t>
            </a:r>
            <a:r>
              <a:rPr lang="en-US" sz="2600" b="1" dirty="0" smtClean="0">
                <a:solidFill>
                  <a:schemeClr val="accent5">
                    <a:lumMod val="60000"/>
                    <a:lumOff val="40000"/>
                  </a:schemeClr>
                </a:solidFill>
                <a:effectLst>
                  <a:outerShdw blurRad="38100" dist="38100" dir="2700000" algn="tl">
                    <a:srgbClr val="000000">
                      <a:alpha val="43137"/>
                    </a:srgbClr>
                  </a:outerShdw>
                </a:effectLst>
              </a:rPr>
              <a:t> questions reveal or reinforce</a:t>
            </a:r>
            <a:r>
              <a:rPr lang="en-US" sz="2600" b="1" dirty="0">
                <a:solidFill>
                  <a:schemeClr val="accent5">
                    <a:lumMod val="60000"/>
                    <a:lumOff val="40000"/>
                  </a:schemeClr>
                </a:solidFill>
                <a:effectLst>
                  <a:outerShdw blurRad="38100" dist="38100" dir="2700000" algn="tl">
                    <a:srgbClr val="000000">
                      <a:alpha val="43137"/>
                    </a:srgbClr>
                  </a:outerShdw>
                </a:effectLst>
              </a:rPr>
              <a:t>?</a:t>
            </a:r>
            <a:endParaRPr lang="en-US" sz="2600" b="1" dirty="0" smtClean="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658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a:bodyPr>
          <a:lstStyle/>
          <a:p>
            <a:r>
              <a:rPr lang="en-US" sz="5400" b="1" dirty="0" smtClean="0">
                <a:solidFill>
                  <a:schemeClr val="bg1">
                    <a:lumMod val="95000"/>
                  </a:schemeClr>
                </a:solidFill>
              </a:rPr>
              <a:t>On Going Task: Chart</a:t>
            </a:r>
            <a:endParaRPr lang="en-US" b="1" dirty="0">
              <a:solidFill>
                <a:schemeClr val="bg1">
                  <a:lumMod val="95000"/>
                </a:schemeClr>
              </a:solidFill>
            </a:endParaRPr>
          </a:p>
        </p:txBody>
      </p:sp>
      <p:sp>
        <p:nvSpPr>
          <p:cNvPr id="3" name="Content Placeholder 2"/>
          <p:cNvSpPr>
            <a:spLocks noGrp="1"/>
          </p:cNvSpPr>
          <p:nvPr>
            <p:ph idx="1"/>
          </p:nvPr>
        </p:nvSpPr>
        <p:spPr>
          <a:xfrm>
            <a:off x="469669" y="1739436"/>
            <a:ext cx="4824950" cy="4876541"/>
          </a:xfrm>
        </p:spPr>
        <p:txBody>
          <a:bodyPr anchor="ctr">
            <a:normAutofit/>
          </a:bodyPr>
          <a:lstStyle/>
          <a:p>
            <a:pPr marL="0" indent="0" algn="ctr">
              <a:lnSpc>
                <a:spcPct val="110000"/>
              </a:lnSpc>
              <a:spcBef>
                <a:spcPts val="0"/>
              </a:spcBef>
              <a:buNone/>
            </a:pPr>
            <a:r>
              <a:rPr lang="en-US" sz="3200" b="1" dirty="0" smtClean="0">
                <a:solidFill>
                  <a:schemeClr val="accent5">
                    <a:lumMod val="60000"/>
                    <a:lumOff val="40000"/>
                  </a:schemeClr>
                </a:solidFill>
                <a:effectLst>
                  <a:outerShdw blurRad="38100" dist="38100" dir="2700000" algn="tl">
                    <a:srgbClr val="000000">
                      <a:alpha val="43137"/>
                    </a:srgbClr>
                  </a:outerShdw>
                </a:effectLst>
              </a:rPr>
              <a:t>As you study chapters 15 to 25 of </a:t>
            </a:r>
            <a:r>
              <a:rPr lang="en-US" sz="3200" b="1" i="1" dirty="0" smtClean="0">
                <a:solidFill>
                  <a:schemeClr val="accent5">
                    <a:lumMod val="60000"/>
                    <a:lumOff val="40000"/>
                  </a:schemeClr>
                </a:solidFill>
                <a:effectLst>
                  <a:outerShdw blurRad="38100" dist="38100" dir="2700000" algn="tl">
                    <a:srgbClr val="000000">
                      <a:alpha val="43137"/>
                    </a:srgbClr>
                  </a:outerShdw>
                </a:effectLst>
              </a:rPr>
              <a:t>Things Fall Apart</a:t>
            </a:r>
            <a:r>
              <a:rPr lang="en-US" sz="3200" b="1" dirty="0" smtClean="0">
                <a:solidFill>
                  <a:schemeClr val="accent5">
                    <a:lumMod val="60000"/>
                    <a:lumOff val="40000"/>
                  </a:schemeClr>
                </a:solidFill>
                <a:effectLst>
                  <a:outerShdw blurRad="38100" dist="38100" dir="2700000" algn="tl">
                    <a:srgbClr val="000000">
                      <a:alpha val="43137"/>
                    </a:srgbClr>
                  </a:outerShdw>
                </a:effectLst>
              </a:rPr>
              <a:t> track and chart the </a:t>
            </a:r>
            <a:r>
              <a:rPr lang="en-US" sz="3200" b="1" i="1" dirty="0" smtClean="0">
                <a:solidFill>
                  <a:schemeClr val="accent5">
                    <a:lumMod val="60000"/>
                    <a:lumOff val="40000"/>
                  </a:schemeClr>
                </a:solidFill>
                <a:effectLst>
                  <a:outerShdw blurRad="38100" dist="38100" dir="2700000" algn="tl">
                    <a:srgbClr val="000000">
                      <a:alpha val="43137"/>
                    </a:srgbClr>
                  </a:outerShdw>
                </a:effectLst>
              </a:rPr>
              <a:t>‘amount’ </a:t>
            </a:r>
            <a:r>
              <a:rPr lang="en-US" sz="3200" b="1" dirty="0" smtClean="0">
                <a:solidFill>
                  <a:schemeClr val="accent5">
                    <a:lumMod val="60000"/>
                    <a:lumOff val="40000"/>
                  </a:schemeClr>
                </a:solidFill>
                <a:effectLst>
                  <a:outerShdw blurRad="38100" dist="38100" dir="2700000" algn="tl">
                    <a:srgbClr val="000000">
                      <a:alpha val="43137"/>
                    </a:srgbClr>
                  </a:outerShdw>
                </a:effectLst>
              </a:rPr>
              <a:t>of power and control Europeans have over the Igbo people, and </a:t>
            </a:r>
            <a:r>
              <a:rPr lang="en-US" sz="3200" b="1" i="1" dirty="0" smtClean="0">
                <a:solidFill>
                  <a:schemeClr val="accent5">
                    <a:lumMod val="60000"/>
                    <a:lumOff val="40000"/>
                  </a:schemeClr>
                </a:solidFill>
                <a:effectLst>
                  <a:outerShdw blurRad="38100" dist="38100" dir="2700000" algn="tl">
                    <a:srgbClr val="000000">
                      <a:alpha val="43137"/>
                    </a:srgbClr>
                  </a:outerShdw>
                </a:effectLst>
              </a:rPr>
              <a:t>how</a:t>
            </a:r>
            <a:r>
              <a:rPr lang="en-US" sz="3200" b="1" dirty="0" smtClean="0">
                <a:solidFill>
                  <a:schemeClr val="accent5">
                    <a:lumMod val="60000"/>
                    <a:lumOff val="40000"/>
                  </a:schemeClr>
                </a:solidFill>
                <a:effectLst>
                  <a:outerShdw blurRad="38100" dist="38100" dir="2700000" algn="tl">
                    <a:srgbClr val="000000">
                      <a:alpha val="43137"/>
                    </a:srgbClr>
                  </a:outerShdw>
                </a:effectLst>
              </a:rPr>
              <a:t> they gain power. </a:t>
            </a:r>
          </a:p>
          <a:p>
            <a:pPr marL="0" indent="0" algn="ctr">
              <a:lnSpc>
                <a:spcPct val="110000"/>
              </a:lnSpc>
              <a:spcBef>
                <a:spcPts val="0"/>
              </a:spcBef>
              <a:buNone/>
            </a:pPr>
            <a:r>
              <a:rPr lang="en-US" sz="3200" b="1" dirty="0" smtClean="0">
                <a:solidFill>
                  <a:schemeClr val="accent5">
                    <a:lumMod val="60000"/>
                    <a:lumOff val="40000"/>
                  </a:schemeClr>
                </a:solidFill>
                <a:effectLst>
                  <a:outerShdw blurRad="38100" dist="38100" dir="2700000" algn="tl">
                    <a:srgbClr val="000000">
                      <a:alpha val="43137"/>
                    </a:srgbClr>
                  </a:outerShdw>
                </a:effectLst>
              </a:rPr>
              <a:t>Use quotes from the text. </a:t>
            </a:r>
            <a:endParaRPr lang="en-US" sz="3200" b="1" dirty="0">
              <a:solidFill>
                <a:schemeClr val="accent5">
                  <a:lumMod val="60000"/>
                  <a:lumOff val="4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5510750" y="1739437"/>
            <a:ext cx="6543483" cy="4876540"/>
          </a:xfrm>
          <a:prstGeom prst="rect">
            <a:avLst/>
          </a:prstGeom>
        </p:spPr>
      </p:pic>
    </p:spTree>
    <p:extLst>
      <p:ext uri="{BB962C8B-B14F-4D97-AF65-F5344CB8AC3E}">
        <p14:creationId xmlns:p14="http://schemas.microsoft.com/office/powerpoint/2010/main" val="288895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5307676" cy="1485900"/>
          </a:xfrm>
        </p:spPr>
        <p:txBody>
          <a:bodyPr anchor="ctr">
            <a:normAutofit/>
          </a:bodyPr>
          <a:lstStyle/>
          <a:p>
            <a:r>
              <a:rPr lang="en-US" sz="5400" b="1" dirty="0" smtClean="0">
                <a:solidFill>
                  <a:schemeClr val="bg1">
                    <a:lumMod val="95000"/>
                  </a:schemeClr>
                </a:solidFill>
              </a:rPr>
              <a:t>Key: Igbo Chart </a:t>
            </a:r>
            <a:endParaRPr lang="en-US" b="1" dirty="0">
              <a:solidFill>
                <a:schemeClr val="bg1">
                  <a:lumMod val="95000"/>
                </a:schemeClr>
              </a:solidFill>
            </a:endParaRPr>
          </a:p>
        </p:txBody>
      </p:sp>
      <p:sp>
        <p:nvSpPr>
          <p:cNvPr id="3" name="Content Placeholder 2"/>
          <p:cNvSpPr>
            <a:spLocks noGrp="1"/>
          </p:cNvSpPr>
          <p:nvPr>
            <p:ph idx="1"/>
          </p:nvPr>
        </p:nvSpPr>
        <p:spPr>
          <a:xfrm>
            <a:off x="6184669" y="114301"/>
            <a:ext cx="5868785" cy="6641869"/>
          </a:xfrm>
          <a:ln w="28575">
            <a:solidFill>
              <a:schemeClr val="accent5">
                <a:lumMod val="60000"/>
                <a:lumOff val="40000"/>
              </a:schemeClr>
            </a:solidFill>
          </a:ln>
        </p:spPr>
        <p:txBody>
          <a:bodyPr numCol="1" anchor="t">
            <a:normAutofit fontScale="92500" lnSpcReduction="10000"/>
          </a:bodyPr>
          <a:lstStyle/>
          <a:p>
            <a:pPr marL="514350"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Violence</a:t>
            </a:r>
          </a:p>
          <a:p>
            <a:pPr marL="514350"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Politics</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Economics</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Law/Justice</a:t>
            </a:r>
          </a:p>
          <a:p>
            <a:pPr marL="514350"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Cultural</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Shattering cultural norms</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Destroying Oral Tradition</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Misunderstanding or refusing to understand Igbo practices</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Technology or Science causing Igbo doubt</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Education/Literacy/Etc. </a:t>
            </a:r>
          </a:p>
          <a:p>
            <a:pPr marL="514350" indent="-514350">
              <a:lnSpc>
                <a:spcPct val="110000"/>
              </a:lnSpc>
              <a:spcBef>
                <a:spcPts val="0"/>
              </a:spcBef>
              <a:buFont typeface="+mj-lt"/>
              <a:buAutoNum type="arabicPeriod"/>
            </a:pPr>
            <a:r>
              <a:rPr lang="en-US" sz="2600" b="1" dirty="0" smtClean="0">
                <a:solidFill>
                  <a:schemeClr val="accent5">
                    <a:lumMod val="60000"/>
                    <a:lumOff val="40000"/>
                  </a:schemeClr>
                </a:solidFill>
                <a:effectLst>
                  <a:outerShdw blurRad="38100" dist="38100" dir="2700000" algn="tl">
                    <a:srgbClr val="000000">
                      <a:alpha val="43137"/>
                    </a:srgbClr>
                  </a:outerShdw>
                </a:effectLst>
              </a:rPr>
              <a:t>Religion</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Conversions</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Spiritual Coincidences</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God</a:t>
            </a:r>
          </a:p>
          <a:p>
            <a:pPr marL="514350" indent="-514350">
              <a:lnSpc>
                <a:spcPct val="110000"/>
              </a:lnSpc>
              <a:spcBef>
                <a:spcPts val="0"/>
              </a:spcBef>
              <a:buFont typeface="+mj-lt"/>
              <a:buAutoNum type="arabicPeriod"/>
            </a:pPr>
            <a:r>
              <a:rPr lang="en-US" sz="2600" b="1" dirty="0" smtClean="0">
                <a:solidFill>
                  <a:schemeClr val="accent5">
                    <a:lumMod val="60000"/>
                    <a:lumOff val="40000"/>
                  </a:schemeClr>
                </a:solidFill>
                <a:effectLst>
                  <a:outerShdw blurRad="38100" dist="38100" dir="2700000" algn="tl">
                    <a:srgbClr val="000000">
                      <a:alpha val="43137"/>
                    </a:srgbClr>
                  </a:outerShdw>
                </a:effectLst>
              </a:rPr>
              <a:t>Miscellaneous </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Dehumanizing language?</a:t>
            </a:r>
          </a:p>
          <a:p>
            <a:pPr marL="788670" lvl="1" indent="-514350">
              <a:lnSpc>
                <a:spcPct val="110000"/>
              </a:lnSpc>
              <a:spcBef>
                <a:spcPts val="0"/>
              </a:spcBef>
              <a:buFont typeface="+mj-lt"/>
              <a:buAutoNum type="arabicPeriod"/>
            </a:pPr>
            <a:r>
              <a:rPr lang="en-US" sz="2400" b="1" dirty="0" smtClean="0">
                <a:solidFill>
                  <a:schemeClr val="accent5">
                    <a:lumMod val="60000"/>
                    <a:lumOff val="40000"/>
                  </a:schemeClr>
                </a:solidFill>
                <a:effectLst>
                  <a:outerShdw blurRad="38100" dist="38100" dir="2700000" algn="tl">
                    <a:srgbClr val="000000">
                      <a:alpha val="43137"/>
                    </a:srgbClr>
                  </a:outerShdw>
                </a:effectLst>
              </a:rPr>
              <a:t>Whatever else you need?</a:t>
            </a:r>
          </a:p>
        </p:txBody>
      </p:sp>
      <p:pic>
        <p:nvPicPr>
          <p:cNvPr id="5" name="Picture 4"/>
          <p:cNvPicPr>
            <a:picLocks noChangeAspect="1"/>
          </p:cNvPicPr>
          <p:nvPr/>
        </p:nvPicPr>
        <p:blipFill>
          <a:blip r:embed="rId2"/>
          <a:stretch>
            <a:fillRect/>
          </a:stretch>
        </p:blipFill>
        <p:spPr>
          <a:xfrm>
            <a:off x="306084" y="1600201"/>
            <a:ext cx="5687392" cy="4238537"/>
          </a:xfrm>
          <a:prstGeom prst="rect">
            <a:avLst/>
          </a:prstGeom>
        </p:spPr>
      </p:pic>
    </p:spTree>
    <p:extLst>
      <p:ext uri="{BB962C8B-B14F-4D97-AF65-F5344CB8AC3E}">
        <p14:creationId xmlns:p14="http://schemas.microsoft.com/office/powerpoint/2010/main" val="41429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fontScale="90000"/>
          </a:bodyPr>
          <a:lstStyle/>
          <a:p>
            <a:r>
              <a:rPr lang="en-US" sz="5400" b="1" dirty="0" smtClean="0">
                <a:solidFill>
                  <a:schemeClr val="bg1">
                    <a:lumMod val="95000"/>
                  </a:schemeClr>
                </a:solidFill>
              </a:rPr>
              <a:t>Analyze the following quotes about Imperialist POWER</a:t>
            </a:r>
            <a:endParaRPr lang="en-US" b="1" dirty="0">
              <a:solidFill>
                <a:schemeClr val="bg1">
                  <a:lumMod val="95000"/>
                </a:schemeClr>
              </a:solidFill>
            </a:endParaRPr>
          </a:p>
        </p:txBody>
      </p:sp>
      <p:pic>
        <p:nvPicPr>
          <p:cNvPr id="5" name="Picture 4"/>
          <p:cNvPicPr>
            <a:picLocks noChangeAspect="1"/>
          </p:cNvPicPr>
          <p:nvPr/>
        </p:nvPicPr>
        <p:blipFill>
          <a:blip r:embed="rId2"/>
          <a:stretch>
            <a:fillRect/>
          </a:stretch>
        </p:blipFill>
        <p:spPr>
          <a:xfrm>
            <a:off x="1346909" y="1827845"/>
            <a:ext cx="8888581" cy="3103857"/>
          </a:xfrm>
          <a:prstGeom prst="rect">
            <a:avLst/>
          </a:prstGeom>
        </p:spPr>
      </p:pic>
    </p:spTree>
    <p:extLst>
      <p:ext uri="{BB962C8B-B14F-4D97-AF65-F5344CB8AC3E}">
        <p14:creationId xmlns:p14="http://schemas.microsoft.com/office/powerpoint/2010/main" val="416237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4301"/>
            <a:ext cx="10868891" cy="1485900"/>
          </a:xfrm>
        </p:spPr>
        <p:txBody>
          <a:bodyPr anchor="ctr">
            <a:normAutofit/>
          </a:bodyPr>
          <a:lstStyle/>
          <a:p>
            <a:r>
              <a:rPr lang="en-US" sz="5400" b="1" dirty="0" smtClean="0">
                <a:solidFill>
                  <a:schemeClr val="bg1">
                    <a:lumMod val="95000"/>
                  </a:schemeClr>
                </a:solidFill>
              </a:rPr>
              <a:t>Imperialism</a:t>
            </a:r>
            <a:endParaRPr lang="en-US" b="1" dirty="0">
              <a:solidFill>
                <a:schemeClr val="bg1">
                  <a:lumMod val="95000"/>
                </a:schemeClr>
              </a:solidFill>
            </a:endParaRPr>
          </a:p>
        </p:txBody>
      </p:sp>
      <p:sp>
        <p:nvSpPr>
          <p:cNvPr id="3" name="Content Placeholder 2"/>
          <p:cNvSpPr>
            <a:spLocks noGrp="1"/>
          </p:cNvSpPr>
          <p:nvPr>
            <p:ph idx="1"/>
          </p:nvPr>
        </p:nvSpPr>
        <p:spPr>
          <a:xfrm>
            <a:off x="685800" y="1600199"/>
            <a:ext cx="10794076" cy="5257801"/>
          </a:xfrm>
        </p:spPr>
        <p:txBody>
          <a:bodyPr>
            <a:normAutofit/>
          </a:bodyPr>
          <a:lstStyle/>
          <a:p>
            <a:pPr marL="0" indent="0">
              <a:lnSpc>
                <a:spcPct val="110000"/>
              </a:lnSpc>
              <a:spcBef>
                <a:spcPts val="0"/>
              </a:spcBef>
              <a:buNone/>
            </a:pPr>
            <a:r>
              <a:rPr lang="en-US" sz="3200" b="1" dirty="0">
                <a:solidFill>
                  <a:schemeClr val="accent5">
                    <a:lumMod val="60000"/>
                    <a:lumOff val="40000"/>
                  </a:schemeClr>
                </a:solidFill>
                <a:effectLst>
                  <a:outerShdw blurRad="38100" dist="38100" dir="2700000" algn="tl">
                    <a:srgbClr val="000000">
                      <a:alpha val="43137"/>
                    </a:srgbClr>
                  </a:outerShdw>
                </a:effectLst>
              </a:rPr>
              <a:t>When a country extends its power over a group of people by taking their territory.  Often times material wealth (natural resources, slaves, etc.), racism, or international power are the primary motivations.</a:t>
            </a:r>
          </a:p>
          <a:p>
            <a:pPr marL="0" indent="0">
              <a:lnSpc>
                <a:spcPct val="110000"/>
              </a:lnSpc>
              <a:spcBef>
                <a:spcPts val="0"/>
              </a:spcBef>
              <a:buNone/>
            </a:pPr>
            <a:r>
              <a:rPr lang="en-US" sz="3200" b="1" dirty="0">
                <a:solidFill>
                  <a:schemeClr val="accent5">
                    <a:lumMod val="60000"/>
                    <a:lumOff val="40000"/>
                  </a:schemeClr>
                </a:solidFill>
                <a:effectLst>
                  <a:outerShdw blurRad="38100" dist="38100" dir="2700000" algn="tl">
                    <a:srgbClr val="000000">
                      <a:alpha val="43137"/>
                    </a:srgbClr>
                  </a:outerShdw>
                </a:effectLst>
              </a:rPr>
              <a:t>It may also include the violent </a:t>
            </a:r>
            <a:r>
              <a:rPr lang="en-US" sz="3200" b="1" dirty="0" smtClean="0">
                <a:solidFill>
                  <a:schemeClr val="accent5">
                    <a:lumMod val="60000"/>
                    <a:lumOff val="40000"/>
                  </a:schemeClr>
                </a:solidFill>
                <a:effectLst>
                  <a:outerShdw blurRad="38100" dist="38100" dir="2700000" algn="tl">
                    <a:srgbClr val="000000">
                      <a:alpha val="43137"/>
                    </a:srgbClr>
                  </a:outerShdw>
                </a:effectLst>
              </a:rPr>
              <a:t/>
            </a:r>
            <a:br>
              <a:rPr lang="en-US" sz="3200" b="1" dirty="0" smtClean="0">
                <a:solidFill>
                  <a:schemeClr val="accent5">
                    <a:lumMod val="60000"/>
                    <a:lumOff val="40000"/>
                  </a:schemeClr>
                </a:solidFill>
                <a:effectLst>
                  <a:outerShdw blurRad="38100" dist="38100" dir="2700000" algn="tl">
                    <a:srgbClr val="000000">
                      <a:alpha val="43137"/>
                    </a:srgbClr>
                  </a:outerShdw>
                </a:effectLst>
              </a:rPr>
            </a:br>
            <a:r>
              <a:rPr lang="en-US" sz="3200" b="1" dirty="0" smtClean="0">
                <a:solidFill>
                  <a:schemeClr val="accent5">
                    <a:lumMod val="60000"/>
                    <a:lumOff val="40000"/>
                  </a:schemeClr>
                </a:solidFill>
                <a:effectLst>
                  <a:outerShdw blurRad="38100" dist="38100" dir="2700000" algn="tl">
                    <a:srgbClr val="000000">
                      <a:alpha val="43137"/>
                    </a:srgbClr>
                  </a:outerShdw>
                </a:effectLst>
              </a:rPr>
              <a:t>control </a:t>
            </a:r>
            <a:r>
              <a:rPr lang="en-US" sz="3200" b="1" dirty="0">
                <a:solidFill>
                  <a:schemeClr val="accent5">
                    <a:lumMod val="60000"/>
                    <a:lumOff val="40000"/>
                  </a:schemeClr>
                </a:solidFill>
                <a:effectLst>
                  <a:outerShdw blurRad="38100" dist="38100" dir="2700000" algn="tl">
                    <a:srgbClr val="000000">
                      <a:alpha val="43137"/>
                    </a:srgbClr>
                  </a:outerShdw>
                </a:effectLst>
              </a:rPr>
              <a:t>or exploitation of these </a:t>
            </a:r>
            <a:r>
              <a:rPr lang="en-US" sz="3200" b="1" dirty="0" smtClean="0">
                <a:solidFill>
                  <a:schemeClr val="accent5">
                    <a:lumMod val="60000"/>
                    <a:lumOff val="40000"/>
                  </a:schemeClr>
                </a:solidFill>
                <a:effectLst>
                  <a:outerShdw blurRad="38100" dist="38100" dir="2700000" algn="tl">
                    <a:srgbClr val="000000">
                      <a:alpha val="43137"/>
                    </a:srgbClr>
                  </a:outerShdw>
                </a:effectLst>
              </a:rPr>
              <a:t/>
            </a:r>
            <a:br>
              <a:rPr lang="en-US" sz="3200" b="1" dirty="0" smtClean="0">
                <a:solidFill>
                  <a:schemeClr val="accent5">
                    <a:lumMod val="60000"/>
                    <a:lumOff val="40000"/>
                  </a:schemeClr>
                </a:solidFill>
                <a:effectLst>
                  <a:outerShdw blurRad="38100" dist="38100" dir="2700000" algn="tl">
                    <a:srgbClr val="000000">
                      <a:alpha val="43137"/>
                    </a:srgbClr>
                  </a:outerShdw>
                </a:effectLst>
              </a:rPr>
            </a:br>
            <a:r>
              <a:rPr lang="en-US" sz="3200" b="1" dirty="0" smtClean="0">
                <a:solidFill>
                  <a:schemeClr val="accent5">
                    <a:lumMod val="60000"/>
                    <a:lumOff val="40000"/>
                  </a:schemeClr>
                </a:solidFill>
                <a:effectLst>
                  <a:outerShdw blurRad="38100" dist="38100" dir="2700000" algn="tl">
                    <a:srgbClr val="000000">
                      <a:alpha val="43137"/>
                    </a:srgbClr>
                  </a:outerShdw>
                </a:effectLst>
              </a:rPr>
              <a:t>territories</a:t>
            </a:r>
            <a:r>
              <a:rPr lang="en-US" sz="3200" b="1" dirty="0">
                <a:solidFill>
                  <a:schemeClr val="accent5">
                    <a:lumMod val="60000"/>
                    <a:lumOff val="40000"/>
                  </a:schemeClr>
                </a:solidFill>
                <a:effectLst>
                  <a:outerShdw blurRad="38100" dist="38100" dir="2700000" algn="tl">
                    <a:srgbClr val="000000">
                      <a:alpha val="43137"/>
                    </a:srgbClr>
                  </a:outerShdw>
                </a:effectLst>
              </a:rPr>
              <a:t>, an action that is linked </a:t>
            </a:r>
            <a:r>
              <a:rPr lang="en-US" sz="3200" b="1" dirty="0" smtClean="0">
                <a:solidFill>
                  <a:schemeClr val="accent5">
                    <a:lumMod val="60000"/>
                    <a:lumOff val="40000"/>
                  </a:schemeClr>
                </a:solidFill>
                <a:effectLst>
                  <a:outerShdw blurRad="38100" dist="38100" dir="2700000" algn="tl">
                    <a:srgbClr val="000000">
                      <a:alpha val="43137"/>
                    </a:srgbClr>
                  </a:outerShdw>
                </a:effectLst>
              </a:rPr>
              <a:t/>
            </a:r>
            <a:br>
              <a:rPr lang="en-US" sz="3200" b="1" dirty="0" smtClean="0">
                <a:solidFill>
                  <a:schemeClr val="accent5">
                    <a:lumMod val="60000"/>
                    <a:lumOff val="40000"/>
                  </a:schemeClr>
                </a:solidFill>
                <a:effectLst>
                  <a:outerShdw blurRad="38100" dist="38100" dir="2700000" algn="tl">
                    <a:srgbClr val="000000">
                      <a:alpha val="43137"/>
                    </a:srgbClr>
                  </a:outerShdw>
                </a:effectLst>
              </a:rPr>
            </a:br>
            <a:r>
              <a:rPr lang="en-US" sz="3200" b="1" dirty="0" smtClean="0">
                <a:solidFill>
                  <a:schemeClr val="accent5">
                    <a:lumMod val="60000"/>
                    <a:lumOff val="40000"/>
                  </a:schemeClr>
                </a:solidFill>
                <a:effectLst>
                  <a:outerShdw blurRad="38100" dist="38100" dir="2700000" algn="tl">
                    <a:srgbClr val="000000">
                      <a:alpha val="43137"/>
                    </a:srgbClr>
                  </a:outerShdw>
                </a:effectLst>
              </a:rPr>
              <a:t>to </a:t>
            </a:r>
            <a:r>
              <a:rPr lang="en-US" sz="3200" b="1" dirty="0">
                <a:solidFill>
                  <a:schemeClr val="accent5">
                    <a:lumMod val="60000"/>
                    <a:lumOff val="40000"/>
                  </a:schemeClr>
                </a:solidFill>
                <a:effectLst>
                  <a:outerShdw blurRad="38100" dist="38100" dir="2700000" algn="tl">
                    <a:srgbClr val="000000">
                      <a:alpha val="43137"/>
                    </a:srgbClr>
                  </a:outerShdw>
                </a:effectLst>
              </a:rPr>
              <a:t>colonialism. </a:t>
            </a:r>
          </a:p>
          <a:p>
            <a:pPr>
              <a:lnSpc>
                <a:spcPct val="110000"/>
              </a:lnSpc>
              <a:spcBef>
                <a:spcPts val="0"/>
              </a:spcBef>
            </a:pPr>
            <a:r>
              <a:rPr lang="en-US" sz="4000" b="1" dirty="0" smtClean="0">
                <a:solidFill>
                  <a:schemeClr val="accent5">
                    <a:lumMod val="60000"/>
                    <a:lumOff val="40000"/>
                  </a:schemeClr>
                </a:solidFill>
                <a:effectLst>
                  <a:outerShdw blurRad="38100" dist="38100" dir="2700000" algn="tl">
                    <a:srgbClr val="000000">
                      <a:alpha val="43137"/>
                    </a:srgbClr>
                  </a:outerShdw>
                </a:effectLst>
              </a:rPr>
              <a:t>Do we still have imperialism today? Examples?</a:t>
            </a:r>
            <a:endParaRPr lang="en-US" sz="4000" b="1" dirty="0">
              <a:solidFill>
                <a:schemeClr val="accent5">
                  <a:lumMod val="60000"/>
                  <a:lumOff val="40000"/>
                </a:schemeClr>
              </a:solidFill>
              <a:effectLst>
                <a:outerShdw blurRad="38100" dist="38100" dir="2700000" algn="tl">
                  <a:srgbClr val="000000">
                    <a:alpha val="43137"/>
                  </a:srgbClr>
                </a:outerShdw>
              </a:effectLst>
            </a:endParaRPr>
          </a:p>
        </p:txBody>
      </p:sp>
      <p:pic>
        <p:nvPicPr>
          <p:cNvPr id="4" name="Picture 2" descr="http://innov8tiv.com/wp-content/uploads/2015/03/z151.jpg"/>
          <p:cNvPicPr>
            <a:picLocks noChangeAspect="1" noChangeArrowheads="1"/>
          </p:cNvPicPr>
          <p:nvPr/>
        </p:nvPicPr>
        <p:blipFill rotWithShape="1">
          <a:blip r:embed="rId2" cstate="print"/>
          <a:srcRect l="2684" t="4243"/>
          <a:stretch/>
        </p:blipFill>
        <p:spPr bwMode="auto">
          <a:xfrm>
            <a:off x="6849688" y="3306175"/>
            <a:ext cx="5187524" cy="2671360"/>
          </a:xfrm>
          <a:prstGeom prst="rect">
            <a:avLst/>
          </a:prstGeom>
          <a:noFill/>
        </p:spPr>
      </p:pic>
    </p:spTree>
    <p:extLst>
      <p:ext uri="{BB962C8B-B14F-4D97-AF65-F5344CB8AC3E}">
        <p14:creationId xmlns:p14="http://schemas.microsoft.com/office/powerpoint/2010/main" val="1634813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4301"/>
            <a:ext cx="10868891" cy="1485900"/>
          </a:xfrm>
        </p:spPr>
        <p:txBody>
          <a:bodyPr anchor="ctr">
            <a:normAutofit/>
          </a:bodyPr>
          <a:lstStyle/>
          <a:p>
            <a:r>
              <a:rPr lang="en-US" sz="5400" b="1" dirty="0" smtClean="0">
                <a:solidFill>
                  <a:schemeClr val="bg1">
                    <a:lumMod val="95000"/>
                  </a:schemeClr>
                </a:solidFill>
              </a:rPr>
              <a:t>Imperialism</a:t>
            </a:r>
            <a:endParaRPr lang="en-US" b="1" dirty="0">
              <a:solidFill>
                <a:schemeClr val="bg1">
                  <a:lumMod val="95000"/>
                </a:schemeClr>
              </a:solidFill>
            </a:endParaRPr>
          </a:p>
        </p:txBody>
      </p:sp>
      <p:sp>
        <p:nvSpPr>
          <p:cNvPr id="3" name="Content Placeholder 2"/>
          <p:cNvSpPr>
            <a:spLocks noGrp="1"/>
          </p:cNvSpPr>
          <p:nvPr>
            <p:ph idx="1"/>
          </p:nvPr>
        </p:nvSpPr>
        <p:spPr>
          <a:xfrm>
            <a:off x="685800" y="1600199"/>
            <a:ext cx="10794076" cy="5257801"/>
          </a:xfrm>
        </p:spPr>
        <p:txBody>
          <a:bodyPr>
            <a:normAutofit/>
          </a:bodyPr>
          <a:lstStyle/>
          <a:p>
            <a:pPr marL="0" indent="0">
              <a:lnSpc>
                <a:spcPct val="110000"/>
              </a:lnSpc>
              <a:spcBef>
                <a:spcPts val="0"/>
              </a:spcBef>
              <a:buNone/>
            </a:pPr>
            <a:r>
              <a:rPr lang="en-US" sz="4000" b="1" dirty="0">
                <a:solidFill>
                  <a:schemeClr val="accent5">
                    <a:lumMod val="60000"/>
                    <a:lumOff val="40000"/>
                  </a:schemeClr>
                </a:solidFill>
                <a:effectLst>
                  <a:outerShdw blurRad="38100" dist="38100" dir="2700000" algn="tl">
                    <a:srgbClr val="000000">
                      <a:alpha val="43137"/>
                    </a:srgbClr>
                  </a:outerShdw>
                </a:effectLst>
                <a:hlinkClick r:id="rId2"/>
              </a:rPr>
              <a:t>https://</a:t>
            </a:r>
            <a:r>
              <a:rPr lang="en-US" sz="4000" b="1" dirty="0" smtClean="0">
                <a:solidFill>
                  <a:schemeClr val="accent5">
                    <a:lumMod val="60000"/>
                    <a:lumOff val="40000"/>
                  </a:schemeClr>
                </a:solidFill>
                <a:effectLst>
                  <a:outerShdw blurRad="38100" dist="38100" dir="2700000" algn="tl">
                    <a:srgbClr val="000000">
                      <a:alpha val="43137"/>
                    </a:srgbClr>
                  </a:outerShdw>
                </a:effectLst>
                <a:hlinkClick r:id="rId2"/>
              </a:rPr>
              <a:t>www.theguardian.com/news/2019/feb/15/the-us-hidden-empire-overseas-territories-united-states-guam-puerto-rico-american-samoa</a:t>
            </a:r>
            <a:r>
              <a:rPr lang="en-US" sz="4000" b="1" dirty="0" smtClean="0">
                <a:solidFill>
                  <a:schemeClr val="accent5">
                    <a:lumMod val="60000"/>
                    <a:lumOff val="40000"/>
                  </a:schemeClr>
                </a:solidFill>
                <a:effectLst>
                  <a:outerShdw blurRad="38100" dist="38100" dir="2700000" algn="tl">
                    <a:srgbClr val="000000">
                      <a:alpha val="43137"/>
                    </a:srgbClr>
                  </a:outerShdw>
                </a:effectLst>
              </a:rPr>
              <a:t> </a:t>
            </a:r>
            <a:endParaRPr lang="en-US" sz="4000" b="1" dirty="0">
              <a:solidFill>
                <a:schemeClr val="accent5">
                  <a:lumMod val="60000"/>
                  <a:lumOff val="4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stretch>
            <a:fillRect/>
          </a:stretch>
        </p:blipFill>
        <p:spPr>
          <a:xfrm>
            <a:off x="376924" y="3852862"/>
            <a:ext cx="11411827" cy="1766888"/>
          </a:xfrm>
          <a:prstGeom prst="rect">
            <a:avLst/>
          </a:prstGeom>
        </p:spPr>
      </p:pic>
    </p:spTree>
    <p:extLst>
      <p:ext uri="{BB962C8B-B14F-4D97-AF65-F5344CB8AC3E}">
        <p14:creationId xmlns:p14="http://schemas.microsoft.com/office/powerpoint/2010/main" val="2496787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2"/>
            <a:ext cx="10210800" cy="1485900"/>
          </a:xfrm>
        </p:spPr>
        <p:txBody>
          <a:bodyPr anchor="ctr">
            <a:normAutofit fontScale="90000"/>
          </a:bodyPr>
          <a:lstStyle/>
          <a:p>
            <a:r>
              <a:rPr lang="en-US" sz="5400" b="1" dirty="0">
                <a:solidFill>
                  <a:schemeClr val="bg1">
                    <a:lumMod val="95000"/>
                  </a:schemeClr>
                </a:solidFill>
              </a:rPr>
              <a:t>Analyze the following quotes about Imperialism</a:t>
            </a:r>
            <a:endParaRPr lang="en-US" b="1" dirty="0">
              <a:solidFill>
                <a:schemeClr val="bg1">
                  <a:lumMod val="95000"/>
                </a:schemeClr>
              </a:solidFill>
            </a:endParaRPr>
          </a:p>
        </p:txBody>
      </p:sp>
      <p:sp>
        <p:nvSpPr>
          <p:cNvPr id="3" name="Rectangle 2"/>
          <p:cNvSpPr/>
          <p:nvPr/>
        </p:nvSpPr>
        <p:spPr>
          <a:xfrm>
            <a:off x="685801" y="1600202"/>
            <a:ext cx="10807700" cy="4893647"/>
          </a:xfrm>
          <a:prstGeom prst="rect">
            <a:avLst/>
          </a:prstGeom>
          <a:ln>
            <a:solidFill>
              <a:schemeClr val="bg1"/>
            </a:solidFill>
          </a:ln>
        </p:spPr>
        <p:txBody>
          <a:bodyPr wrap="square">
            <a:spAutoFit/>
          </a:bodyPr>
          <a:lstStyle/>
          <a:p>
            <a:r>
              <a:rPr lang="en-US" sz="2600" b="1" dirty="0">
                <a:solidFill>
                  <a:schemeClr val="bg1"/>
                </a:solidFill>
              </a:rPr>
              <a:t>“Gentlemen, we must speak more loudly and more honestly! We must say openly that indeed the higher races have a right over the lower races ....</a:t>
            </a:r>
          </a:p>
          <a:p>
            <a:endParaRPr lang="en-US" sz="2600" b="1" dirty="0">
              <a:solidFill>
                <a:schemeClr val="bg1"/>
              </a:solidFill>
            </a:endParaRPr>
          </a:p>
          <a:p>
            <a:r>
              <a:rPr lang="en-US" sz="2600" b="1" dirty="0">
                <a:solidFill>
                  <a:schemeClr val="bg1"/>
                </a:solidFill>
              </a:rPr>
              <a:t>I repeat, that the superior races have a right because they have a duty. They have the duty to civilize the inferior races .... In the history of earlier centuries these duties, gentlemen, have often been misunderstood; and certainly when the Spanish soldiers and explorers introduced slavery into Central America, they did not fulfill their duty as men of a higher race .... But, in our time, I maintain that European nations acquit themselves with generosity, with grandeur, and with sincerity of this superior civilizing duty.”</a:t>
            </a:r>
          </a:p>
          <a:p>
            <a:r>
              <a:rPr lang="en-US" sz="2600" b="1" dirty="0">
                <a:solidFill>
                  <a:schemeClr val="bg1"/>
                </a:solidFill>
              </a:rPr>
              <a:t>--Jules Ferry, Prime Minister of France (1883-1885)</a:t>
            </a:r>
          </a:p>
        </p:txBody>
      </p:sp>
    </p:spTree>
    <p:extLst>
      <p:ext uri="{BB962C8B-B14F-4D97-AF65-F5344CB8AC3E}">
        <p14:creationId xmlns:p14="http://schemas.microsoft.com/office/powerpoint/2010/main" val="361589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2"/>
            <a:ext cx="10210800" cy="1485900"/>
          </a:xfrm>
        </p:spPr>
        <p:txBody>
          <a:bodyPr anchor="ctr">
            <a:normAutofit fontScale="90000"/>
          </a:bodyPr>
          <a:lstStyle/>
          <a:p>
            <a:r>
              <a:rPr lang="en-US" sz="5400" b="1" dirty="0">
                <a:solidFill>
                  <a:schemeClr val="bg1">
                    <a:lumMod val="95000"/>
                  </a:schemeClr>
                </a:solidFill>
              </a:rPr>
              <a:t>Analyze the following quotes about Imperialism</a:t>
            </a:r>
            <a:endParaRPr lang="en-US" b="1" dirty="0">
              <a:solidFill>
                <a:schemeClr val="bg1">
                  <a:lumMod val="95000"/>
                </a:schemeClr>
              </a:solidFill>
            </a:endParaRPr>
          </a:p>
        </p:txBody>
      </p:sp>
      <p:sp>
        <p:nvSpPr>
          <p:cNvPr id="3" name="Rectangle 2"/>
          <p:cNvSpPr/>
          <p:nvPr/>
        </p:nvSpPr>
        <p:spPr>
          <a:xfrm>
            <a:off x="685800" y="1569622"/>
            <a:ext cx="10718800" cy="4708981"/>
          </a:xfrm>
          <a:prstGeom prst="rect">
            <a:avLst/>
          </a:prstGeom>
          <a:ln>
            <a:solidFill>
              <a:schemeClr val="bg1"/>
            </a:solidFill>
          </a:ln>
        </p:spPr>
        <p:txBody>
          <a:bodyPr wrap="square">
            <a:spAutoFit/>
          </a:bodyPr>
          <a:lstStyle/>
          <a:p>
            <a:r>
              <a:rPr lang="en-US" sz="2000" b="1" dirty="0">
                <a:solidFill>
                  <a:schemeClr val="bg1"/>
                </a:solidFill>
              </a:rPr>
              <a:t>“One word as regards missionaries themselves. The essential point in dealing with Africans is to establish a respect for the European. Upon this---the prestige of the white man---depends his influence, often his very existence, in Africa. If he shows by his surroundings, by his assumption of superiority, that he is far above the native, he will be respected, and his influence will be proportionate to the superiority he assumes and bears out by his higher accomplishments and mode of life. In my opinion---at any rate with reference to Africa---it is the greatest possible mistake to suppose that a European can acquire a greater influence by adopting the mode of life of the natives. In effect, it is to lower himself to their plane, instead of elevating them to his. The sacrifice involved is wholly unappreciated, and the motive would be held by the savage to be poverty and lack of social status in his own country…To maintain it a missionary must, above all things, be a gentleman; for no one is more quick to recognize a real gentleman than the African savage. He must at all times assert himself, and repel an insolent familiarity, which is a thing entirely apart from friendship born of respect and affection. His dwelling house should be as superior to those of the natives as he is himself superior to them.?</a:t>
            </a:r>
          </a:p>
          <a:p>
            <a:r>
              <a:rPr lang="en-US" sz="2000" b="1" dirty="0">
                <a:solidFill>
                  <a:schemeClr val="bg1"/>
                </a:solidFill>
              </a:rPr>
              <a:t>--Captain F. D. </a:t>
            </a:r>
            <a:r>
              <a:rPr lang="en-US" sz="2000" b="1" dirty="0" err="1">
                <a:solidFill>
                  <a:schemeClr val="bg1"/>
                </a:solidFill>
              </a:rPr>
              <a:t>Lugard</a:t>
            </a:r>
            <a:r>
              <a:rPr lang="en-US" sz="2000" b="1" dirty="0">
                <a:solidFill>
                  <a:schemeClr val="bg1"/>
                </a:solidFill>
              </a:rPr>
              <a:t>, British writer (1893)</a:t>
            </a:r>
          </a:p>
        </p:txBody>
      </p:sp>
    </p:spTree>
    <p:extLst>
      <p:ext uri="{BB962C8B-B14F-4D97-AF65-F5344CB8AC3E}">
        <p14:creationId xmlns:p14="http://schemas.microsoft.com/office/powerpoint/2010/main" val="188440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a:bodyPr>
          <a:lstStyle/>
          <a:p>
            <a:r>
              <a:rPr lang="en-US" sz="4800" b="1" dirty="0" smtClean="0">
                <a:solidFill>
                  <a:schemeClr val="bg1">
                    <a:lumMod val="95000"/>
                  </a:schemeClr>
                </a:solidFill>
              </a:rPr>
              <a:t>Okonkwo’s understanding of himself</a:t>
            </a:r>
            <a:endParaRPr lang="en-US" sz="2800" b="1" dirty="0">
              <a:solidFill>
                <a:schemeClr val="bg1">
                  <a:lumMod val="95000"/>
                </a:schemeClr>
              </a:solidFill>
            </a:endParaRPr>
          </a:p>
        </p:txBody>
      </p:sp>
      <p:sp>
        <p:nvSpPr>
          <p:cNvPr id="3" name="Content Placeholder 2"/>
          <p:cNvSpPr>
            <a:spLocks noGrp="1"/>
          </p:cNvSpPr>
          <p:nvPr>
            <p:ph idx="1"/>
          </p:nvPr>
        </p:nvSpPr>
        <p:spPr>
          <a:xfrm>
            <a:off x="685800" y="1600199"/>
            <a:ext cx="10678886" cy="5257801"/>
          </a:xfrm>
        </p:spPr>
        <p:txBody>
          <a:bodyPr>
            <a:normAutofit/>
          </a:bodyPr>
          <a:lstStyle/>
          <a:p>
            <a:pPr marL="0" indent="0">
              <a:buNone/>
            </a:pPr>
            <a:r>
              <a:rPr lang="en-US" sz="4000" b="1" dirty="0" smtClean="0">
                <a:solidFill>
                  <a:schemeClr val="accent5">
                    <a:lumMod val="60000"/>
                    <a:lumOff val="40000"/>
                  </a:schemeClr>
                </a:solidFill>
                <a:effectLst>
                  <a:outerShdw blurRad="38100" dist="38100" dir="2700000" algn="tl">
                    <a:srgbClr val="000000">
                      <a:alpha val="43137"/>
                    </a:srgbClr>
                  </a:outerShdw>
                </a:effectLst>
              </a:rPr>
              <a:t>Reread pages 66-68.</a:t>
            </a:r>
          </a:p>
          <a:p>
            <a:pPr marL="742950" indent="-742950">
              <a:buFont typeface="+mj-lt"/>
              <a:buAutoNum type="arabicPeriod"/>
            </a:pPr>
            <a:r>
              <a:rPr lang="en-US" sz="4000" b="1" u="sng" dirty="0" smtClean="0">
                <a:solidFill>
                  <a:schemeClr val="accent5">
                    <a:lumMod val="60000"/>
                    <a:lumOff val="40000"/>
                  </a:schemeClr>
                </a:solidFill>
                <a:effectLst>
                  <a:outerShdw blurRad="38100" dist="38100" dir="2700000" algn="tl">
                    <a:srgbClr val="000000">
                      <a:alpha val="43137"/>
                    </a:srgbClr>
                  </a:outerShdw>
                </a:effectLst>
              </a:rPr>
              <a:t>Analyze</a:t>
            </a:r>
            <a:r>
              <a:rPr lang="en-US" sz="4000" b="1" dirty="0" smtClean="0">
                <a:solidFill>
                  <a:schemeClr val="accent5">
                    <a:lumMod val="60000"/>
                    <a:lumOff val="40000"/>
                  </a:schemeClr>
                </a:solidFill>
                <a:effectLst>
                  <a:outerShdw blurRad="38100" dist="38100" dir="2700000" algn="tl">
                    <a:srgbClr val="000000">
                      <a:alpha val="43137"/>
                    </a:srgbClr>
                  </a:outerShdw>
                </a:effectLst>
              </a:rPr>
              <a:t>: </a:t>
            </a:r>
          </a:p>
          <a:p>
            <a:pPr marL="742950" indent="-742950">
              <a:buFont typeface="+mj-lt"/>
              <a:buAutoNum type="arabicPeriod"/>
            </a:pPr>
            <a:endParaRPr lang="en-US" sz="4000" b="1" dirty="0">
              <a:solidFill>
                <a:schemeClr val="accent5">
                  <a:lumMod val="60000"/>
                  <a:lumOff val="40000"/>
                </a:schemeClr>
              </a:solidFill>
              <a:effectLst>
                <a:outerShdw blurRad="38100" dist="38100" dir="2700000" algn="tl">
                  <a:srgbClr val="000000">
                    <a:alpha val="43137"/>
                  </a:srgbClr>
                </a:outerShdw>
              </a:effectLst>
            </a:endParaRPr>
          </a:p>
          <a:p>
            <a:pPr marL="742950" indent="-742950">
              <a:buFont typeface="+mj-lt"/>
              <a:buAutoNum type="arabicPeriod"/>
            </a:pPr>
            <a:endParaRPr lang="en-US" sz="4000" b="1" dirty="0" smtClean="0">
              <a:solidFill>
                <a:schemeClr val="accent5">
                  <a:lumMod val="60000"/>
                  <a:lumOff val="40000"/>
                </a:schemeClr>
              </a:solidFill>
              <a:effectLst>
                <a:outerShdw blurRad="38100" dist="38100" dir="2700000" algn="tl">
                  <a:srgbClr val="000000">
                    <a:alpha val="43137"/>
                  </a:srgbClr>
                </a:outerShdw>
              </a:effectLst>
            </a:endParaRPr>
          </a:p>
          <a:p>
            <a:pPr marL="742950" indent="-742950">
              <a:buFont typeface="+mj-lt"/>
              <a:buAutoNum type="arabicPeriod"/>
            </a:pPr>
            <a:endParaRPr lang="en-US" sz="4000" b="1" dirty="0" smtClean="0">
              <a:solidFill>
                <a:schemeClr val="accent5">
                  <a:lumMod val="60000"/>
                  <a:lumOff val="40000"/>
                </a:schemeClr>
              </a:solidFill>
              <a:effectLst>
                <a:outerShdw blurRad="38100" dist="38100" dir="2700000" algn="tl">
                  <a:srgbClr val="000000">
                    <a:alpha val="43137"/>
                  </a:srgbClr>
                </a:outerShdw>
              </a:effectLst>
            </a:endParaRPr>
          </a:p>
          <a:p>
            <a:pPr marL="742950" indent="-742950">
              <a:buFont typeface="+mj-lt"/>
              <a:buAutoNum type="arabicPeriod"/>
            </a:pPr>
            <a:r>
              <a:rPr lang="en-US" sz="4000" b="1" dirty="0" smtClean="0">
                <a:solidFill>
                  <a:schemeClr val="accent5">
                    <a:lumMod val="60000"/>
                    <a:lumOff val="40000"/>
                  </a:schemeClr>
                </a:solidFill>
                <a:effectLst>
                  <a:outerShdw blurRad="38100" dist="38100" dir="2700000" algn="tl">
                    <a:srgbClr val="000000">
                      <a:alpha val="43137"/>
                    </a:srgbClr>
                  </a:outerShdw>
                </a:effectLst>
              </a:rPr>
              <a:t>Does Okonkwo understand his culture well? Other examples? What will his fate (chi) be? </a:t>
            </a:r>
          </a:p>
          <a:p>
            <a:pPr marL="274320" lvl="1" indent="0">
              <a:buNone/>
            </a:pPr>
            <a:endParaRPr lang="en-US" sz="4000" b="1" dirty="0">
              <a:solidFill>
                <a:schemeClr val="accent5">
                  <a:lumMod val="60000"/>
                  <a:lumOff val="4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1234666" y="3086099"/>
            <a:ext cx="10720654" cy="2250672"/>
          </a:xfrm>
          <a:prstGeom prst="rect">
            <a:avLst/>
          </a:prstGeom>
        </p:spPr>
      </p:pic>
    </p:spTree>
    <p:extLst>
      <p:ext uri="{BB962C8B-B14F-4D97-AF65-F5344CB8AC3E}">
        <p14:creationId xmlns:p14="http://schemas.microsoft.com/office/powerpoint/2010/main" val="67892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a:bodyPr>
          <a:lstStyle/>
          <a:p>
            <a:r>
              <a:rPr lang="en-US" sz="5400" b="1" dirty="0" err="1" smtClean="0">
                <a:solidFill>
                  <a:schemeClr val="bg1">
                    <a:lumMod val="95000"/>
                  </a:schemeClr>
                </a:solidFill>
              </a:rPr>
              <a:t>Uchendu’s</a:t>
            </a:r>
            <a:r>
              <a:rPr lang="en-US" sz="5400" b="1" dirty="0" smtClean="0">
                <a:solidFill>
                  <a:schemeClr val="bg1">
                    <a:lumMod val="95000"/>
                  </a:schemeClr>
                </a:solidFill>
              </a:rPr>
              <a:t> speech to Okonkwo</a:t>
            </a:r>
            <a:endParaRPr lang="en-US" b="1" dirty="0">
              <a:solidFill>
                <a:schemeClr val="bg1">
                  <a:lumMod val="95000"/>
                </a:schemeClr>
              </a:solidFill>
            </a:endParaRPr>
          </a:p>
        </p:txBody>
      </p:sp>
      <p:sp>
        <p:nvSpPr>
          <p:cNvPr id="3" name="Content Placeholder 2"/>
          <p:cNvSpPr>
            <a:spLocks noGrp="1"/>
          </p:cNvSpPr>
          <p:nvPr>
            <p:ph idx="1"/>
          </p:nvPr>
        </p:nvSpPr>
        <p:spPr>
          <a:xfrm>
            <a:off x="685800" y="1600199"/>
            <a:ext cx="10678886" cy="5257801"/>
          </a:xfrm>
        </p:spPr>
        <p:txBody>
          <a:bodyPr>
            <a:normAutofit/>
          </a:bodyPr>
          <a:lstStyle/>
          <a:p>
            <a:pPr>
              <a:lnSpc>
                <a:spcPct val="110000"/>
              </a:lnSpc>
              <a:spcBef>
                <a:spcPts val="0"/>
              </a:spcBef>
            </a:pPr>
            <a:r>
              <a:rPr lang="en-US" sz="2800" b="1" dirty="0">
                <a:solidFill>
                  <a:schemeClr val="accent5">
                    <a:lumMod val="60000"/>
                    <a:lumOff val="40000"/>
                  </a:schemeClr>
                </a:solidFill>
                <a:effectLst>
                  <a:outerShdw blurRad="38100" dist="38100" dir="2700000" algn="tl">
                    <a:srgbClr val="000000">
                      <a:alpha val="43137"/>
                    </a:srgbClr>
                  </a:outerShdw>
                </a:effectLst>
              </a:rPr>
              <a:t>What is the purpose of </a:t>
            </a:r>
            <a:r>
              <a:rPr lang="en-US" sz="2800" b="1" dirty="0" err="1">
                <a:solidFill>
                  <a:schemeClr val="accent5">
                    <a:lumMod val="60000"/>
                    <a:lumOff val="40000"/>
                  </a:schemeClr>
                </a:solidFill>
                <a:effectLst>
                  <a:outerShdw blurRad="38100" dist="38100" dir="2700000" algn="tl">
                    <a:srgbClr val="000000">
                      <a:alpha val="43137"/>
                    </a:srgbClr>
                  </a:outerShdw>
                </a:effectLst>
              </a:rPr>
              <a:t>Uchendu’s</a:t>
            </a:r>
            <a:r>
              <a:rPr lang="en-US" sz="2800" b="1" dirty="0">
                <a:solidFill>
                  <a:schemeClr val="accent5">
                    <a:lumMod val="60000"/>
                    <a:lumOff val="40000"/>
                  </a:schemeClr>
                </a:solidFill>
                <a:effectLst>
                  <a:outerShdw blurRad="38100" dist="38100" dir="2700000" algn="tl">
                    <a:srgbClr val="000000">
                      <a:alpha val="43137"/>
                    </a:srgbClr>
                  </a:outerShdw>
                </a:effectLst>
              </a:rPr>
              <a:t> speech to Okonkwo? What tone does he use? </a:t>
            </a:r>
            <a:r>
              <a:rPr lang="en-US" sz="2800" b="1" dirty="0" smtClean="0">
                <a:solidFill>
                  <a:schemeClr val="accent5">
                    <a:lumMod val="60000"/>
                    <a:lumOff val="40000"/>
                  </a:schemeClr>
                </a:solidFill>
                <a:effectLst>
                  <a:outerShdw blurRad="38100" dist="38100" dir="2700000" algn="tl">
                    <a:srgbClr val="000000">
                      <a:alpha val="43137"/>
                    </a:srgbClr>
                  </a:outerShdw>
                </a:effectLst>
              </a:rPr>
              <a:t>What rhetorical appeals?</a:t>
            </a:r>
          </a:p>
          <a:p>
            <a:pPr>
              <a:lnSpc>
                <a:spcPct val="110000"/>
              </a:lnSpc>
              <a:spcBef>
                <a:spcPts val="0"/>
              </a:spcBef>
            </a:pPr>
            <a:r>
              <a:rPr lang="en-US" sz="2800" b="1" dirty="0">
                <a:solidFill>
                  <a:schemeClr val="accent5">
                    <a:lumMod val="60000"/>
                    <a:lumOff val="40000"/>
                  </a:schemeClr>
                </a:solidFill>
                <a:effectLst>
                  <a:outerShdw blurRad="38100" dist="38100" dir="2700000" algn="tl">
                    <a:srgbClr val="000000">
                      <a:alpha val="43137"/>
                    </a:srgbClr>
                  </a:outerShdw>
                </a:effectLst>
              </a:rPr>
              <a:t>Do you think that </a:t>
            </a:r>
            <a:r>
              <a:rPr lang="en-US" sz="2800" b="1" dirty="0" err="1">
                <a:solidFill>
                  <a:schemeClr val="accent5">
                    <a:lumMod val="60000"/>
                    <a:lumOff val="40000"/>
                  </a:schemeClr>
                </a:solidFill>
                <a:effectLst>
                  <a:outerShdw blurRad="38100" dist="38100" dir="2700000" algn="tl">
                    <a:srgbClr val="000000">
                      <a:alpha val="43137"/>
                    </a:srgbClr>
                  </a:outerShdw>
                </a:effectLst>
              </a:rPr>
              <a:t>Unchendu’s</a:t>
            </a:r>
            <a:r>
              <a:rPr lang="en-US" sz="2800" b="1" dirty="0">
                <a:solidFill>
                  <a:schemeClr val="accent5">
                    <a:lumMod val="60000"/>
                    <a:lumOff val="40000"/>
                  </a:schemeClr>
                </a:solidFill>
                <a:effectLst>
                  <a:outerShdw blurRad="38100" dist="38100" dir="2700000" algn="tl">
                    <a:srgbClr val="000000">
                      <a:alpha val="43137"/>
                    </a:srgbClr>
                  </a:outerShdw>
                </a:effectLst>
              </a:rPr>
              <a:t> words will motivate Okonkwo to act better?</a:t>
            </a:r>
          </a:p>
          <a:p>
            <a:pPr>
              <a:lnSpc>
                <a:spcPct val="110000"/>
              </a:lnSpc>
              <a:spcBef>
                <a:spcPts val="0"/>
              </a:spcBef>
            </a:pPr>
            <a:endParaRPr lang="en-US" sz="2800" b="1" dirty="0">
              <a:solidFill>
                <a:schemeClr val="accent5">
                  <a:lumMod val="60000"/>
                  <a:lumOff val="40000"/>
                </a:schemeClr>
              </a:solidFill>
              <a:effectLst>
                <a:outerShdw blurRad="38100" dist="38100" dir="2700000" algn="tl">
                  <a:srgbClr val="000000">
                    <a:alpha val="43137"/>
                  </a:srgbClr>
                </a:outerShdw>
              </a:effectLst>
            </a:endParaRPr>
          </a:p>
          <a:p>
            <a:pPr>
              <a:lnSpc>
                <a:spcPct val="110000"/>
              </a:lnSpc>
              <a:spcBef>
                <a:spcPts val="0"/>
              </a:spcBef>
            </a:pPr>
            <a:endParaRPr lang="en-US" sz="2800" b="1" dirty="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23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fontScale="90000"/>
          </a:bodyPr>
          <a:lstStyle/>
          <a:p>
            <a:r>
              <a:rPr lang="en-US" sz="5400" b="1" dirty="0" smtClean="0">
                <a:solidFill>
                  <a:schemeClr val="bg1">
                    <a:lumMod val="95000"/>
                  </a:schemeClr>
                </a:solidFill>
              </a:rPr>
              <a:t>Read: “The Western Erasure of African Tragedy”</a:t>
            </a:r>
            <a:endParaRPr lang="en-US" b="1" dirty="0">
              <a:solidFill>
                <a:schemeClr val="bg1">
                  <a:lumMod val="95000"/>
                </a:schemeClr>
              </a:solidFill>
            </a:endParaRPr>
          </a:p>
        </p:txBody>
      </p:sp>
      <p:sp>
        <p:nvSpPr>
          <p:cNvPr id="3" name="Content Placeholder 2"/>
          <p:cNvSpPr>
            <a:spLocks noGrp="1"/>
          </p:cNvSpPr>
          <p:nvPr>
            <p:ph idx="1"/>
          </p:nvPr>
        </p:nvSpPr>
        <p:spPr>
          <a:xfrm>
            <a:off x="685799" y="1600199"/>
            <a:ext cx="9744075" cy="5257801"/>
          </a:xfrm>
        </p:spPr>
        <p:txBody>
          <a:bodyPr>
            <a:normAutofit lnSpcReduction="10000"/>
          </a:bodyPr>
          <a:lstStyle/>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What is the author’s thesis?</a:t>
            </a:r>
          </a:p>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How does it connect thematically to </a:t>
            </a:r>
            <a:br>
              <a:rPr lang="en-US" sz="2800" b="1" dirty="0" smtClean="0">
                <a:solidFill>
                  <a:schemeClr val="accent5">
                    <a:lumMod val="60000"/>
                    <a:lumOff val="40000"/>
                  </a:schemeClr>
                </a:solidFill>
                <a:effectLst>
                  <a:outerShdw blurRad="38100" dist="38100" dir="2700000" algn="tl">
                    <a:srgbClr val="000000">
                      <a:alpha val="43137"/>
                    </a:srgbClr>
                  </a:outerShdw>
                </a:effectLst>
              </a:rPr>
            </a:br>
            <a:r>
              <a:rPr lang="en-US" sz="2800" b="1" dirty="0" smtClean="0">
                <a:solidFill>
                  <a:schemeClr val="accent5">
                    <a:lumMod val="60000"/>
                    <a:lumOff val="40000"/>
                  </a:schemeClr>
                </a:solidFill>
                <a:effectLst>
                  <a:outerShdw blurRad="38100" dist="38100" dir="2700000" algn="tl">
                    <a:srgbClr val="000000">
                      <a:alpha val="43137"/>
                    </a:srgbClr>
                  </a:outerShdw>
                </a:effectLst>
              </a:rPr>
              <a:t>our study of Africa so far?</a:t>
            </a: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“The Danger of a Single Story”?</a:t>
            </a: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The creation of blackness?</a:t>
            </a:r>
          </a:p>
          <a:p>
            <a:pPr lvl="1">
              <a:lnSpc>
                <a:spcPct val="110000"/>
              </a:lnSpc>
              <a:spcBef>
                <a:spcPts val="0"/>
              </a:spcBef>
            </a:pPr>
            <a:r>
              <a:rPr lang="en-US" sz="2600" b="1" i="1" dirty="0" smtClean="0">
                <a:solidFill>
                  <a:schemeClr val="accent5">
                    <a:lumMod val="60000"/>
                    <a:lumOff val="40000"/>
                  </a:schemeClr>
                </a:solidFill>
                <a:effectLst>
                  <a:outerShdw blurRad="38100" dist="38100" dir="2700000" algn="tl">
                    <a:srgbClr val="000000">
                      <a:alpha val="43137"/>
                    </a:srgbClr>
                  </a:outerShdw>
                </a:effectLst>
              </a:rPr>
              <a:t>Things Fall Apart?</a:t>
            </a:r>
            <a:endParaRPr lang="en-US" sz="2600" b="1" dirty="0" smtClean="0">
              <a:solidFill>
                <a:schemeClr val="accent5">
                  <a:lumMod val="60000"/>
                  <a:lumOff val="40000"/>
                </a:schemeClr>
              </a:solidFill>
              <a:effectLst>
                <a:outerShdw blurRad="38100" dist="38100" dir="2700000" algn="tl">
                  <a:srgbClr val="000000">
                    <a:alpha val="43137"/>
                  </a:srgbClr>
                </a:outerShdw>
              </a:effectLst>
            </a:endParaRP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Social Studies?</a:t>
            </a:r>
            <a:endParaRPr lang="en-US" sz="2600" b="1" dirty="0">
              <a:solidFill>
                <a:schemeClr val="accent5">
                  <a:lumMod val="60000"/>
                  <a:lumOff val="40000"/>
                </a:schemeClr>
              </a:solidFill>
              <a:effectLst>
                <a:outerShdw blurRad="38100" dist="38100" dir="2700000" algn="tl">
                  <a:srgbClr val="000000">
                    <a:alpha val="43137"/>
                  </a:srgbClr>
                </a:outerShdw>
              </a:effectLst>
            </a:endParaRPr>
          </a:p>
          <a:p>
            <a:pPr lvl="1">
              <a:lnSpc>
                <a:spcPct val="110000"/>
              </a:lnSpc>
              <a:spcBef>
                <a:spcPts val="0"/>
              </a:spcBef>
            </a:pPr>
            <a:r>
              <a:rPr lang="en-US" sz="2600" b="1" dirty="0">
                <a:solidFill>
                  <a:schemeClr val="accent5">
                    <a:lumMod val="60000"/>
                    <a:lumOff val="40000"/>
                  </a:schemeClr>
                </a:solidFill>
                <a:effectLst>
                  <a:outerShdw blurRad="38100" dist="38100" dir="2700000" algn="tl">
                    <a:srgbClr val="000000">
                      <a:alpha val="43137"/>
                    </a:srgbClr>
                  </a:outerShdw>
                </a:effectLst>
              </a:rPr>
              <a:t>This video: </a:t>
            </a:r>
            <a:r>
              <a:rPr lang="en-US" sz="2000" b="1" dirty="0">
                <a:solidFill>
                  <a:schemeClr val="accent5">
                    <a:lumMod val="60000"/>
                    <a:lumOff val="40000"/>
                  </a:schemeClr>
                </a:solidFill>
                <a:effectLst>
                  <a:outerShdw blurRad="38100" dist="38100" dir="2700000" algn="tl">
                    <a:srgbClr val="000000">
                      <a:alpha val="43137"/>
                    </a:srgbClr>
                  </a:outerShdw>
                </a:effectLst>
                <a:hlinkClick r:id="rId2"/>
              </a:rPr>
              <a:t>https://</a:t>
            </a:r>
            <a:r>
              <a:rPr lang="en-US" sz="2000" b="1" dirty="0" smtClean="0">
                <a:solidFill>
                  <a:schemeClr val="accent5">
                    <a:lumMod val="60000"/>
                    <a:lumOff val="40000"/>
                  </a:schemeClr>
                </a:solidFill>
                <a:effectLst>
                  <a:outerShdw blurRad="38100" dist="38100" dir="2700000" algn="tl">
                    <a:srgbClr val="000000">
                      <a:alpha val="43137"/>
                    </a:srgbClr>
                  </a:outerShdw>
                </a:effectLst>
                <a:hlinkClick r:id="rId2"/>
              </a:rPr>
              <a:t>www.youtube.com/watch?v=eLqC3FNNOaI</a:t>
            </a:r>
            <a:r>
              <a:rPr lang="en-US" sz="2000" b="1" dirty="0" smtClean="0">
                <a:solidFill>
                  <a:schemeClr val="accent5">
                    <a:lumMod val="60000"/>
                    <a:lumOff val="40000"/>
                  </a:schemeClr>
                </a:solidFill>
                <a:effectLst>
                  <a:outerShdw blurRad="38100" dist="38100" dir="2700000" algn="tl">
                    <a:srgbClr val="000000">
                      <a:alpha val="43137"/>
                    </a:srgbClr>
                  </a:outerShdw>
                </a:effectLst>
              </a:rPr>
              <a:t> </a:t>
            </a:r>
            <a:endParaRPr lang="en-US" sz="2600" b="1" dirty="0" smtClean="0">
              <a:solidFill>
                <a:schemeClr val="accent5">
                  <a:lumMod val="60000"/>
                  <a:lumOff val="40000"/>
                </a:schemeClr>
              </a:solidFill>
              <a:effectLst>
                <a:outerShdw blurRad="38100" dist="38100" dir="2700000" algn="tl">
                  <a:srgbClr val="000000">
                    <a:alpha val="43137"/>
                  </a:srgbClr>
                </a:outerShdw>
              </a:effectLst>
            </a:endParaRPr>
          </a:p>
          <a:p>
            <a:pPr>
              <a:lnSpc>
                <a:spcPct val="110000"/>
              </a:lnSpc>
              <a:spcBef>
                <a:spcPts val="0"/>
              </a:spcBef>
            </a:pPr>
            <a:r>
              <a:rPr lang="en-US" sz="2800" b="1" u="sng" dirty="0" smtClean="0">
                <a:solidFill>
                  <a:schemeClr val="accent2">
                    <a:lumMod val="40000"/>
                    <a:lumOff val="60000"/>
                  </a:schemeClr>
                </a:solidFill>
                <a:effectLst>
                  <a:outerShdw blurRad="38100" dist="38100" dir="2700000" algn="tl">
                    <a:srgbClr val="000000">
                      <a:alpha val="43137"/>
                    </a:srgbClr>
                  </a:outerShdw>
                </a:effectLst>
              </a:rPr>
              <a:t>Additional Homework</a:t>
            </a:r>
            <a:r>
              <a:rPr lang="en-US" sz="2800" b="1" dirty="0" smtClean="0">
                <a:solidFill>
                  <a:schemeClr val="accent2">
                    <a:lumMod val="40000"/>
                    <a:lumOff val="60000"/>
                  </a:schemeClr>
                </a:solidFill>
                <a:effectLst>
                  <a:outerShdw blurRad="38100" dist="38100" dir="2700000" algn="tl">
                    <a:srgbClr val="000000">
                      <a:alpha val="43137"/>
                    </a:srgbClr>
                  </a:outerShdw>
                </a:effectLst>
              </a:rPr>
              <a:t>: find a current (2018-19) news story that erases Africa/Africans/African-Americans from the narrative to focus on white people.  Write a few sentences analyzing how and why the article does that.  </a:t>
            </a:r>
            <a:endParaRPr lang="en-US" sz="2800" b="1" dirty="0">
              <a:solidFill>
                <a:schemeClr val="accent2">
                  <a:lumMod val="40000"/>
                  <a:lumOff val="60000"/>
                </a:schemeClr>
              </a:solidFill>
              <a:effectLst>
                <a:outerShdw blurRad="38100" dist="38100" dir="2700000" algn="tl">
                  <a:srgbClr val="000000">
                    <a:alpha val="43137"/>
                  </a:srgbClr>
                </a:outerShdw>
              </a:effectLst>
            </a:endParaRPr>
          </a:p>
          <a:p>
            <a:pPr>
              <a:lnSpc>
                <a:spcPct val="110000"/>
              </a:lnSpc>
              <a:spcBef>
                <a:spcPts val="0"/>
              </a:spcBef>
            </a:pPr>
            <a:endParaRPr lang="en-US" sz="2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5" name="Rectangle 4"/>
          <p:cNvSpPr/>
          <p:nvPr/>
        </p:nvSpPr>
        <p:spPr>
          <a:xfrm>
            <a:off x="6981825" y="1085850"/>
            <a:ext cx="4933950" cy="3390900"/>
          </a:xfrm>
          <a:prstGeom prst="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700" b="1" dirty="0" smtClean="0">
                <a:solidFill>
                  <a:schemeClr val="accent5">
                    <a:lumMod val="75000"/>
                  </a:schemeClr>
                </a:solidFill>
                <a:effectLst>
                  <a:outerShdw blurRad="38100" dist="38100" dir="2700000" algn="tl">
                    <a:srgbClr val="000000">
                      <a:alpha val="43137"/>
                    </a:srgbClr>
                  </a:outerShdw>
                </a:effectLst>
              </a:rPr>
              <a:t>“When the first Africans arrived in Virginia in 1619, there were no ‘white’ people there; nor, according to colonial records, would there be [white people] there for another 60 years.” </a:t>
            </a:r>
          </a:p>
          <a:p>
            <a:r>
              <a:rPr lang="en-US" sz="2700" b="1" dirty="0" smtClean="0">
                <a:solidFill>
                  <a:schemeClr val="accent5">
                    <a:lumMod val="75000"/>
                  </a:schemeClr>
                </a:solidFill>
                <a:effectLst>
                  <a:outerShdw blurRad="38100" dist="38100" dir="2700000" algn="tl">
                    <a:srgbClr val="000000">
                      <a:alpha val="43137"/>
                    </a:srgbClr>
                  </a:outerShdw>
                </a:effectLst>
              </a:rPr>
              <a:t>–Theodore W. Allen</a:t>
            </a:r>
            <a:endParaRPr lang="en-US" sz="2700"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50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fontScale="90000"/>
          </a:bodyPr>
          <a:lstStyle/>
          <a:p>
            <a:r>
              <a:rPr lang="en-US" sz="5400" b="1" dirty="0" smtClean="0">
                <a:solidFill>
                  <a:schemeClr val="bg1">
                    <a:lumMod val="95000"/>
                  </a:schemeClr>
                </a:solidFill>
              </a:rPr>
              <a:t>Geographic Focus on World Media</a:t>
            </a:r>
            <a:endParaRPr lang="en-US" b="1" dirty="0">
              <a:solidFill>
                <a:schemeClr val="bg1">
                  <a:lumMod val="95000"/>
                </a:schemeClr>
              </a:solidFill>
            </a:endParaRPr>
          </a:p>
        </p:txBody>
      </p:sp>
      <p:pic>
        <p:nvPicPr>
          <p:cNvPr id="1026" name="Picture 2" descr="https://cdn.theatlantic.com/assets/media/img/posts/2013/11/The_geographic_focus_of_world_media_final/9586398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62834"/>
            <a:ext cx="8117378" cy="547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89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fontScale="90000"/>
          </a:bodyPr>
          <a:lstStyle/>
          <a:p>
            <a:r>
              <a:rPr lang="en-US" sz="5400" b="1" dirty="0" smtClean="0">
                <a:solidFill>
                  <a:schemeClr val="bg1">
                    <a:lumMod val="95000"/>
                  </a:schemeClr>
                </a:solidFill>
              </a:rPr>
              <a:t>Geographic Focus on World Media</a:t>
            </a:r>
            <a:endParaRPr lang="en-US" b="1" dirty="0">
              <a:solidFill>
                <a:schemeClr val="bg1">
                  <a:lumMod val="95000"/>
                </a:schemeClr>
              </a:solidFill>
            </a:endParaRPr>
          </a:p>
        </p:txBody>
      </p:sp>
      <p:pic>
        <p:nvPicPr>
          <p:cNvPr id="1028" name="Picture 4" descr="https://cdn.theatlantic.com/assets/media/img/posts/2013/11/GuardianNewsWithoutUK2012/19036ebec.jpg"/>
          <p:cNvPicPr>
            <a:picLocks noChangeAspect="1" noChangeArrowheads="1"/>
          </p:cNvPicPr>
          <p:nvPr/>
        </p:nvPicPr>
        <p:blipFill rotWithShape="1">
          <a:blip r:embed="rId2">
            <a:extLst>
              <a:ext uri="{28A0092B-C50C-407E-A947-70E740481C1C}">
                <a14:useLocalDpi xmlns:a14="http://schemas.microsoft.com/office/drawing/2010/main" val="0"/>
              </a:ext>
            </a:extLst>
          </a:blip>
          <a:srcRect l="8617" b="15448"/>
          <a:stretch/>
        </p:blipFill>
        <p:spPr bwMode="auto">
          <a:xfrm>
            <a:off x="695950" y="1259378"/>
            <a:ext cx="10825490" cy="5429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11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4301"/>
            <a:ext cx="10868891" cy="1485900"/>
          </a:xfrm>
        </p:spPr>
        <p:txBody>
          <a:bodyPr anchor="ctr">
            <a:normAutofit fontScale="90000"/>
          </a:bodyPr>
          <a:lstStyle/>
          <a:p>
            <a:r>
              <a:rPr lang="en-US" sz="5400" b="1" dirty="0" smtClean="0">
                <a:solidFill>
                  <a:schemeClr val="bg1">
                    <a:lumMod val="95000"/>
                  </a:schemeClr>
                </a:solidFill>
              </a:rPr>
              <a:t>Journal #29: European Power and Control</a:t>
            </a:r>
            <a:endParaRPr lang="en-US" b="1" dirty="0">
              <a:solidFill>
                <a:schemeClr val="bg1">
                  <a:lumMod val="95000"/>
                </a:schemeClr>
              </a:solidFill>
            </a:endParaRPr>
          </a:p>
        </p:txBody>
      </p:sp>
      <p:sp>
        <p:nvSpPr>
          <p:cNvPr id="3" name="Content Placeholder 2"/>
          <p:cNvSpPr>
            <a:spLocks noGrp="1"/>
          </p:cNvSpPr>
          <p:nvPr>
            <p:ph idx="1"/>
          </p:nvPr>
        </p:nvSpPr>
        <p:spPr>
          <a:xfrm>
            <a:off x="685800" y="1600199"/>
            <a:ext cx="10678886" cy="5257801"/>
          </a:xfrm>
        </p:spPr>
        <p:txBody>
          <a:bodyPr>
            <a:normAutofit/>
          </a:bodyPr>
          <a:lstStyle/>
          <a:p>
            <a:pPr marL="0" indent="0">
              <a:lnSpc>
                <a:spcPct val="110000"/>
              </a:lnSpc>
              <a:spcBef>
                <a:spcPts val="0"/>
              </a:spcBef>
              <a:buNone/>
            </a:pPr>
            <a:r>
              <a:rPr lang="en-US" sz="3200" b="1" dirty="0" smtClean="0">
                <a:solidFill>
                  <a:schemeClr val="accent5">
                    <a:lumMod val="60000"/>
                    <a:lumOff val="40000"/>
                  </a:schemeClr>
                </a:solidFill>
                <a:effectLst>
                  <a:outerShdw blurRad="38100" dist="38100" dir="2700000" algn="tl">
                    <a:srgbClr val="000000">
                      <a:alpha val="43137"/>
                    </a:srgbClr>
                  </a:outerShdw>
                </a:effectLst>
              </a:rPr>
              <a:t>Learning Targets:</a:t>
            </a:r>
          </a:p>
          <a:p>
            <a:pPr marL="514350" indent="-514350">
              <a:lnSpc>
                <a:spcPct val="110000"/>
              </a:lnSpc>
              <a:spcBef>
                <a:spcPts val="0"/>
              </a:spcBef>
              <a:buFont typeface="+mj-lt"/>
              <a:buAutoNum type="arabicPeriod"/>
            </a:pPr>
            <a:r>
              <a:rPr lang="en-US" sz="3200" b="1" dirty="0" smtClean="0">
                <a:solidFill>
                  <a:schemeClr val="accent5">
                    <a:lumMod val="60000"/>
                    <a:lumOff val="40000"/>
                  </a:schemeClr>
                </a:solidFill>
                <a:effectLst>
                  <a:outerShdw blurRad="38100" dist="38100" dir="2700000" algn="tl">
                    <a:srgbClr val="000000">
                      <a:alpha val="43137"/>
                    </a:srgbClr>
                  </a:outerShdw>
                </a:effectLst>
              </a:rPr>
              <a:t>Students will be able to identify the various techniques Europeans used to gain control of Africa from </a:t>
            </a:r>
            <a:r>
              <a:rPr lang="en-US" sz="3200" b="1" i="1" dirty="0" smtClean="0">
                <a:solidFill>
                  <a:schemeClr val="accent5">
                    <a:lumMod val="60000"/>
                    <a:lumOff val="40000"/>
                  </a:schemeClr>
                </a:solidFill>
                <a:effectLst>
                  <a:outerShdw blurRad="38100" dist="38100" dir="2700000" algn="tl">
                    <a:srgbClr val="000000">
                      <a:alpha val="43137"/>
                    </a:srgbClr>
                  </a:outerShdw>
                </a:effectLst>
              </a:rPr>
              <a:t>Things Fall Apart</a:t>
            </a:r>
            <a:r>
              <a:rPr lang="en-US" sz="3200" b="1" dirty="0" smtClean="0">
                <a:solidFill>
                  <a:schemeClr val="accent5">
                    <a:lumMod val="60000"/>
                    <a:lumOff val="40000"/>
                  </a:schemeClr>
                </a:solidFill>
                <a:effectLst>
                  <a:outerShdw blurRad="38100" dist="38100" dir="2700000" algn="tl">
                    <a:srgbClr val="000000">
                      <a:alpha val="43137"/>
                    </a:srgbClr>
                  </a:outerShdw>
                </a:effectLst>
              </a:rPr>
              <a:t>.</a:t>
            </a:r>
          </a:p>
          <a:p>
            <a:pPr marL="514350" indent="-514350">
              <a:lnSpc>
                <a:spcPct val="110000"/>
              </a:lnSpc>
              <a:spcBef>
                <a:spcPts val="0"/>
              </a:spcBef>
              <a:buFont typeface="+mj-lt"/>
              <a:buAutoNum type="arabicPeriod"/>
            </a:pPr>
            <a:r>
              <a:rPr lang="en-US" sz="3200" b="1" dirty="0" smtClean="0">
                <a:solidFill>
                  <a:schemeClr val="accent5">
                    <a:lumMod val="60000"/>
                    <a:lumOff val="40000"/>
                  </a:schemeClr>
                </a:solidFill>
                <a:effectLst>
                  <a:outerShdw blurRad="38100" dist="38100" dir="2700000" algn="tl">
                    <a:srgbClr val="000000">
                      <a:alpha val="43137"/>
                    </a:srgbClr>
                  </a:outerShdw>
                </a:effectLst>
              </a:rPr>
              <a:t>Students will be able to analyze themes of control, cultural conflict, and European imperialism from </a:t>
            </a:r>
            <a:r>
              <a:rPr lang="en-US" sz="3200" b="1" i="1" dirty="0" smtClean="0">
                <a:solidFill>
                  <a:schemeClr val="accent5">
                    <a:lumMod val="60000"/>
                    <a:lumOff val="40000"/>
                  </a:schemeClr>
                </a:solidFill>
                <a:effectLst>
                  <a:outerShdw blurRad="38100" dist="38100" dir="2700000" algn="tl">
                    <a:srgbClr val="000000">
                      <a:alpha val="43137"/>
                    </a:srgbClr>
                  </a:outerShdw>
                </a:effectLst>
              </a:rPr>
              <a:t>Things Fall Apart</a:t>
            </a:r>
            <a:r>
              <a:rPr lang="en-US" sz="3200" b="1" dirty="0" smtClean="0">
                <a:solidFill>
                  <a:schemeClr val="accent5">
                    <a:lumMod val="60000"/>
                    <a:lumOff val="40000"/>
                  </a:schemeClr>
                </a:solidFill>
                <a:effectLst>
                  <a:outerShdw blurRad="38100" dist="38100" dir="2700000" algn="tl">
                    <a:srgbClr val="000000">
                      <a:alpha val="43137"/>
                    </a:srgbClr>
                  </a:outerShdw>
                </a:effectLst>
              </a:rPr>
              <a:t>.</a:t>
            </a:r>
          </a:p>
          <a:p>
            <a:pPr marL="514350" indent="-514350">
              <a:lnSpc>
                <a:spcPct val="110000"/>
              </a:lnSpc>
              <a:spcBef>
                <a:spcPts val="0"/>
              </a:spcBef>
              <a:buFont typeface="+mj-lt"/>
              <a:buAutoNum type="arabicPeriod"/>
            </a:pPr>
            <a:r>
              <a:rPr lang="en-US" sz="3200" b="1" dirty="0" smtClean="0">
                <a:solidFill>
                  <a:schemeClr val="accent5">
                    <a:lumMod val="60000"/>
                    <a:lumOff val="40000"/>
                  </a:schemeClr>
                </a:solidFill>
                <a:effectLst>
                  <a:outerShdw blurRad="38100" dist="38100" dir="2700000" algn="tl">
                    <a:srgbClr val="000000">
                      <a:alpha val="43137"/>
                    </a:srgbClr>
                  </a:outerShdw>
                </a:effectLst>
              </a:rPr>
              <a:t>Students will analyze imperialist control and power and it’s legacy.</a:t>
            </a:r>
          </a:p>
          <a:p>
            <a:pPr marL="514350" indent="-514350">
              <a:lnSpc>
                <a:spcPct val="110000"/>
              </a:lnSpc>
              <a:spcBef>
                <a:spcPts val="0"/>
              </a:spcBef>
              <a:buFont typeface="+mj-lt"/>
              <a:buAutoNum type="arabicPeriod"/>
            </a:pPr>
            <a:endParaRPr lang="en-US" sz="3200" b="1" dirty="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981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fritorial.com/wp-content/uploads/2015/01/colonial-picture.jpg"/>
          <p:cNvPicPr>
            <a:picLocks noChangeAspect="1" noChangeArrowheads="1"/>
          </p:cNvPicPr>
          <p:nvPr/>
        </p:nvPicPr>
        <p:blipFill rotWithShape="1">
          <a:blip r:embed="rId2" cstate="print"/>
          <a:srcRect l="1006" t="5528" r="3565" b="6232"/>
          <a:stretch/>
        </p:blipFill>
        <p:spPr bwMode="auto">
          <a:xfrm>
            <a:off x="3936348" y="972903"/>
            <a:ext cx="8255652" cy="5622382"/>
          </a:xfrm>
          <a:prstGeom prst="rect">
            <a:avLst/>
          </a:prstGeom>
          <a:noFill/>
        </p:spPr>
      </p:pic>
      <p:sp>
        <p:nvSpPr>
          <p:cNvPr id="2" name="Title 1"/>
          <p:cNvSpPr>
            <a:spLocks noGrp="1"/>
          </p:cNvSpPr>
          <p:nvPr>
            <p:ph type="title"/>
          </p:nvPr>
        </p:nvSpPr>
        <p:spPr>
          <a:xfrm>
            <a:off x="685800" y="114301"/>
            <a:ext cx="2938549" cy="1485900"/>
          </a:xfrm>
        </p:spPr>
        <p:txBody>
          <a:bodyPr anchor="ctr">
            <a:normAutofit/>
          </a:bodyPr>
          <a:lstStyle/>
          <a:p>
            <a:r>
              <a:rPr lang="en-US" sz="5400" b="1" dirty="0" smtClean="0">
                <a:solidFill>
                  <a:schemeClr val="bg1">
                    <a:lumMod val="95000"/>
                  </a:schemeClr>
                </a:solidFill>
                <a:effectLst>
                  <a:outerShdw blurRad="38100" dist="38100" dir="2700000" algn="tl">
                    <a:srgbClr val="000000">
                      <a:alpha val="43137"/>
                    </a:srgbClr>
                  </a:outerShdw>
                </a:effectLst>
              </a:rPr>
              <a:t>POWER</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799" y="1398617"/>
            <a:ext cx="4476405" cy="5070764"/>
          </a:xfrm>
        </p:spPr>
        <p:txBody>
          <a:bodyPr>
            <a:noAutofit/>
          </a:bodyPr>
          <a:lstStyle/>
          <a:p>
            <a:pPr marL="514350" indent="-514350">
              <a:lnSpc>
                <a:spcPct val="110000"/>
              </a:lnSpc>
              <a:spcBef>
                <a:spcPts val="0"/>
              </a:spcBef>
              <a:buFont typeface="+mj-lt"/>
              <a:buAutoNum type="arabicPeriod"/>
            </a:pPr>
            <a:r>
              <a:rPr lang="en-US" sz="3400" b="1" dirty="0" smtClean="0">
                <a:solidFill>
                  <a:schemeClr val="accent5">
                    <a:lumMod val="60000"/>
                    <a:lumOff val="40000"/>
                  </a:schemeClr>
                </a:solidFill>
                <a:effectLst>
                  <a:outerShdw blurRad="38100" dist="38100" dir="2700000" algn="tl">
                    <a:srgbClr val="000000">
                      <a:alpha val="43137"/>
                    </a:srgbClr>
                  </a:outerShdw>
                </a:effectLst>
              </a:rPr>
              <a:t>How did Europeans control and maintain power over Africa?</a:t>
            </a:r>
          </a:p>
          <a:p>
            <a:pPr marL="514350" indent="-514350">
              <a:lnSpc>
                <a:spcPct val="110000"/>
              </a:lnSpc>
              <a:spcBef>
                <a:spcPts val="0"/>
              </a:spcBef>
              <a:buFont typeface="+mj-lt"/>
              <a:buAutoNum type="arabicPeriod"/>
            </a:pPr>
            <a:r>
              <a:rPr lang="en-US" sz="3400" b="1" dirty="0" smtClean="0">
                <a:solidFill>
                  <a:schemeClr val="accent5">
                    <a:lumMod val="60000"/>
                    <a:lumOff val="40000"/>
                  </a:schemeClr>
                </a:solidFill>
                <a:effectLst>
                  <a:outerShdw blurRad="38100" dist="38100" dir="2700000" algn="tl">
                    <a:srgbClr val="000000">
                      <a:alpha val="43137"/>
                    </a:srgbClr>
                  </a:outerShdw>
                </a:effectLst>
              </a:rPr>
              <a:t>What does power and control look like?</a:t>
            </a:r>
          </a:p>
          <a:p>
            <a:pPr marL="514350" indent="-514350">
              <a:lnSpc>
                <a:spcPct val="110000"/>
              </a:lnSpc>
              <a:spcBef>
                <a:spcPts val="0"/>
              </a:spcBef>
              <a:buFont typeface="+mj-lt"/>
              <a:buAutoNum type="arabicPeriod"/>
            </a:pPr>
            <a:r>
              <a:rPr lang="en-US" sz="3400" b="1" dirty="0" smtClean="0">
                <a:solidFill>
                  <a:schemeClr val="accent5">
                    <a:lumMod val="60000"/>
                    <a:lumOff val="40000"/>
                  </a:schemeClr>
                </a:solidFill>
                <a:effectLst>
                  <a:outerShdw blurRad="38100" dist="38100" dir="2700000" algn="tl">
                    <a:srgbClr val="000000">
                      <a:alpha val="43137"/>
                    </a:srgbClr>
                  </a:outerShdw>
                </a:effectLst>
              </a:rPr>
              <a:t>Analyze the image to the right </a:t>
            </a:r>
            <a:r>
              <a:rPr lang="en-US" sz="3400" b="1" dirty="0" smtClean="0">
                <a:solidFill>
                  <a:schemeClr val="accent5">
                    <a:lumMod val="60000"/>
                    <a:lumOff val="40000"/>
                  </a:schemeClr>
                </a:solidFill>
                <a:effectLst>
                  <a:outerShdw blurRad="38100" dist="38100" dir="2700000" algn="tl">
                    <a:srgbClr val="000000">
                      <a:alpha val="43137"/>
                    </a:srgbClr>
                  </a:outerShdw>
                </a:effectLst>
                <a:sym typeface="Wingdings" panose="05000000000000000000" pitchFamily="2" charset="2"/>
              </a:rPr>
              <a:t></a:t>
            </a:r>
            <a:endParaRPr lang="en-US" sz="3400" b="1" dirty="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04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fontScale="90000"/>
          </a:bodyPr>
          <a:lstStyle/>
          <a:p>
            <a:r>
              <a:rPr lang="en-US" sz="5400" b="1" dirty="0" smtClean="0">
                <a:solidFill>
                  <a:schemeClr val="bg1">
                    <a:lumMod val="95000"/>
                  </a:schemeClr>
                </a:solidFill>
              </a:rPr>
              <a:t>Analyze the following quotes about Imperialist POWER</a:t>
            </a:r>
            <a:endParaRPr lang="en-US" b="1" dirty="0">
              <a:solidFill>
                <a:schemeClr val="bg1">
                  <a:lumMod val="95000"/>
                </a:schemeClr>
              </a:solidFill>
            </a:endParaRPr>
          </a:p>
        </p:txBody>
      </p:sp>
      <p:pic>
        <p:nvPicPr>
          <p:cNvPr id="4" name="Picture 3"/>
          <p:cNvPicPr>
            <a:picLocks noChangeAspect="1"/>
          </p:cNvPicPr>
          <p:nvPr/>
        </p:nvPicPr>
        <p:blipFill>
          <a:blip r:embed="rId2"/>
          <a:stretch>
            <a:fillRect/>
          </a:stretch>
        </p:blipFill>
        <p:spPr>
          <a:xfrm>
            <a:off x="585959" y="1600201"/>
            <a:ext cx="10830946" cy="2188584"/>
          </a:xfrm>
          <a:prstGeom prst="rect">
            <a:avLst/>
          </a:prstGeom>
        </p:spPr>
      </p:pic>
      <p:pic>
        <p:nvPicPr>
          <p:cNvPr id="5" name="Picture 4"/>
          <p:cNvPicPr>
            <a:picLocks noChangeAspect="1"/>
          </p:cNvPicPr>
          <p:nvPr/>
        </p:nvPicPr>
        <p:blipFill>
          <a:blip r:embed="rId3"/>
          <a:stretch>
            <a:fillRect/>
          </a:stretch>
        </p:blipFill>
        <p:spPr>
          <a:xfrm>
            <a:off x="585224" y="3961445"/>
            <a:ext cx="10831681" cy="2626479"/>
          </a:xfrm>
          <a:prstGeom prst="rect">
            <a:avLst/>
          </a:prstGeom>
        </p:spPr>
      </p:pic>
    </p:spTree>
    <p:extLst>
      <p:ext uri="{BB962C8B-B14F-4D97-AF65-F5344CB8AC3E}">
        <p14:creationId xmlns:p14="http://schemas.microsoft.com/office/powerpoint/2010/main" val="47851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urple">
  <a:themeElements>
    <a:clrScheme name="PinkFloralBrocade">
      <a:dk1>
        <a:srgbClr val="323232"/>
      </a:dk1>
      <a:lt1>
        <a:sysClr val="window" lastClr="FFFFFF"/>
      </a:lt1>
      <a:dk2>
        <a:srgbClr val="000000"/>
      </a:dk2>
      <a:lt2>
        <a:srgbClr val="E8E3E7"/>
      </a:lt2>
      <a:accent1>
        <a:srgbClr val="852367"/>
      </a:accent1>
      <a:accent2>
        <a:srgbClr val="079097"/>
      </a:accent2>
      <a:accent3>
        <a:srgbClr val="D54658"/>
      </a:accent3>
      <a:accent4>
        <a:srgbClr val="EA8B4A"/>
      </a:accent4>
      <a:accent5>
        <a:srgbClr val="E3BB49"/>
      </a:accent5>
      <a:accent6>
        <a:srgbClr val="79AD5F"/>
      </a:accent6>
      <a:hlink>
        <a:srgbClr val="079097"/>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id="{1EE33C51-AB92-447E-9DB2-FAC10B6D909E}" vid="{7F17ADEF-C124-48F7-9A39-E08004EA026E}"/>
    </a:ext>
  </a:extLst>
</a:theme>
</file>

<file path=docProps/app.xml><?xml version="1.0" encoding="utf-8"?>
<Properties xmlns="http://schemas.openxmlformats.org/officeDocument/2006/extended-properties" xmlns:vt="http://schemas.openxmlformats.org/officeDocument/2006/docPropsVTypes">
  <Template>purple</Template>
  <TotalTime>0</TotalTime>
  <Words>901</Words>
  <Application>Microsoft Office PowerPoint</Application>
  <PresentationFormat>Widescreen</PresentationFormat>
  <Paragraphs>76</Paragraphs>
  <Slides>16</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purple</vt:lpstr>
      <vt:lpstr>Things Fall Apart  Part 2: chapter 14</vt:lpstr>
      <vt:lpstr>Okonkwo’s understanding of himself</vt:lpstr>
      <vt:lpstr>Uchendu’s speech to Okonkwo</vt:lpstr>
      <vt:lpstr>Read: “The Western Erasure of African Tragedy”</vt:lpstr>
      <vt:lpstr>Geographic Focus on World Media</vt:lpstr>
      <vt:lpstr>Geographic Focus on World Media</vt:lpstr>
      <vt:lpstr>Journal #29: European Power and Control</vt:lpstr>
      <vt:lpstr>POWER</vt:lpstr>
      <vt:lpstr>Analyze the following quotes about Imperialist POWER</vt:lpstr>
      <vt:lpstr>On Going Task: Chart</vt:lpstr>
      <vt:lpstr>Key: Igbo Chart </vt:lpstr>
      <vt:lpstr>Analyze the following quotes about Imperialist POWER</vt:lpstr>
      <vt:lpstr>Imperialism</vt:lpstr>
      <vt:lpstr>Imperialism</vt:lpstr>
      <vt:lpstr>Analyze the following quotes about Imperialism</vt:lpstr>
      <vt:lpstr>Analyze the following quotes about Imperialism</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2019-03-15T16:41:49Z</dcterms:created>
  <dcterms:modified xsi:type="dcterms:W3CDTF">2020-02-13T17:31:21Z</dcterms:modified>
</cp:coreProperties>
</file>