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 id="2147483853" r:id="rId3"/>
  </p:sldMasterIdLst>
  <p:sldIdLst>
    <p:sldId id="256" r:id="rId4"/>
    <p:sldId id="266" r:id="rId5"/>
    <p:sldId id="267" r:id="rId6"/>
    <p:sldId id="268" r:id="rId7"/>
    <p:sldId id="269" r:id="rId8"/>
    <p:sldId id="259" r:id="rId9"/>
    <p:sldId id="262" r:id="rId10"/>
    <p:sldId id="261" r:id="rId11"/>
    <p:sldId id="260" r:id="rId12"/>
    <p:sldId id="264" r:id="rId13"/>
    <p:sldId id="265" r:id="rId14"/>
    <p:sldId id="257" r:id="rId15"/>
    <p:sldId id="258" r:id="rId16"/>
    <p:sldId id="27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6AD8D91A-A2EE-4B54-B3C6-F6C67903BA9C}" type="datetime1">
              <a:rPr lang="en-US" smtClean="0"/>
              <a:pPr/>
              <a:t>2/13/2020</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1764094"/>
            <a:ext cx="8229600" cy="2309327"/>
          </a:xfrm>
        </p:spPr>
        <p:txBody>
          <a:bodyPr anchor="b">
            <a:normAutofit/>
          </a:bodyPr>
          <a:lstStyle>
            <a:lvl1pPr algn="ctr">
              <a:defRPr sz="6600">
                <a:solidFill>
                  <a:schemeClr val="bg1"/>
                </a:solidFill>
                <a:effectLst>
                  <a:outerShdw blurRad="63500" algn="ctr" rotWithShape="0">
                    <a:prstClr val="black">
                      <a:alpha val="25000"/>
                    </a:prst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981200" y="4213380"/>
            <a:ext cx="8229600" cy="1208314"/>
          </a:xfrm>
        </p:spPr>
        <p:txBody>
          <a:bodyPr>
            <a:normAutofit/>
          </a:bodyPr>
          <a:lstStyle>
            <a:lvl1pPr marL="0" indent="0" algn="ctr">
              <a:spcBef>
                <a:spcPts val="1200"/>
              </a:spcBef>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710861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87700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6492332"/>
            <a:ext cx="12188952" cy="365668"/>
          </a:xfrm>
          <a:prstGeom prst="rect">
            <a:avLst/>
          </a:prstGeom>
        </p:spPr>
      </p:pic>
      <p:sp>
        <p:nvSpPr>
          <p:cNvPr id="2" name="Title 1"/>
          <p:cNvSpPr>
            <a:spLocks noGrp="1"/>
          </p:cNvSpPr>
          <p:nvPr>
            <p:ph type="title"/>
          </p:nvPr>
        </p:nvSpPr>
        <p:spPr>
          <a:xfrm>
            <a:off x="1981200" y="1764094"/>
            <a:ext cx="8229600" cy="2309327"/>
          </a:xfrm>
        </p:spPr>
        <p:txBody>
          <a:bodyPr anchor="b">
            <a:normAutofit/>
          </a:bodyPr>
          <a:lstStyle>
            <a:lvl1pPr algn="ctr">
              <a:defRPr sz="4800"/>
            </a:lvl1pPr>
          </a:lstStyle>
          <a:p>
            <a:r>
              <a:rPr lang="en-US" smtClean="0"/>
              <a:t>Click to edit Master title style</a:t>
            </a:r>
            <a:endParaRPr lang="en-US"/>
          </a:p>
        </p:txBody>
      </p:sp>
      <p:sp>
        <p:nvSpPr>
          <p:cNvPr id="3" name="Text Placeholder 2"/>
          <p:cNvSpPr>
            <a:spLocks noGrp="1"/>
          </p:cNvSpPr>
          <p:nvPr>
            <p:ph type="body" idx="1"/>
          </p:nvPr>
        </p:nvSpPr>
        <p:spPr>
          <a:xfrm>
            <a:off x="1981200" y="4213380"/>
            <a:ext cx="8229600" cy="1208314"/>
          </a:xfrm>
        </p:spPr>
        <p:txBody>
          <a:bodyPr/>
          <a:lstStyle>
            <a:lvl1pPr marL="0" indent="0" algn="ctr">
              <a:spcBef>
                <a:spcPts val="1200"/>
              </a:spcBef>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71141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43100"/>
            <a:ext cx="4572000" cy="4233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324600" y="1943100"/>
            <a:ext cx="4572000" cy="42338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32A7D7-D560-4C43-B6F2-A7996CE5C9B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5271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84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8448" y="2565919"/>
            <a:ext cx="4572000" cy="3606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7648" y="1776066"/>
            <a:ext cx="4572000" cy="72228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7648" y="2565919"/>
            <a:ext cx="4572000" cy="3606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32A7D7-D560-4C43-B6F2-A7996CE5C9B9}"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530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32A7D7-D560-4C43-B6F2-A7996CE5C9B9}"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99200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2A7D7-D560-4C43-B6F2-A7996CE5C9B9}"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24464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1200"/>
            <a:ext cx="4114800" cy="18288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1600" y="685800"/>
            <a:ext cx="640080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0" y="3943441"/>
            <a:ext cx="4114800" cy="18288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732A7D7-D560-4C43-B6F2-A7996CE5C9B9}"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427489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648" y="1984248"/>
            <a:ext cx="4114800" cy="18288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797419" y="457200"/>
            <a:ext cx="5943600" cy="5943600"/>
          </a:xfrm>
        </p:spPr>
        <p:txBody>
          <a:bodyPr>
            <a:normAutofit/>
          </a:bodyPr>
          <a:lstStyle>
            <a:lvl1pPr marL="0" indent="0" algn="ctr">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12648" y="3941064"/>
            <a:ext cx="4114800" cy="1828800"/>
          </a:xfrm>
        </p:spPr>
        <p:txBody>
          <a:bodyPr/>
          <a:lstStyle>
            <a:lvl1pPr marL="0" indent="0">
              <a:spcBef>
                <a:spcPts val="12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50879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79211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666415" y="365125"/>
            <a:ext cx="1234440" cy="5811838"/>
          </a:xfrm>
        </p:spPr>
        <p:txBody>
          <a:bodyPr vert="eaVert"/>
          <a:lstStyle>
            <a:lvl1pPr>
              <a:defRPr/>
            </a:lvl1pPr>
          </a:lstStyle>
          <a:p>
            <a:r>
              <a:rPr lang="en-US" dirty="0" smtClean="0"/>
              <a:t>Click to edit </a:t>
            </a:r>
            <a:br>
              <a:rPr lang="en-US" dirty="0" smtClean="0"/>
            </a:br>
            <a:r>
              <a:rPr lang="en-US" dirty="0" smtClean="0"/>
              <a:t>Master title style</a:t>
            </a:r>
            <a:endParaRPr lang="en-US" dirty="0"/>
          </a:p>
        </p:txBody>
      </p:sp>
      <p:sp>
        <p:nvSpPr>
          <p:cNvPr id="3" name="Vertical Text Placeholder 2"/>
          <p:cNvSpPr>
            <a:spLocks noGrp="1"/>
          </p:cNvSpPr>
          <p:nvPr>
            <p:ph type="body" orient="vert" idx="1"/>
          </p:nvPr>
        </p:nvSpPr>
        <p:spPr>
          <a:xfrm>
            <a:off x="1295399" y="365125"/>
            <a:ext cx="799147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32A7D7-D560-4C43-B6F2-A7996CE5C9B9}"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41E28F-C526-4978-8D63-D21257ECD59D}" type="slidenum">
              <a:rPr lang="en-US" smtClean="0"/>
              <a:t>‹#›</a:t>
            </a:fld>
            <a:endParaRPr lang="en-US"/>
          </a:p>
        </p:txBody>
      </p:sp>
    </p:spTree>
    <p:extLst>
      <p:ext uri="{BB962C8B-B14F-4D97-AF65-F5344CB8AC3E}">
        <p14:creationId xmlns:p14="http://schemas.microsoft.com/office/powerpoint/2010/main" val="1936056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366237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614268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4157511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324430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150040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033346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761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82BB47B5-C739-4DAE-AACD-CC58CA843AC4}" type="datetime1">
              <a:rPr lang="en-US" smtClean="0"/>
              <a:pPr/>
              <a:t>2/13/2020</a:t>
            </a:fld>
            <a:endParaRPr lang="en-US" dirty="0"/>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2/13/2020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573501912"/>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2/13/2020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74367655"/>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319110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84746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077FB3B-20DA-4D0E-BF16-8262B7156612}" type="datetime1">
              <a:rPr lang="en-US" smtClean="0"/>
              <a:pPr/>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2/13/2020</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2/13/2020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alpha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365125"/>
            <a:ext cx="9601200" cy="1235075"/>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1295400" y="1943100"/>
            <a:ext cx="9601200" cy="42291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501741" y="6397368"/>
            <a:ext cx="1147665" cy="233266"/>
          </a:xfrm>
          <a:prstGeom prst="rect">
            <a:avLst/>
          </a:prstGeom>
        </p:spPr>
        <p:txBody>
          <a:bodyPr vert="horz" lIns="91440" tIns="45720" rIns="91440" bIns="45720" rtlCol="0" anchor="ctr"/>
          <a:lstStyle>
            <a:lvl1pPr algn="r">
              <a:defRPr sz="800">
                <a:solidFill>
                  <a:schemeClr val="tx1"/>
                </a:solidFill>
              </a:defRPr>
            </a:lvl1pPr>
          </a:lstStyle>
          <a:p>
            <a:fld id="{A732A7D7-D560-4C43-B6F2-A7996CE5C9B9}" type="datetimeFigureOut">
              <a:rPr lang="en-US" smtClean="0"/>
              <a:pPr/>
              <a:t>2/13/2020</a:t>
            </a:fld>
            <a:endParaRPr lang="en-US"/>
          </a:p>
        </p:txBody>
      </p:sp>
      <p:sp>
        <p:nvSpPr>
          <p:cNvPr id="5" name="Footer Placeholder 4"/>
          <p:cNvSpPr>
            <a:spLocks noGrp="1"/>
          </p:cNvSpPr>
          <p:nvPr>
            <p:ph type="ftr" sz="quarter" idx="3"/>
          </p:nvPr>
        </p:nvSpPr>
        <p:spPr>
          <a:xfrm>
            <a:off x="1295400" y="6397368"/>
            <a:ext cx="4800600" cy="23326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
        <p:nvSpPr>
          <p:cNvPr id="6" name="Slide Number Placeholder 5"/>
          <p:cNvSpPr>
            <a:spLocks noGrp="1"/>
          </p:cNvSpPr>
          <p:nvPr>
            <p:ph type="sldNum" sz="quarter" idx="4"/>
          </p:nvPr>
        </p:nvSpPr>
        <p:spPr>
          <a:xfrm>
            <a:off x="9797142" y="6397368"/>
            <a:ext cx="1099457" cy="233266"/>
          </a:xfrm>
          <a:prstGeom prst="rect">
            <a:avLst/>
          </a:prstGeom>
        </p:spPr>
        <p:txBody>
          <a:bodyPr vert="horz" lIns="91440" tIns="45720" rIns="91440" bIns="45720" rtlCol="0" anchor="ctr"/>
          <a:lstStyle>
            <a:lvl1pPr algn="r">
              <a:defRPr sz="800">
                <a:solidFill>
                  <a:schemeClr val="tx1"/>
                </a:solidFill>
              </a:defRPr>
            </a:lvl1pPr>
          </a:lstStyle>
          <a:p>
            <a:fld id="{8E41E28F-C526-4978-8D63-D21257ECD59D}" type="slidenum">
              <a:rPr lang="en-US" smtClean="0"/>
              <a:pPr/>
              <a:t>‹#›</a:t>
            </a:fld>
            <a:endParaRPr lang="en-US"/>
          </a:p>
        </p:txBody>
      </p:sp>
    </p:spTree>
    <p:extLst>
      <p:ext uri="{BB962C8B-B14F-4D97-AF65-F5344CB8AC3E}">
        <p14:creationId xmlns:p14="http://schemas.microsoft.com/office/powerpoint/2010/main" val="4145440998"/>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5pPr>
      <a:lvl6pPr marL="14173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8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2/13/2020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321407630"/>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enius.com/3991807/William-shakespeare-hamlet-act-4-scene-7/There-lives-within-the-very-flame-of-love-a-kind-of-wick-or-snuff-that-will-abate-it" TargetMode="External"/><Relationship Id="rId2" Type="http://schemas.openxmlformats.org/officeDocument/2006/relationships/hyperlink" Target="http://genius.com/4134267/William-shakespeare-hamlet-act-4-scene-7/Not-that-i-think-you-did-not-love-your-father-but-that-i-know-love-is-begun-by-time-and-that-i-see-in-passages-of-proof-time-qualifies-the-spark-and-fire-of-it" TargetMode="External"/><Relationship Id="rId1" Type="http://schemas.openxmlformats.org/officeDocument/2006/relationships/slideLayout" Target="../slideLayouts/slideLayout4.xml"/><Relationship Id="rId4" Type="http://schemas.openxmlformats.org/officeDocument/2006/relationships/hyperlink" Target="http://genius.com/6545209/William-shakespeare-hamlet-act-4-scene-7/And-nothing-is-at-a-like-goodness-stil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npr.org/2018/07/28/633461864/british-students-paint-over-rudyard-kipling-mural-in-prote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eLqC3FNNOaI"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eLqC3FNNOaI"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Part 2</a:t>
            </a:r>
            <a:endParaRPr lang="en-US" dirty="0"/>
          </a:p>
        </p:txBody>
      </p:sp>
      <p:sp>
        <p:nvSpPr>
          <p:cNvPr id="3" name="Title 2"/>
          <p:cNvSpPr>
            <a:spLocks noGrp="1"/>
          </p:cNvSpPr>
          <p:nvPr>
            <p:ph type="ctrTitle"/>
          </p:nvPr>
        </p:nvSpPr>
        <p:spPr/>
        <p:txBody>
          <a:bodyPr/>
          <a:lstStyle/>
          <a:p>
            <a:r>
              <a:rPr lang="en-US" i="1" dirty="0" smtClean="0"/>
              <a:t>TFA 15 to 19</a:t>
            </a:r>
            <a:endParaRPr lang="en-US" i="1" dirty="0"/>
          </a:p>
        </p:txBody>
      </p:sp>
    </p:spTree>
    <p:extLst>
      <p:ext uri="{BB962C8B-B14F-4D97-AF65-F5344CB8AC3E}">
        <p14:creationId xmlns:p14="http://schemas.microsoft.com/office/powerpoint/2010/main" val="239674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Hamlet Allusion and Okonkwo</a:t>
            </a:r>
            <a:endParaRPr lang="en-US" dirty="0"/>
          </a:p>
        </p:txBody>
      </p:sp>
      <p:sp>
        <p:nvSpPr>
          <p:cNvPr id="5" name="Content Placeholder 4"/>
          <p:cNvSpPr>
            <a:spLocks noGrp="1"/>
          </p:cNvSpPr>
          <p:nvPr>
            <p:ph sz="half" idx="1"/>
          </p:nvPr>
        </p:nvSpPr>
        <p:spPr>
          <a:xfrm>
            <a:off x="568170" y="1719071"/>
            <a:ext cx="3578315" cy="4407408"/>
          </a:xfrm>
        </p:spPr>
        <p:txBody>
          <a:bodyPr>
            <a:normAutofit fontScale="92500" lnSpcReduction="20000"/>
          </a:bodyPr>
          <a:lstStyle/>
          <a:p>
            <a:pPr marL="114300" indent="0">
              <a:buNone/>
            </a:pPr>
            <a:r>
              <a:rPr lang="en-US" sz="3000" b="1" u="sng" dirty="0" smtClean="0"/>
              <a:t>Okonkwo's characterization</a:t>
            </a:r>
            <a:r>
              <a:rPr lang="en-US" sz="3000" b="1" dirty="0" smtClean="0"/>
              <a:t>:</a:t>
            </a:r>
          </a:p>
          <a:p>
            <a:pPr marL="114300" indent="0">
              <a:buNone/>
            </a:pPr>
            <a:r>
              <a:rPr lang="en-US" sz="3000" dirty="0"/>
              <a:t>“LIVING FIRE … IMPOTENT ASH” </a:t>
            </a:r>
            <a:r>
              <a:rPr lang="en-US" sz="3000" dirty="0" smtClean="0"/>
              <a:t>(152).</a:t>
            </a:r>
            <a:endParaRPr lang="en-US" sz="3000" dirty="0"/>
          </a:p>
        </p:txBody>
      </p:sp>
      <p:sp>
        <p:nvSpPr>
          <p:cNvPr id="6" name="Content Placeholder 5"/>
          <p:cNvSpPr>
            <a:spLocks noGrp="1"/>
          </p:cNvSpPr>
          <p:nvPr>
            <p:ph sz="half" idx="2"/>
          </p:nvPr>
        </p:nvSpPr>
        <p:spPr>
          <a:xfrm>
            <a:off x="4146486" y="1719071"/>
            <a:ext cx="7435913" cy="4407408"/>
          </a:xfrm>
        </p:spPr>
        <p:txBody>
          <a:bodyPr>
            <a:normAutofit fontScale="92500" lnSpcReduction="20000"/>
          </a:bodyPr>
          <a:lstStyle/>
          <a:p>
            <a:pPr marL="114300" indent="0">
              <a:buNone/>
            </a:pPr>
            <a:r>
              <a:rPr lang="en-US" sz="3200" b="1" i="1" u="sng" dirty="0" smtClean="0"/>
              <a:t>Hamlet</a:t>
            </a:r>
            <a:r>
              <a:rPr lang="en-US" sz="3200" b="1" i="1" dirty="0"/>
              <a:t>:</a:t>
            </a:r>
          </a:p>
          <a:p>
            <a:pPr marL="114300" indent="0">
              <a:buNone/>
            </a:pPr>
            <a:r>
              <a:rPr lang="en-US" sz="3200" b="1" dirty="0">
                <a:hlinkClick r:id="rId2"/>
              </a:rPr>
              <a:t>Not that I think you did not love your father;</a:t>
            </a:r>
            <a:br>
              <a:rPr lang="en-US" sz="3200" b="1" dirty="0">
                <a:hlinkClick r:id="rId2"/>
              </a:rPr>
            </a:br>
            <a:r>
              <a:rPr lang="en-US" sz="3200" b="1" dirty="0">
                <a:hlinkClick r:id="rId2"/>
              </a:rPr>
              <a:t>But that I know love is begun by time;</a:t>
            </a:r>
            <a:br>
              <a:rPr lang="en-US" sz="3200" b="1" dirty="0">
                <a:hlinkClick r:id="rId2"/>
              </a:rPr>
            </a:br>
            <a:r>
              <a:rPr lang="en-US" sz="3200" b="1" dirty="0">
                <a:hlinkClick r:id="rId2"/>
              </a:rPr>
              <a:t>And that I see, in passages of proof,</a:t>
            </a:r>
            <a:br>
              <a:rPr lang="en-US" sz="3200" b="1" dirty="0">
                <a:hlinkClick r:id="rId2"/>
              </a:rPr>
            </a:br>
            <a:r>
              <a:rPr lang="en-US" sz="3200" b="1" dirty="0">
                <a:hlinkClick r:id="rId2"/>
              </a:rPr>
              <a:t>Time qualifies the spark and fire of it.</a:t>
            </a:r>
            <a:r>
              <a:rPr lang="en-US" sz="3200" b="1" dirty="0"/>
              <a:t/>
            </a:r>
            <a:br>
              <a:rPr lang="en-US" sz="3200" b="1" dirty="0"/>
            </a:br>
            <a:r>
              <a:rPr lang="en-US" sz="3200" b="1" dirty="0">
                <a:hlinkClick r:id="rId3"/>
              </a:rPr>
              <a:t>There lives within the very flame of love</a:t>
            </a:r>
            <a:br>
              <a:rPr lang="en-US" sz="3200" b="1" dirty="0">
                <a:hlinkClick r:id="rId3"/>
              </a:rPr>
            </a:br>
            <a:r>
              <a:rPr lang="en-US" sz="3200" b="1" dirty="0">
                <a:hlinkClick r:id="rId3"/>
              </a:rPr>
              <a:t>A kind of wick or snuff that will abate it;</a:t>
            </a:r>
            <a:r>
              <a:rPr lang="en-US" sz="3200" b="1" dirty="0"/>
              <a:t/>
            </a:r>
            <a:br>
              <a:rPr lang="en-US" sz="3200" b="1" dirty="0"/>
            </a:br>
            <a:r>
              <a:rPr lang="en-US" sz="3200" b="1" dirty="0">
                <a:hlinkClick r:id="rId4"/>
              </a:rPr>
              <a:t>And nothing is at a like goodness still;</a:t>
            </a:r>
            <a:r>
              <a:rPr lang="en-US" sz="3200" b="1" dirty="0"/>
              <a:t> </a:t>
            </a:r>
          </a:p>
          <a:p>
            <a:pPr marL="114300" indent="0">
              <a:buNone/>
            </a:pPr>
            <a:endParaRPr lang="en-US" dirty="0"/>
          </a:p>
        </p:txBody>
      </p:sp>
    </p:spTree>
    <p:extLst>
      <p:ext uri="{BB962C8B-B14F-4D97-AF65-F5344CB8AC3E}">
        <p14:creationId xmlns:p14="http://schemas.microsoft.com/office/powerpoint/2010/main" val="2892594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t>chapter </a:t>
            </a:r>
            <a:r>
              <a:rPr lang="en-US" sz="6600" b="1" dirty="0" smtClean="0">
                <a:solidFill>
                  <a:schemeClr val="accent2"/>
                </a:solidFill>
              </a:rPr>
              <a:t>19</a:t>
            </a:r>
            <a:endParaRPr lang="en-US" sz="6600" b="1" dirty="0">
              <a:solidFill>
                <a:schemeClr val="accent2"/>
              </a:solidFill>
            </a:endParaRPr>
          </a:p>
        </p:txBody>
      </p:sp>
      <p:sp>
        <p:nvSpPr>
          <p:cNvPr id="3" name="Content Placeholder 2"/>
          <p:cNvSpPr>
            <a:spLocks noGrp="1"/>
          </p:cNvSpPr>
          <p:nvPr>
            <p:ph idx="1"/>
          </p:nvPr>
        </p:nvSpPr>
        <p:spPr>
          <a:xfrm>
            <a:off x="362139" y="1752601"/>
            <a:ext cx="11461687" cy="4820215"/>
          </a:xfrm>
        </p:spPr>
        <p:txBody>
          <a:bodyPr>
            <a:normAutofit/>
          </a:bodyPr>
          <a:lstStyle/>
          <a:p>
            <a:r>
              <a:rPr lang="en-US" sz="3200" b="1" dirty="0" smtClean="0">
                <a:solidFill>
                  <a:schemeClr val="accent2">
                    <a:lumMod val="75000"/>
                  </a:schemeClr>
                </a:solidFill>
              </a:rPr>
              <a:t>What </a:t>
            </a:r>
            <a:r>
              <a:rPr lang="en-US" sz="3200" b="1" dirty="0">
                <a:solidFill>
                  <a:schemeClr val="accent2">
                    <a:lumMod val="75000"/>
                  </a:schemeClr>
                </a:solidFill>
              </a:rPr>
              <a:t>do the names of the Okonkwo's children who have been born in exile show about his experiences in </a:t>
            </a:r>
            <a:r>
              <a:rPr lang="en-US" sz="3200" b="1" dirty="0" err="1">
                <a:solidFill>
                  <a:schemeClr val="accent2">
                    <a:lumMod val="75000"/>
                  </a:schemeClr>
                </a:solidFill>
              </a:rPr>
              <a:t>Mbanta</a:t>
            </a:r>
            <a:r>
              <a:rPr lang="en-US" sz="3200" b="1" dirty="0">
                <a:solidFill>
                  <a:schemeClr val="accent2">
                    <a:lumMod val="75000"/>
                  </a:schemeClr>
                </a:solidFill>
              </a:rPr>
              <a:t>?</a:t>
            </a:r>
          </a:p>
          <a:p>
            <a:r>
              <a:rPr lang="en-US" sz="3200" b="1" dirty="0" smtClean="0">
                <a:solidFill>
                  <a:schemeClr val="accent2">
                    <a:lumMod val="75000"/>
                  </a:schemeClr>
                </a:solidFill>
              </a:rPr>
              <a:t>Describe </a:t>
            </a:r>
            <a:r>
              <a:rPr lang="en-US" sz="3200" b="1" dirty="0">
                <a:solidFill>
                  <a:schemeClr val="accent2">
                    <a:lumMod val="75000"/>
                  </a:schemeClr>
                </a:solidFill>
              </a:rPr>
              <a:t>the feast Okonkwo throws for his kinsmen at the end of his exile. </a:t>
            </a:r>
          </a:p>
          <a:p>
            <a:r>
              <a:rPr lang="en-US" sz="3200" b="1" dirty="0" smtClean="0">
                <a:solidFill>
                  <a:schemeClr val="accent2">
                    <a:lumMod val="75000"/>
                  </a:schemeClr>
                </a:solidFill>
              </a:rPr>
              <a:t>What </a:t>
            </a:r>
            <a:r>
              <a:rPr lang="en-US" sz="3200" b="1" dirty="0">
                <a:solidFill>
                  <a:schemeClr val="accent2">
                    <a:lumMod val="75000"/>
                  </a:schemeClr>
                </a:solidFill>
              </a:rPr>
              <a:t>was the gist of the speech that Okonkwo's elderly relative gives at the meeting?</a:t>
            </a:r>
          </a:p>
          <a:p>
            <a:r>
              <a:rPr lang="en-US" sz="3200" b="1" dirty="0" smtClean="0">
                <a:solidFill>
                  <a:schemeClr val="accent2">
                    <a:lumMod val="75000"/>
                  </a:schemeClr>
                </a:solidFill>
              </a:rPr>
              <a:t>If </a:t>
            </a:r>
            <a:r>
              <a:rPr lang="en-US" sz="3200" b="1" dirty="0">
                <a:solidFill>
                  <a:schemeClr val="accent2">
                    <a:lumMod val="75000"/>
                  </a:schemeClr>
                </a:solidFill>
              </a:rPr>
              <a:t>the point of Part I was to characterize </a:t>
            </a:r>
            <a:r>
              <a:rPr lang="en-US" sz="3200" b="1" dirty="0" err="1">
                <a:solidFill>
                  <a:schemeClr val="accent2">
                    <a:lumMod val="75000"/>
                  </a:schemeClr>
                </a:solidFill>
              </a:rPr>
              <a:t>Umofia</a:t>
            </a:r>
            <a:r>
              <a:rPr lang="en-US" sz="3200" b="1" dirty="0">
                <a:solidFill>
                  <a:schemeClr val="accent2">
                    <a:lumMod val="75000"/>
                  </a:schemeClr>
                </a:solidFill>
              </a:rPr>
              <a:t> and the Igbo Culture, what was the point of part II of the novel?</a:t>
            </a:r>
          </a:p>
          <a:p>
            <a:endParaRPr lang="en-US" sz="3200" b="1" dirty="0"/>
          </a:p>
          <a:p>
            <a:endParaRPr lang="en-US" sz="3200" b="1" dirty="0"/>
          </a:p>
        </p:txBody>
      </p:sp>
    </p:spTree>
    <p:extLst>
      <p:ext uri="{BB962C8B-B14F-4D97-AF65-F5344CB8AC3E}">
        <p14:creationId xmlns:p14="http://schemas.microsoft.com/office/powerpoint/2010/main" val="2143153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Listen to the story… </a:t>
            </a:r>
            <a:br>
              <a:rPr lang="en-US" dirty="0" smtClean="0"/>
            </a:br>
            <a:r>
              <a:rPr lang="en-US" sz="1300" dirty="0" smtClean="0">
                <a:hlinkClick r:id="rId2"/>
              </a:rPr>
              <a:t>https://www.npr.org/2018/07/28/633461864/british-students-paint-over-rudyard-kipling-mural-in-protest</a:t>
            </a:r>
            <a:r>
              <a:rPr lang="en-US" sz="1300" dirty="0" smtClean="0"/>
              <a:t> </a:t>
            </a:r>
            <a:endParaRPr lang="en-US" sz="1300" dirty="0"/>
          </a:p>
        </p:txBody>
      </p:sp>
      <p:sp>
        <p:nvSpPr>
          <p:cNvPr id="3" name="Content Placeholder 2"/>
          <p:cNvSpPr>
            <a:spLocks noGrp="1"/>
          </p:cNvSpPr>
          <p:nvPr>
            <p:ph idx="1"/>
          </p:nvPr>
        </p:nvSpPr>
        <p:spPr/>
        <p:txBody>
          <a:bodyPr>
            <a:normAutofit/>
          </a:bodyPr>
          <a:lstStyle/>
          <a:p>
            <a:r>
              <a:rPr lang="en-US" sz="3600" b="1" dirty="0" smtClean="0"/>
              <a:t>Reactions?</a:t>
            </a:r>
            <a:endParaRPr lang="en-US" sz="3600" b="1" dirty="0"/>
          </a:p>
        </p:txBody>
      </p:sp>
      <p:pic>
        <p:nvPicPr>
          <p:cNvPr id="4" name="Picture 3"/>
          <p:cNvPicPr>
            <a:picLocks noChangeAspect="1"/>
          </p:cNvPicPr>
          <p:nvPr/>
        </p:nvPicPr>
        <p:blipFill>
          <a:blip r:embed="rId3"/>
          <a:stretch>
            <a:fillRect/>
          </a:stretch>
        </p:blipFill>
        <p:spPr>
          <a:xfrm>
            <a:off x="1039555" y="2547249"/>
            <a:ext cx="10112890" cy="3883716"/>
          </a:xfrm>
          <a:prstGeom prst="rect">
            <a:avLst/>
          </a:prstGeom>
        </p:spPr>
      </p:pic>
    </p:spTree>
    <p:extLst>
      <p:ext uri="{BB962C8B-B14F-4D97-AF65-F5344CB8AC3E}">
        <p14:creationId xmlns:p14="http://schemas.microsoft.com/office/powerpoint/2010/main" val="81550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Autofit/>
          </a:bodyPr>
          <a:lstStyle/>
          <a:p>
            <a:r>
              <a:rPr lang="en-US" sz="4400" b="1" dirty="0" smtClean="0">
                <a:solidFill>
                  <a:schemeClr val="tx2"/>
                </a:solidFill>
              </a:rPr>
              <a:t>Read: “The Western Erasure of African Tragedy”</a:t>
            </a:r>
            <a:endParaRPr lang="en-US" sz="2400" b="1" dirty="0">
              <a:solidFill>
                <a:schemeClr val="tx2"/>
              </a:solidFill>
            </a:endParaRPr>
          </a:p>
        </p:txBody>
      </p:sp>
      <p:sp>
        <p:nvSpPr>
          <p:cNvPr id="3" name="Content Placeholder 2"/>
          <p:cNvSpPr>
            <a:spLocks noGrp="1"/>
          </p:cNvSpPr>
          <p:nvPr>
            <p:ph idx="1"/>
          </p:nvPr>
        </p:nvSpPr>
        <p:spPr>
          <a:xfrm>
            <a:off x="685799" y="1600199"/>
            <a:ext cx="9744075" cy="5257801"/>
          </a:xfrm>
        </p:spPr>
        <p:txBody>
          <a:bodyPr>
            <a:normAutofit fontScale="92500"/>
          </a:bodyPr>
          <a:lstStyle/>
          <a:p>
            <a:pPr>
              <a:lnSpc>
                <a:spcPct val="110000"/>
              </a:lnSpc>
              <a:spcBef>
                <a:spcPts val="0"/>
              </a:spcBef>
            </a:pPr>
            <a:r>
              <a:rPr lang="en-US" sz="2800" b="1" dirty="0" smtClean="0">
                <a:solidFill>
                  <a:schemeClr val="accent6">
                    <a:lumMod val="75000"/>
                  </a:schemeClr>
                </a:solidFill>
              </a:rPr>
              <a:t>What is the author’s thesis?</a:t>
            </a:r>
          </a:p>
          <a:p>
            <a:pPr>
              <a:lnSpc>
                <a:spcPct val="110000"/>
              </a:lnSpc>
              <a:spcBef>
                <a:spcPts val="0"/>
              </a:spcBef>
            </a:pPr>
            <a:r>
              <a:rPr lang="en-US" sz="2800" b="1" dirty="0" smtClean="0">
                <a:solidFill>
                  <a:schemeClr val="accent6">
                    <a:lumMod val="75000"/>
                  </a:schemeClr>
                </a:solidFill>
              </a:rPr>
              <a:t>How does it connect thematically to </a:t>
            </a:r>
            <a:br>
              <a:rPr lang="en-US" sz="2800" b="1" dirty="0" smtClean="0">
                <a:solidFill>
                  <a:schemeClr val="accent6">
                    <a:lumMod val="75000"/>
                  </a:schemeClr>
                </a:solidFill>
              </a:rPr>
            </a:br>
            <a:r>
              <a:rPr lang="en-US" sz="2800" b="1" dirty="0" smtClean="0">
                <a:solidFill>
                  <a:schemeClr val="accent6">
                    <a:lumMod val="75000"/>
                  </a:schemeClr>
                </a:solidFill>
              </a:rPr>
              <a:t>our study of Africa so far?</a:t>
            </a:r>
          </a:p>
          <a:p>
            <a:pPr lvl="1">
              <a:lnSpc>
                <a:spcPct val="110000"/>
              </a:lnSpc>
              <a:spcBef>
                <a:spcPts val="0"/>
              </a:spcBef>
            </a:pPr>
            <a:r>
              <a:rPr lang="en-US" sz="2600" b="1" dirty="0" smtClean="0">
                <a:solidFill>
                  <a:schemeClr val="accent6">
                    <a:lumMod val="75000"/>
                  </a:schemeClr>
                </a:solidFill>
              </a:rPr>
              <a:t>“The Danger of a Single Story”?</a:t>
            </a:r>
          </a:p>
          <a:p>
            <a:pPr lvl="1">
              <a:lnSpc>
                <a:spcPct val="110000"/>
              </a:lnSpc>
              <a:spcBef>
                <a:spcPts val="0"/>
              </a:spcBef>
            </a:pPr>
            <a:r>
              <a:rPr lang="en-US" sz="2600" b="1" dirty="0" smtClean="0">
                <a:solidFill>
                  <a:schemeClr val="accent6">
                    <a:lumMod val="75000"/>
                  </a:schemeClr>
                </a:solidFill>
              </a:rPr>
              <a:t>The creation of blackness?</a:t>
            </a:r>
          </a:p>
          <a:p>
            <a:pPr lvl="1">
              <a:lnSpc>
                <a:spcPct val="110000"/>
              </a:lnSpc>
              <a:spcBef>
                <a:spcPts val="0"/>
              </a:spcBef>
            </a:pPr>
            <a:r>
              <a:rPr lang="en-US" sz="2600" b="1" i="1" dirty="0" smtClean="0">
                <a:solidFill>
                  <a:schemeClr val="accent6">
                    <a:lumMod val="75000"/>
                  </a:schemeClr>
                </a:solidFill>
              </a:rPr>
              <a:t>Things Fall Apart?</a:t>
            </a:r>
            <a:endParaRPr lang="en-US" sz="2600" b="1" dirty="0" smtClean="0">
              <a:solidFill>
                <a:schemeClr val="accent6">
                  <a:lumMod val="75000"/>
                </a:schemeClr>
              </a:solidFill>
            </a:endParaRPr>
          </a:p>
          <a:p>
            <a:pPr lvl="1">
              <a:lnSpc>
                <a:spcPct val="110000"/>
              </a:lnSpc>
              <a:spcBef>
                <a:spcPts val="0"/>
              </a:spcBef>
            </a:pPr>
            <a:r>
              <a:rPr lang="en-US" sz="2600" b="1" dirty="0" smtClean="0">
                <a:solidFill>
                  <a:schemeClr val="accent6">
                    <a:lumMod val="75000"/>
                  </a:schemeClr>
                </a:solidFill>
              </a:rPr>
              <a:t>Social Studies?</a:t>
            </a:r>
            <a:endParaRPr lang="en-US" sz="2600" b="1" dirty="0">
              <a:solidFill>
                <a:schemeClr val="accent6">
                  <a:lumMod val="75000"/>
                </a:schemeClr>
              </a:solidFill>
            </a:endParaRPr>
          </a:p>
          <a:p>
            <a:pPr lvl="1">
              <a:lnSpc>
                <a:spcPct val="110000"/>
              </a:lnSpc>
              <a:spcBef>
                <a:spcPts val="0"/>
              </a:spcBef>
            </a:pPr>
            <a:r>
              <a:rPr lang="en-US" sz="2600" b="1" dirty="0">
                <a:solidFill>
                  <a:schemeClr val="accent6">
                    <a:lumMod val="75000"/>
                  </a:schemeClr>
                </a:solidFill>
              </a:rPr>
              <a:t>This video: </a:t>
            </a:r>
            <a:r>
              <a:rPr lang="en-US" sz="2000" b="1" dirty="0">
                <a:solidFill>
                  <a:schemeClr val="accent6">
                    <a:lumMod val="75000"/>
                  </a:schemeClr>
                </a:solidFill>
                <a:hlinkClick r:id="rId2"/>
              </a:rPr>
              <a:t>https://</a:t>
            </a:r>
            <a:r>
              <a:rPr lang="en-US" sz="2000" b="1" dirty="0" smtClean="0">
                <a:solidFill>
                  <a:schemeClr val="accent6">
                    <a:lumMod val="75000"/>
                  </a:schemeClr>
                </a:solidFill>
                <a:hlinkClick r:id="rId2"/>
              </a:rPr>
              <a:t>www.youtube.com/watch?v=eLqC3FNNOaI</a:t>
            </a:r>
            <a:r>
              <a:rPr lang="en-US" sz="2000" b="1" dirty="0" smtClean="0">
                <a:solidFill>
                  <a:schemeClr val="accent6">
                    <a:lumMod val="75000"/>
                  </a:schemeClr>
                </a:solidFill>
              </a:rPr>
              <a:t> </a:t>
            </a:r>
            <a:endParaRPr lang="en-US" sz="2600" b="1" dirty="0" smtClean="0">
              <a:solidFill>
                <a:schemeClr val="accent6">
                  <a:lumMod val="75000"/>
                </a:schemeClr>
              </a:solidFill>
            </a:endParaRPr>
          </a:p>
          <a:p>
            <a:pPr>
              <a:lnSpc>
                <a:spcPct val="110000"/>
              </a:lnSpc>
              <a:spcBef>
                <a:spcPts val="0"/>
              </a:spcBef>
            </a:pPr>
            <a:r>
              <a:rPr lang="en-US" sz="2800" b="1" u="sng" dirty="0" smtClean="0">
                <a:solidFill>
                  <a:schemeClr val="accent2"/>
                </a:solidFill>
              </a:rPr>
              <a:t>Additional Homework</a:t>
            </a:r>
            <a:r>
              <a:rPr lang="en-US" sz="2800" b="1" dirty="0" smtClean="0">
                <a:solidFill>
                  <a:schemeClr val="accent2"/>
                </a:solidFill>
              </a:rPr>
              <a:t>: find a current (2018-19) news story that erases Africa/Africans/African-Americans from the narrative to focus on white people.  </a:t>
            </a:r>
            <a:r>
              <a:rPr lang="en-US" sz="2800" b="1" u="sng" dirty="0" smtClean="0">
                <a:solidFill>
                  <a:schemeClr val="accent2"/>
                </a:solidFill>
              </a:rPr>
              <a:t>Write a few sentences analyzing how the article does that</a:t>
            </a:r>
            <a:r>
              <a:rPr lang="en-US" sz="2800" b="1" dirty="0" smtClean="0">
                <a:solidFill>
                  <a:schemeClr val="accent2"/>
                </a:solidFill>
              </a:rPr>
              <a:t>.  Due Friday.</a:t>
            </a:r>
            <a:endParaRPr lang="en-US" sz="2800" b="1" dirty="0">
              <a:solidFill>
                <a:schemeClr val="accent2"/>
              </a:solidFill>
            </a:endParaRPr>
          </a:p>
          <a:p>
            <a:pPr>
              <a:lnSpc>
                <a:spcPct val="110000"/>
              </a:lnSpc>
              <a:spcBef>
                <a:spcPts val="0"/>
              </a:spcBef>
            </a:pPr>
            <a:endParaRPr lang="en-US" sz="2800" b="1" dirty="0">
              <a:solidFill>
                <a:schemeClr val="accent5">
                  <a:lumMod val="60000"/>
                  <a:lumOff val="40000"/>
                </a:schemeClr>
              </a:solidFill>
            </a:endParaRPr>
          </a:p>
        </p:txBody>
      </p:sp>
      <p:sp>
        <p:nvSpPr>
          <p:cNvPr id="5" name="Rectangle 4"/>
          <p:cNvSpPr/>
          <p:nvPr/>
        </p:nvSpPr>
        <p:spPr>
          <a:xfrm>
            <a:off x="6990138" y="1766973"/>
            <a:ext cx="4933950" cy="2638252"/>
          </a:xfrm>
          <a:prstGeom prst="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smtClean="0">
                <a:solidFill>
                  <a:schemeClr val="accent5">
                    <a:lumMod val="75000"/>
                  </a:schemeClr>
                </a:solidFill>
                <a:effectLst>
                  <a:outerShdw blurRad="38100" dist="38100" dir="2700000" algn="tl">
                    <a:srgbClr val="000000">
                      <a:alpha val="43137"/>
                    </a:srgbClr>
                  </a:outerShdw>
                </a:effectLst>
              </a:rPr>
              <a:t>“When the first Africans arrived in Virginia in 1619, there were no ‘white’ people there; nor, according to colonial records, would there be [white people] there for another 60 years.” </a:t>
            </a:r>
          </a:p>
          <a:p>
            <a:r>
              <a:rPr lang="en-US" sz="2400" b="1" dirty="0" smtClean="0">
                <a:solidFill>
                  <a:schemeClr val="accent5">
                    <a:lumMod val="75000"/>
                  </a:schemeClr>
                </a:solidFill>
                <a:effectLst>
                  <a:outerShdw blurRad="38100" dist="38100" dir="2700000" algn="tl">
                    <a:srgbClr val="000000">
                      <a:alpha val="43137"/>
                    </a:srgbClr>
                  </a:outerShdw>
                </a:effectLst>
              </a:rPr>
              <a:t>–Theodore W. Allen</a:t>
            </a:r>
            <a:endParaRPr lang="en-US" sz="2400" b="1"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029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485900"/>
          </a:xfrm>
        </p:spPr>
        <p:txBody>
          <a:bodyPr anchor="ctr">
            <a:normAutofit fontScale="90000"/>
          </a:bodyPr>
          <a:lstStyle/>
          <a:p>
            <a:r>
              <a:rPr lang="en-US" sz="5400" b="1" dirty="0" smtClean="0">
                <a:solidFill>
                  <a:schemeClr val="bg1">
                    <a:lumMod val="95000"/>
                  </a:schemeClr>
                </a:solidFill>
              </a:rPr>
              <a:t>J#29: “The Western Erasure of African Tragedy”</a:t>
            </a:r>
            <a:endParaRPr lang="en-US" b="1" dirty="0">
              <a:solidFill>
                <a:schemeClr val="bg1">
                  <a:lumMod val="95000"/>
                </a:schemeClr>
              </a:solidFill>
            </a:endParaRPr>
          </a:p>
        </p:txBody>
      </p:sp>
      <p:sp>
        <p:nvSpPr>
          <p:cNvPr id="3" name="Content Placeholder 2"/>
          <p:cNvSpPr>
            <a:spLocks noGrp="1"/>
          </p:cNvSpPr>
          <p:nvPr>
            <p:ph idx="1"/>
          </p:nvPr>
        </p:nvSpPr>
        <p:spPr>
          <a:xfrm>
            <a:off x="685799" y="1600199"/>
            <a:ext cx="9744075" cy="5257801"/>
          </a:xfrm>
        </p:spPr>
        <p:txBody>
          <a:bodyPr>
            <a:normAutofit lnSpcReduction="10000"/>
          </a:bodyPr>
          <a:lstStyle/>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What is the author’s thesis?</a:t>
            </a:r>
          </a:p>
          <a:p>
            <a:pPr>
              <a:lnSpc>
                <a:spcPct val="110000"/>
              </a:lnSpc>
              <a:spcBef>
                <a:spcPts val="0"/>
              </a:spcBef>
            </a:pPr>
            <a:r>
              <a:rPr lang="en-US" sz="2800" b="1" dirty="0" smtClean="0">
                <a:solidFill>
                  <a:schemeClr val="accent5">
                    <a:lumMod val="60000"/>
                    <a:lumOff val="40000"/>
                  </a:schemeClr>
                </a:solidFill>
                <a:effectLst>
                  <a:outerShdw blurRad="38100" dist="38100" dir="2700000" algn="tl">
                    <a:srgbClr val="000000">
                      <a:alpha val="43137"/>
                    </a:srgbClr>
                  </a:outerShdw>
                </a:effectLst>
              </a:rPr>
              <a:t>How does it connect thematically to </a:t>
            </a:r>
            <a:br>
              <a:rPr lang="en-US" sz="2800" b="1" dirty="0" smtClean="0">
                <a:solidFill>
                  <a:schemeClr val="accent5">
                    <a:lumMod val="60000"/>
                    <a:lumOff val="40000"/>
                  </a:schemeClr>
                </a:solidFill>
                <a:effectLst>
                  <a:outerShdw blurRad="38100" dist="38100" dir="2700000" algn="tl">
                    <a:srgbClr val="000000">
                      <a:alpha val="43137"/>
                    </a:srgbClr>
                  </a:outerShdw>
                </a:effectLst>
              </a:rPr>
            </a:br>
            <a:r>
              <a:rPr lang="en-US" sz="2800" b="1" dirty="0" smtClean="0">
                <a:solidFill>
                  <a:schemeClr val="accent5">
                    <a:lumMod val="60000"/>
                    <a:lumOff val="40000"/>
                  </a:schemeClr>
                </a:solidFill>
                <a:effectLst>
                  <a:outerShdw blurRad="38100" dist="38100" dir="2700000" algn="tl">
                    <a:srgbClr val="000000">
                      <a:alpha val="43137"/>
                    </a:srgbClr>
                  </a:outerShdw>
                </a:effectLst>
              </a:rPr>
              <a:t>our study of Africa so far?</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“The Danger of a Single Story”?</a:t>
            </a: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The creation of blackness?</a:t>
            </a:r>
          </a:p>
          <a:p>
            <a:pPr lvl="1">
              <a:lnSpc>
                <a:spcPct val="110000"/>
              </a:lnSpc>
              <a:spcBef>
                <a:spcPts val="0"/>
              </a:spcBef>
            </a:pPr>
            <a:r>
              <a:rPr lang="en-US" sz="2600" b="1" i="1" dirty="0" smtClean="0">
                <a:solidFill>
                  <a:schemeClr val="accent5">
                    <a:lumMod val="60000"/>
                    <a:lumOff val="40000"/>
                  </a:schemeClr>
                </a:solidFill>
                <a:effectLst>
                  <a:outerShdw blurRad="38100" dist="38100" dir="2700000" algn="tl">
                    <a:srgbClr val="000000">
                      <a:alpha val="43137"/>
                    </a:srgbClr>
                  </a:outerShdw>
                </a:effectLst>
              </a:rPr>
              <a:t>Things Fall Apart?</a:t>
            </a:r>
            <a:endParaRPr lang="en-US" sz="2600" b="1" dirty="0" smtClean="0">
              <a:solidFill>
                <a:schemeClr val="accent5">
                  <a:lumMod val="60000"/>
                  <a:lumOff val="40000"/>
                </a:schemeClr>
              </a:solidFill>
              <a:effectLst>
                <a:outerShdw blurRad="38100" dist="38100" dir="2700000" algn="tl">
                  <a:srgbClr val="000000">
                    <a:alpha val="43137"/>
                  </a:srgbClr>
                </a:outerShdw>
              </a:effectLst>
            </a:endParaRPr>
          </a:p>
          <a:p>
            <a:pPr lvl="1">
              <a:lnSpc>
                <a:spcPct val="110000"/>
              </a:lnSpc>
              <a:spcBef>
                <a:spcPts val="0"/>
              </a:spcBef>
            </a:pPr>
            <a:r>
              <a:rPr lang="en-US" sz="2600" b="1" dirty="0" smtClean="0">
                <a:solidFill>
                  <a:schemeClr val="accent5">
                    <a:lumMod val="60000"/>
                    <a:lumOff val="40000"/>
                  </a:schemeClr>
                </a:solidFill>
                <a:effectLst>
                  <a:outerShdw blurRad="38100" dist="38100" dir="2700000" algn="tl">
                    <a:srgbClr val="000000">
                      <a:alpha val="43137"/>
                    </a:srgbClr>
                  </a:outerShdw>
                </a:effectLst>
              </a:rPr>
              <a:t>Social Studies?</a:t>
            </a:r>
            <a:endParaRPr lang="en-US" sz="2600" b="1" dirty="0">
              <a:solidFill>
                <a:schemeClr val="accent5">
                  <a:lumMod val="60000"/>
                  <a:lumOff val="40000"/>
                </a:schemeClr>
              </a:solidFill>
              <a:effectLst>
                <a:outerShdw blurRad="38100" dist="38100" dir="2700000" algn="tl">
                  <a:srgbClr val="000000">
                    <a:alpha val="43137"/>
                  </a:srgbClr>
                </a:outerShdw>
              </a:effectLst>
            </a:endParaRPr>
          </a:p>
          <a:p>
            <a:pPr lvl="1">
              <a:lnSpc>
                <a:spcPct val="110000"/>
              </a:lnSpc>
              <a:spcBef>
                <a:spcPts val="0"/>
              </a:spcBef>
            </a:pPr>
            <a:r>
              <a:rPr lang="en-US" sz="2600" b="1" dirty="0">
                <a:solidFill>
                  <a:schemeClr val="accent5">
                    <a:lumMod val="60000"/>
                    <a:lumOff val="40000"/>
                  </a:schemeClr>
                </a:solidFill>
                <a:effectLst>
                  <a:outerShdw blurRad="38100" dist="38100" dir="2700000" algn="tl">
                    <a:srgbClr val="000000">
                      <a:alpha val="43137"/>
                    </a:srgbClr>
                  </a:outerShdw>
                </a:effectLst>
              </a:rPr>
              <a:t>This video: </a:t>
            </a:r>
            <a:r>
              <a:rPr lang="en-US" sz="2000" b="1" dirty="0">
                <a:solidFill>
                  <a:schemeClr val="accent5">
                    <a:lumMod val="60000"/>
                    <a:lumOff val="40000"/>
                  </a:schemeClr>
                </a:solidFill>
                <a:effectLst>
                  <a:outerShdw blurRad="38100" dist="38100" dir="2700000" algn="tl">
                    <a:srgbClr val="000000">
                      <a:alpha val="43137"/>
                    </a:srgbClr>
                  </a:outerShdw>
                </a:effectLst>
                <a:hlinkClick r:id="rId2"/>
              </a:rPr>
              <a:t>https://</a:t>
            </a:r>
            <a:r>
              <a:rPr lang="en-US" sz="2000" b="1" dirty="0" smtClean="0">
                <a:solidFill>
                  <a:schemeClr val="accent5">
                    <a:lumMod val="60000"/>
                    <a:lumOff val="40000"/>
                  </a:schemeClr>
                </a:solidFill>
                <a:effectLst>
                  <a:outerShdw blurRad="38100" dist="38100" dir="2700000" algn="tl">
                    <a:srgbClr val="000000">
                      <a:alpha val="43137"/>
                    </a:srgbClr>
                  </a:outerShdw>
                </a:effectLst>
                <a:hlinkClick r:id="rId2"/>
              </a:rPr>
              <a:t>www.youtube.com/watch?v=eLqC3FNNOaI</a:t>
            </a:r>
            <a:r>
              <a:rPr lang="en-US" sz="2000" b="1" dirty="0" smtClean="0">
                <a:solidFill>
                  <a:schemeClr val="accent5">
                    <a:lumMod val="60000"/>
                    <a:lumOff val="40000"/>
                  </a:schemeClr>
                </a:solidFill>
                <a:effectLst>
                  <a:outerShdw blurRad="38100" dist="38100" dir="2700000" algn="tl">
                    <a:srgbClr val="000000">
                      <a:alpha val="43137"/>
                    </a:srgbClr>
                  </a:outerShdw>
                </a:effectLst>
              </a:rPr>
              <a:t> </a:t>
            </a:r>
            <a:endParaRPr lang="en-US" sz="2600" b="1" dirty="0" smtClean="0">
              <a:solidFill>
                <a:schemeClr val="accent5">
                  <a:lumMod val="60000"/>
                  <a:lumOff val="40000"/>
                </a:schemeClr>
              </a:solidFill>
              <a:effectLst>
                <a:outerShdw blurRad="38100" dist="38100" dir="2700000" algn="tl">
                  <a:srgbClr val="000000">
                    <a:alpha val="43137"/>
                  </a:srgbClr>
                </a:outerShdw>
              </a:effectLst>
            </a:endParaRPr>
          </a:p>
          <a:p>
            <a:pPr>
              <a:lnSpc>
                <a:spcPct val="110000"/>
              </a:lnSpc>
              <a:spcBef>
                <a:spcPts val="0"/>
              </a:spcBef>
            </a:pPr>
            <a:r>
              <a:rPr lang="en-US" sz="2800" b="1" u="sng" dirty="0" smtClean="0">
                <a:solidFill>
                  <a:srgbClr val="92D050"/>
                </a:solidFill>
                <a:effectLst>
                  <a:outerShdw blurRad="38100" dist="38100" dir="2700000" algn="tl">
                    <a:srgbClr val="000000">
                      <a:alpha val="43137"/>
                    </a:srgbClr>
                  </a:outerShdw>
                </a:effectLst>
              </a:rPr>
              <a:t>Additional Homework</a:t>
            </a:r>
            <a:r>
              <a:rPr lang="en-US" sz="2800" b="1" dirty="0" smtClean="0">
                <a:solidFill>
                  <a:srgbClr val="92D050"/>
                </a:solidFill>
                <a:effectLst>
                  <a:outerShdw blurRad="38100" dist="38100" dir="2700000" algn="tl">
                    <a:srgbClr val="000000">
                      <a:alpha val="43137"/>
                    </a:srgbClr>
                  </a:outerShdw>
                </a:effectLst>
              </a:rPr>
              <a:t>: find a current (2018-19) news story that erases Africa/Africans/African-Americans from the narrative to focus on white people.  Write a few sentences analyzing how and why the article does that.  </a:t>
            </a:r>
            <a:endParaRPr lang="en-US" sz="2800" b="1" dirty="0">
              <a:solidFill>
                <a:srgbClr val="92D050"/>
              </a:solidFill>
              <a:effectLst>
                <a:outerShdw blurRad="38100" dist="38100" dir="2700000" algn="tl">
                  <a:srgbClr val="000000">
                    <a:alpha val="43137"/>
                  </a:srgbClr>
                </a:outerShdw>
              </a:effectLst>
            </a:endParaRPr>
          </a:p>
          <a:p>
            <a:pPr>
              <a:lnSpc>
                <a:spcPct val="110000"/>
              </a:lnSpc>
              <a:spcBef>
                <a:spcPts val="0"/>
              </a:spcBef>
            </a:pPr>
            <a:endParaRPr lang="en-US" sz="2800" b="1" dirty="0">
              <a:solidFill>
                <a:schemeClr val="accent5">
                  <a:lumMod val="60000"/>
                  <a:lumOff val="40000"/>
                </a:schemeClr>
              </a:solidFill>
              <a:effectLst>
                <a:outerShdw blurRad="38100" dist="38100" dir="2700000" algn="tl">
                  <a:srgbClr val="000000">
                    <a:alpha val="43137"/>
                  </a:srgbClr>
                </a:outerShdw>
              </a:effectLst>
            </a:endParaRPr>
          </a:p>
        </p:txBody>
      </p:sp>
      <p:sp>
        <p:nvSpPr>
          <p:cNvPr id="5" name="Rectangle 4"/>
          <p:cNvSpPr/>
          <p:nvPr/>
        </p:nvSpPr>
        <p:spPr>
          <a:xfrm>
            <a:off x="6981825" y="1085850"/>
            <a:ext cx="4933950" cy="3390900"/>
          </a:xfrm>
          <a:prstGeom prst="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Times New Roman"/>
                <a:ea typeface="+mn-ea"/>
                <a:cs typeface="+mn-cs"/>
              </a:rPr>
              <a:t>“When the first Africans arrived in Virginia in 1619, there were no ‘white’ people there; nor, according to colonial records, would there be [white people] there for another 60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Times New Roman"/>
                <a:ea typeface="+mn-ea"/>
                <a:cs typeface="+mn-cs"/>
              </a:rPr>
              <a:t>–Theodore W. Allen</a:t>
            </a:r>
            <a:endParaRPr kumimoji="0" lang="en-US" sz="27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Times New Roman"/>
              <a:ea typeface="+mn-ea"/>
              <a:cs typeface="+mn-cs"/>
            </a:endParaRPr>
          </a:p>
        </p:txBody>
      </p:sp>
    </p:spTree>
    <p:extLst>
      <p:ext uri="{BB962C8B-B14F-4D97-AF65-F5344CB8AC3E}">
        <p14:creationId xmlns:p14="http://schemas.microsoft.com/office/powerpoint/2010/main" val="89551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449" y="296904"/>
            <a:ext cx="7729728" cy="1188720"/>
          </a:xfrm>
        </p:spPr>
        <p:txBody>
          <a:bodyPr>
            <a:normAutofit/>
          </a:bodyPr>
          <a:lstStyle/>
          <a:p>
            <a:r>
              <a:rPr lang="en-US" dirty="0" smtClean="0"/>
              <a:t>Chapter 18 Discussion Questions</a:t>
            </a:r>
            <a:endParaRPr lang="en-US" dirty="0"/>
          </a:p>
        </p:txBody>
      </p:sp>
      <p:sp>
        <p:nvSpPr>
          <p:cNvPr id="3" name="Content Placeholder 2"/>
          <p:cNvSpPr>
            <a:spLocks noGrp="1"/>
          </p:cNvSpPr>
          <p:nvPr>
            <p:ph idx="1"/>
          </p:nvPr>
        </p:nvSpPr>
        <p:spPr>
          <a:xfrm>
            <a:off x="972589" y="1643150"/>
            <a:ext cx="10607040" cy="4860925"/>
          </a:xfrm>
        </p:spPr>
        <p:txBody>
          <a:bodyPr>
            <a:noAutofit/>
          </a:bodyPr>
          <a:lstStyle/>
          <a:p>
            <a:pPr marL="457200" indent="-457200">
              <a:buFont typeface="+mj-lt"/>
              <a:buAutoNum type="arabicPeriod"/>
            </a:pPr>
            <a:r>
              <a:rPr lang="en-US" sz="2400" b="1" dirty="0" smtClean="0">
                <a:latin typeface="Georgia" pitchFamily="18" charset="0"/>
              </a:rPr>
              <a:t>Explain </a:t>
            </a:r>
            <a:r>
              <a:rPr lang="en-US" sz="2400" b="1" dirty="0">
                <a:latin typeface="Georgia" pitchFamily="18" charset="0"/>
              </a:rPr>
              <a:t>the relationship of the outcasts with the new church.</a:t>
            </a:r>
          </a:p>
          <a:p>
            <a:pPr marL="457200" indent="-457200">
              <a:buFont typeface="+mj-lt"/>
              <a:buAutoNum type="arabicPeriod"/>
            </a:pPr>
            <a:r>
              <a:rPr lang="en-US" sz="2400" b="1" dirty="0" smtClean="0">
                <a:latin typeface="Georgia" pitchFamily="18" charset="0"/>
              </a:rPr>
              <a:t>How </a:t>
            </a:r>
            <a:r>
              <a:rPr lang="en-US" sz="2400" b="1" dirty="0">
                <a:latin typeface="Georgia" pitchFamily="18" charset="0"/>
              </a:rPr>
              <a:t>does the incident with the python confirm for the people of </a:t>
            </a:r>
            <a:r>
              <a:rPr lang="en-US" sz="2400" b="1" dirty="0" err="1">
                <a:latin typeface="Georgia" pitchFamily="18" charset="0"/>
              </a:rPr>
              <a:t>Mbanta</a:t>
            </a:r>
            <a:r>
              <a:rPr lang="en-US" sz="2400" b="1" dirty="0">
                <a:latin typeface="Georgia" pitchFamily="18" charset="0"/>
              </a:rPr>
              <a:t> that their gods still have power</a:t>
            </a:r>
            <a:r>
              <a:rPr lang="en-US" sz="2400" b="1" dirty="0" smtClean="0">
                <a:latin typeface="Georgia" pitchFamily="18" charset="0"/>
              </a:rPr>
              <a:t>?</a:t>
            </a:r>
          </a:p>
          <a:p>
            <a:pPr lvl="1"/>
            <a:r>
              <a:rPr lang="en-US" sz="2200" b="1" dirty="0" smtClean="0">
                <a:latin typeface="Georgia" pitchFamily="18" charset="0"/>
              </a:rPr>
              <a:t>Why is this potentially a really bad thing?</a:t>
            </a:r>
            <a:endParaRPr lang="en-US" sz="2200" b="1" dirty="0">
              <a:latin typeface="Georgia" pitchFamily="18" charset="0"/>
            </a:endParaRPr>
          </a:p>
          <a:p>
            <a:pPr marL="457200" indent="-457200">
              <a:buFont typeface="+mj-lt"/>
              <a:buAutoNum type="arabicPeriod"/>
            </a:pPr>
            <a:r>
              <a:rPr lang="en-US" sz="2400" b="1" dirty="0" smtClean="0">
                <a:latin typeface="Georgia" pitchFamily="18" charset="0"/>
              </a:rPr>
              <a:t>How does Okonkwo want to handle the Christians? What do the people of </a:t>
            </a:r>
            <a:r>
              <a:rPr lang="en-US" sz="2400" b="1" dirty="0" err="1" smtClean="0">
                <a:latin typeface="Georgia" pitchFamily="18" charset="0"/>
              </a:rPr>
              <a:t>Mbanta</a:t>
            </a:r>
            <a:r>
              <a:rPr lang="en-US" sz="2400" b="1" dirty="0" smtClean="0">
                <a:latin typeface="Georgia" pitchFamily="18" charset="0"/>
              </a:rPr>
              <a:t> decide to do?</a:t>
            </a:r>
          </a:p>
          <a:p>
            <a:pPr marL="457200" indent="-457200">
              <a:buFont typeface="+mj-lt"/>
              <a:buAutoNum type="arabicPeriod"/>
            </a:pPr>
            <a:r>
              <a:rPr lang="en-US" sz="2400" b="1" dirty="0" smtClean="0">
                <a:latin typeface="Georgia" pitchFamily="18" charset="0"/>
              </a:rPr>
              <a:t>How is the python in Igbo tradition</a:t>
            </a:r>
            <a:br>
              <a:rPr lang="en-US" sz="2400" b="1" dirty="0" smtClean="0">
                <a:latin typeface="Georgia" pitchFamily="18" charset="0"/>
              </a:rPr>
            </a:br>
            <a:r>
              <a:rPr lang="en-US" sz="2400" b="1" dirty="0" smtClean="0">
                <a:latin typeface="Georgia" pitchFamily="18" charset="0"/>
              </a:rPr>
              <a:t>similar to the Cow for Hindus</a:t>
            </a:r>
            <a:r>
              <a:rPr lang="en-US" sz="2400" b="1" dirty="0">
                <a:latin typeface="Georgia" pitchFamily="18" charset="0"/>
              </a:rPr>
              <a:t>?</a:t>
            </a:r>
            <a:endParaRPr lang="en-US" sz="2400" b="1" dirty="0" smtClean="0">
              <a:latin typeface="Georgia" pitchFamily="18" charset="0"/>
            </a:endParaRPr>
          </a:p>
        </p:txBody>
      </p:sp>
      <p:pic>
        <p:nvPicPr>
          <p:cNvPr id="4" name="Picture 2" descr="Image result for pyth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5099" y="3857106"/>
            <a:ext cx="3724101" cy="279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874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8315" y="315140"/>
            <a:ext cx="5197671" cy="1188720"/>
          </a:xfrm>
        </p:spPr>
        <p:txBody>
          <a:bodyPr/>
          <a:lstStyle/>
          <a:p>
            <a:r>
              <a:rPr lang="en-US" dirty="0" smtClean="0"/>
              <a:t>Royal Python drama</a:t>
            </a:r>
            <a:endParaRPr lang="en-US" dirty="0"/>
          </a:p>
        </p:txBody>
      </p:sp>
      <p:sp>
        <p:nvSpPr>
          <p:cNvPr id="4" name="Content Placeholder 3"/>
          <p:cNvSpPr>
            <a:spLocks noGrp="1"/>
          </p:cNvSpPr>
          <p:nvPr>
            <p:ph sz="half" idx="1"/>
          </p:nvPr>
        </p:nvSpPr>
        <p:spPr>
          <a:xfrm>
            <a:off x="249382" y="315140"/>
            <a:ext cx="6010102" cy="6542860"/>
          </a:xfrm>
        </p:spPr>
        <p:txBody>
          <a:bodyPr>
            <a:normAutofit fontScale="92500" lnSpcReduction="20000"/>
          </a:bodyPr>
          <a:lstStyle/>
          <a:p>
            <a:pPr marL="0" indent="0">
              <a:buNone/>
            </a:pPr>
            <a:r>
              <a:rPr lang="en-US" b="1" dirty="0" smtClean="0"/>
              <a:t>It </a:t>
            </a:r>
            <a:r>
              <a:rPr lang="en-US" b="1" dirty="0"/>
              <a:t>was in fact one of them who in his zeal brought the church into serious conflict with the clan a year later by killing the sacred python, the emanation of the god of water. The royal python was the most revered animal in </a:t>
            </a:r>
            <a:r>
              <a:rPr lang="en-US" b="1" dirty="0" err="1"/>
              <a:t>Mbanta</a:t>
            </a:r>
            <a:r>
              <a:rPr lang="en-US" b="1" dirty="0"/>
              <a:t> and all the surrounding clans. It was addressed as "Our Father," and was allowed to go wherever it chose, even into people's beds. It ate rats in the house and sometimes swallowed hens' eggs. If a clansman killed a royal python accidentally, he made sacrifices of atonement and performed an expensive burial ceremony such as was done for a great man. </a:t>
            </a:r>
            <a:r>
              <a:rPr lang="en-US" b="1" dirty="0" smtClean="0"/>
              <a:t>... </a:t>
            </a:r>
          </a:p>
          <a:p>
            <a:pPr marL="0" indent="0">
              <a:buNone/>
            </a:pPr>
            <a:r>
              <a:rPr lang="en-US" b="1" dirty="0" smtClean="0"/>
              <a:t>But</a:t>
            </a:r>
            <a:r>
              <a:rPr lang="en-US" b="1" dirty="0"/>
              <a:t>, all the same, the rulers and elders of </a:t>
            </a:r>
            <a:r>
              <a:rPr lang="en-US" b="1" dirty="0" err="1"/>
              <a:t>Mbanta</a:t>
            </a:r>
            <a:r>
              <a:rPr lang="en-US" b="1" dirty="0"/>
              <a:t> assembled to decide on their action. </a:t>
            </a:r>
            <a:r>
              <a:rPr lang="en-US" b="1" dirty="0" smtClean="0"/>
              <a:t>… </a:t>
            </a:r>
            <a:r>
              <a:rPr lang="en-US" b="1" dirty="0"/>
              <a:t>The spirit of wars was upon them. Okonkwo, who had begun to play a part in the affairs of his motherland, said that until the abominable gang was chased out of the village with whips there would be no peace. </a:t>
            </a:r>
            <a:endParaRPr lang="en-US" b="1" dirty="0" smtClean="0"/>
          </a:p>
          <a:p>
            <a:pPr marL="0" indent="0">
              <a:buNone/>
            </a:pPr>
            <a:r>
              <a:rPr lang="en-US" b="1" dirty="0" smtClean="0"/>
              <a:t>But </a:t>
            </a:r>
            <a:r>
              <a:rPr lang="en-US" b="1" dirty="0"/>
              <a:t>there were many others who saw the situation differently, and it was their counsel that prevailed in the end. </a:t>
            </a:r>
            <a:endParaRPr lang="en-US" b="1" dirty="0" smtClean="0"/>
          </a:p>
          <a:p>
            <a:pPr marL="0" indent="0">
              <a:buNone/>
            </a:pPr>
            <a:r>
              <a:rPr lang="en-US" b="1" dirty="0" smtClean="0"/>
              <a:t>"</a:t>
            </a:r>
            <a:r>
              <a:rPr lang="en-US" b="1" dirty="0">
                <a:solidFill>
                  <a:schemeClr val="accent2"/>
                </a:solidFill>
              </a:rPr>
              <a:t>It is not our custom to fight for our gods," said one of them. "Let us not presume to do so now.</a:t>
            </a:r>
            <a:r>
              <a:rPr lang="en-US" b="1" dirty="0"/>
              <a:t> If a man kills the sacred python in the secrecy of his hut, the matter lies between him and the god. We did not see it. If we put ourselves between the god and his victim we may receive blows intended for the offender. When a man blasphemes, what do we do? Do we go and stop his mouth? No. We put our fingers into our ears to stop us hearing. That is a wise action</a:t>
            </a:r>
            <a:r>
              <a:rPr lang="en-US" b="1" dirty="0" smtClean="0"/>
              <a:t>.” (157-8).</a:t>
            </a:r>
            <a:endParaRPr lang="en-US" b="1" dirty="0"/>
          </a:p>
        </p:txBody>
      </p:sp>
      <p:sp>
        <p:nvSpPr>
          <p:cNvPr id="5" name="Content Placeholder 4"/>
          <p:cNvSpPr>
            <a:spLocks noGrp="1"/>
          </p:cNvSpPr>
          <p:nvPr>
            <p:ph sz="half" idx="2"/>
          </p:nvPr>
        </p:nvSpPr>
        <p:spPr>
          <a:xfrm>
            <a:off x="6338315" y="1737359"/>
            <a:ext cx="5731765" cy="2236125"/>
          </a:xfrm>
        </p:spPr>
        <p:txBody>
          <a:bodyPr>
            <a:noAutofit/>
          </a:bodyPr>
          <a:lstStyle/>
          <a:p>
            <a:pPr marL="0" indent="0">
              <a:buNone/>
            </a:pPr>
            <a:r>
              <a:rPr lang="en-US" sz="2000" b="1" dirty="0" smtClean="0"/>
              <a:t>“</a:t>
            </a:r>
            <a:r>
              <a:rPr lang="en-US" sz="2000" b="1" dirty="0" err="1" smtClean="0"/>
              <a:t>Okoli</a:t>
            </a:r>
            <a:r>
              <a:rPr lang="en-US" sz="2000" b="1" dirty="0" smtClean="0"/>
              <a:t> </a:t>
            </a:r>
            <a:r>
              <a:rPr lang="en-US" sz="2000" b="1" dirty="0"/>
              <a:t>was not there to answer. He had fallen ill on the previous night. Before the day was over he was dead. </a:t>
            </a:r>
            <a:r>
              <a:rPr lang="en-US" sz="2000" b="1" dirty="0">
                <a:solidFill>
                  <a:schemeClr val="accent2"/>
                </a:solidFill>
              </a:rPr>
              <a:t>His death showed that the gods were still able to fight their own battles. The clan saw no reason then for molesting the Christians</a:t>
            </a:r>
            <a:r>
              <a:rPr lang="en-US" sz="2000" b="1" dirty="0" smtClean="0"/>
              <a:t>.” (161).</a:t>
            </a:r>
            <a:endParaRPr lang="en-US" sz="2000" b="1" dirty="0"/>
          </a:p>
        </p:txBody>
      </p:sp>
      <p:pic>
        <p:nvPicPr>
          <p:cNvPr id="1026" name="Picture 2" descr="Image result for pyth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5099" y="3857106"/>
            <a:ext cx="3724101" cy="279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9388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13753"/>
          <a:stretch/>
        </p:blipFill>
        <p:spPr>
          <a:xfrm>
            <a:off x="7622814" y="2266164"/>
            <a:ext cx="4460544" cy="2386818"/>
          </a:xfrm>
          <a:prstGeom prst="rect">
            <a:avLst/>
          </a:prstGeom>
          <a:effectLst>
            <a:softEdge rad="31750"/>
          </a:effectLst>
        </p:spPr>
      </p:pic>
      <p:sp>
        <p:nvSpPr>
          <p:cNvPr id="2" name="Title 1"/>
          <p:cNvSpPr>
            <a:spLocks noGrp="1"/>
          </p:cNvSpPr>
          <p:nvPr>
            <p:ph type="title"/>
          </p:nvPr>
        </p:nvSpPr>
        <p:spPr>
          <a:xfrm>
            <a:off x="626780" y="498764"/>
            <a:ext cx="7729728" cy="1646336"/>
          </a:xfrm>
        </p:spPr>
        <p:txBody>
          <a:bodyPr>
            <a:normAutofit fontScale="90000"/>
          </a:bodyPr>
          <a:lstStyle/>
          <a:p>
            <a:r>
              <a:rPr lang="en-US" b="1" u="sng" dirty="0" smtClean="0">
                <a:solidFill>
                  <a:schemeClr val="accent2"/>
                </a:solidFill>
                <a:effectLst>
                  <a:outerShdw blurRad="38100" dist="38100" dir="2700000" algn="tl">
                    <a:srgbClr val="000000">
                      <a:alpha val="43137"/>
                    </a:srgbClr>
                  </a:outerShdw>
                </a:effectLst>
              </a:rPr>
              <a:t>Confirmation bias</a:t>
            </a:r>
            <a:r>
              <a:rPr lang="en-US" dirty="0" smtClean="0"/>
              <a:t>: </a:t>
            </a:r>
            <a:r>
              <a:rPr lang="en-US" dirty="0"/>
              <a:t>the tendency to interpret new evidence as </a:t>
            </a:r>
            <a:r>
              <a:rPr lang="en-US" dirty="0" smtClean="0"/>
              <a:t>Proof of </a:t>
            </a:r>
            <a:r>
              <a:rPr lang="en-US" dirty="0"/>
              <a:t>one's existing beliefs or </a:t>
            </a:r>
            <a:r>
              <a:rPr lang="en-US" dirty="0" smtClean="0"/>
              <a:t>theories, even if they are not proof.</a:t>
            </a:r>
            <a:endParaRPr lang="en-US" dirty="0"/>
          </a:p>
        </p:txBody>
      </p:sp>
      <p:sp>
        <p:nvSpPr>
          <p:cNvPr id="3" name="Content Placeholder 2"/>
          <p:cNvSpPr>
            <a:spLocks noGrp="1"/>
          </p:cNvSpPr>
          <p:nvPr>
            <p:ph idx="1"/>
          </p:nvPr>
        </p:nvSpPr>
        <p:spPr>
          <a:xfrm>
            <a:off x="626780" y="2266164"/>
            <a:ext cx="7186361" cy="4591836"/>
          </a:xfrm>
        </p:spPr>
        <p:txBody>
          <a:bodyPr>
            <a:normAutofit/>
          </a:bodyPr>
          <a:lstStyle/>
          <a:p>
            <a:pPr marL="0" indent="0" algn="ctr">
              <a:buNone/>
            </a:pPr>
            <a:r>
              <a:rPr lang="en-US" sz="2800" dirty="0" smtClean="0"/>
              <a:t>How are the Igbo falling victim to </a:t>
            </a:r>
            <a:r>
              <a:rPr lang="en-US" sz="2800" b="1" dirty="0" smtClean="0">
                <a:solidFill>
                  <a:schemeClr val="accent2"/>
                </a:solidFill>
              </a:rPr>
              <a:t>confirmation bias</a:t>
            </a:r>
            <a:r>
              <a:rPr lang="en-US" sz="2800" dirty="0" smtClean="0"/>
              <a:t> when dealing with the Europeans and Christians?  </a:t>
            </a:r>
          </a:p>
          <a:p>
            <a:pPr marL="0" indent="0" algn="ctr">
              <a:buNone/>
            </a:pPr>
            <a:r>
              <a:rPr lang="en-US" sz="2800" dirty="0" smtClean="0"/>
              <a:t>How is </a:t>
            </a:r>
            <a:r>
              <a:rPr lang="en-US" sz="2800" b="1" dirty="0">
                <a:solidFill>
                  <a:schemeClr val="accent2"/>
                </a:solidFill>
              </a:rPr>
              <a:t>confirmation bias </a:t>
            </a:r>
            <a:r>
              <a:rPr lang="en-US" sz="2800" dirty="0" smtClean="0"/>
              <a:t>keeping the Igbo </a:t>
            </a:r>
            <a:br>
              <a:rPr lang="en-US" sz="2800" dirty="0" smtClean="0"/>
            </a:br>
            <a:r>
              <a:rPr lang="en-US" sz="2800" dirty="0" smtClean="0"/>
              <a:t>from doing anything to stop the </a:t>
            </a:r>
            <a:r>
              <a:rPr lang="en-US" sz="2800" dirty="0"/>
              <a:t>Europeans and Christians</a:t>
            </a:r>
            <a:r>
              <a:rPr lang="en-US" sz="2800" dirty="0" smtClean="0"/>
              <a:t>?</a:t>
            </a:r>
          </a:p>
          <a:p>
            <a:pPr marL="0" indent="0" algn="ctr">
              <a:buNone/>
            </a:pPr>
            <a:r>
              <a:rPr lang="en-US" sz="2800" dirty="0" smtClean="0"/>
              <a:t>What events allow the Igbo to believe their religious beliefs in the face of other ideas? </a:t>
            </a:r>
            <a:endParaRPr lang="en-US" sz="2800" dirty="0"/>
          </a:p>
        </p:txBody>
      </p:sp>
    </p:spTree>
    <p:extLst>
      <p:ext uri="{BB962C8B-B14F-4D97-AF65-F5344CB8AC3E}">
        <p14:creationId xmlns:p14="http://schemas.microsoft.com/office/powerpoint/2010/main" val="1930548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455242" y="709126"/>
            <a:ext cx="11282735" cy="5551715"/>
          </a:xfrm>
          <a:prstGeom prst="rect">
            <a:avLst/>
          </a:prstGeom>
          <a:effectLst>
            <a:softEdge rad="31750"/>
          </a:effectLst>
        </p:spPr>
      </p:pic>
    </p:spTree>
    <p:extLst>
      <p:ext uri="{BB962C8B-B14F-4D97-AF65-F5344CB8AC3E}">
        <p14:creationId xmlns:p14="http://schemas.microsoft.com/office/powerpoint/2010/main" val="367271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Pull out your journal #29 Chart</a:t>
            </a:r>
            <a:endParaRPr lang="en-US" sz="4000" b="1" dirty="0"/>
          </a:p>
        </p:txBody>
      </p:sp>
      <p:sp>
        <p:nvSpPr>
          <p:cNvPr id="3" name="Content Placeholder 2"/>
          <p:cNvSpPr>
            <a:spLocks noGrp="1"/>
          </p:cNvSpPr>
          <p:nvPr>
            <p:ph idx="1"/>
          </p:nvPr>
        </p:nvSpPr>
        <p:spPr>
          <a:xfrm>
            <a:off x="365760" y="1752601"/>
            <a:ext cx="11454938" cy="4806141"/>
          </a:xfrm>
        </p:spPr>
        <p:txBody>
          <a:bodyPr>
            <a:normAutofit/>
          </a:bodyPr>
          <a:lstStyle/>
          <a:p>
            <a:r>
              <a:rPr lang="en-US" sz="2800" b="1" dirty="0" smtClean="0"/>
              <a:t>How did the Christian missionaries gain power over the Igbo people in chapters 15-17?</a:t>
            </a:r>
          </a:p>
          <a:p>
            <a:pPr lvl="1"/>
            <a:r>
              <a:rPr lang="en-US" sz="2400" b="1" dirty="0" smtClean="0"/>
              <a:t>Violence?</a:t>
            </a:r>
          </a:p>
          <a:p>
            <a:pPr lvl="1"/>
            <a:r>
              <a:rPr lang="en-US" sz="2400" b="1" dirty="0" smtClean="0"/>
              <a:t>Politics?</a:t>
            </a:r>
          </a:p>
          <a:p>
            <a:pPr lvl="1"/>
            <a:r>
              <a:rPr lang="en-US" sz="2400" b="1" dirty="0" smtClean="0"/>
              <a:t>Culture?</a:t>
            </a:r>
          </a:p>
          <a:p>
            <a:pPr lvl="1"/>
            <a:r>
              <a:rPr lang="en-US" sz="2400" b="1" dirty="0" smtClean="0"/>
              <a:t>Religious?</a:t>
            </a:r>
          </a:p>
          <a:p>
            <a:pPr lvl="1"/>
            <a:r>
              <a:rPr lang="en-US" sz="2400" b="1" dirty="0" smtClean="0"/>
              <a:t>Other?</a:t>
            </a:r>
          </a:p>
          <a:p>
            <a:r>
              <a:rPr lang="en-US" sz="2800" b="1" dirty="0" smtClean="0"/>
              <a:t>WHY and HOW were these </a:t>
            </a:r>
            <a:br>
              <a:rPr lang="en-US" sz="2800" b="1" dirty="0" smtClean="0"/>
            </a:br>
            <a:r>
              <a:rPr lang="en-US" sz="2800" b="1" dirty="0" smtClean="0"/>
              <a:t>actions effective in gaining </a:t>
            </a:r>
            <a:br>
              <a:rPr lang="en-US" sz="2800" b="1" dirty="0" smtClean="0"/>
            </a:br>
            <a:r>
              <a:rPr lang="en-US" sz="2800" b="1" dirty="0" smtClean="0"/>
              <a:t>power over the Igbo?</a:t>
            </a:r>
            <a:endParaRPr lang="en-US" sz="2800" b="1" dirty="0"/>
          </a:p>
        </p:txBody>
      </p:sp>
      <p:pic>
        <p:nvPicPr>
          <p:cNvPr id="4" name="Picture 3"/>
          <p:cNvPicPr>
            <a:picLocks noChangeAspect="1"/>
          </p:cNvPicPr>
          <p:nvPr/>
        </p:nvPicPr>
        <p:blipFill>
          <a:blip r:embed="rId2"/>
          <a:stretch>
            <a:fillRect/>
          </a:stretch>
        </p:blipFill>
        <p:spPr>
          <a:xfrm>
            <a:off x="6075285" y="2320205"/>
            <a:ext cx="5687392" cy="4238537"/>
          </a:xfrm>
          <a:prstGeom prst="rect">
            <a:avLst/>
          </a:prstGeom>
        </p:spPr>
      </p:pic>
    </p:spTree>
    <p:extLst>
      <p:ext uri="{BB962C8B-B14F-4D97-AF65-F5344CB8AC3E}">
        <p14:creationId xmlns:p14="http://schemas.microsoft.com/office/powerpoint/2010/main" val="354786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1"/>
            <a:ext cx="10210800" cy="1669232"/>
          </a:xfrm>
        </p:spPr>
        <p:txBody>
          <a:bodyPr anchor="ctr">
            <a:noAutofit/>
          </a:bodyPr>
          <a:lstStyle/>
          <a:p>
            <a:r>
              <a:rPr lang="en-US" sz="4500" b="1" dirty="0" smtClean="0">
                <a:solidFill>
                  <a:schemeClr val="bg1">
                    <a:lumMod val="95000"/>
                  </a:schemeClr>
                </a:solidFill>
              </a:rPr>
              <a:t>Back to Journal #29: </a:t>
            </a:r>
            <a:br>
              <a:rPr lang="en-US" sz="4500" b="1" dirty="0" smtClean="0">
                <a:solidFill>
                  <a:schemeClr val="bg1">
                    <a:lumMod val="95000"/>
                  </a:schemeClr>
                </a:solidFill>
              </a:rPr>
            </a:br>
            <a:r>
              <a:rPr lang="en-US" sz="4500" b="1" dirty="0" smtClean="0">
                <a:solidFill>
                  <a:schemeClr val="bg1">
                    <a:lumMod val="95000"/>
                  </a:schemeClr>
                </a:solidFill>
              </a:rPr>
              <a:t>Analyze the following quote about Imperialist POWER</a:t>
            </a:r>
            <a:endParaRPr lang="en-US" sz="4500" b="1" dirty="0">
              <a:solidFill>
                <a:schemeClr val="bg1">
                  <a:lumMod val="95000"/>
                </a:schemeClr>
              </a:solidFill>
            </a:endParaRPr>
          </a:p>
        </p:txBody>
      </p:sp>
      <p:pic>
        <p:nvPicPr>
          <p:cNvPr id="5" name="Picture 4"/>
          <p:cNvPicPr>
            <a:picLocks noChangeAspect="1"/>
          </p:cNvPicPr>
          <p:nvPr/>
        </p:nvPicPr>
        <p:blipFill>
          <a:blip r:embed="rId2"/>
          <a:stretch>
            <a:fillRect/>
          </a:stretch>
        </p:blipFill>
        <p:spPr>
          <a:xfrm>
            <a:off x="685800" y="2103221"/>
            <a:ext cx="10831681" cy="3782380"/>
          </a:xfrm>
          <a:prstGeom prst="rect">
            <a:avLst/>
          </a:prstGeom>
        </p:spPr>
      </p:pic>
    </p:spTree>
    <p:extLst>
      <p:ext uri="{BB962C8B-B14F-4D97-AF65-F5344CB8AC3E}">
        <p14:creationId xmlns:p14="http://schemas.microsoft.com/office/powerpoint/2010/main" val="136242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Discussion questions: 15-17</a:t>
            </a:r>
            <a:endParaRPr lang="en-US" sz="4000" b="1" dirty="0"/>
          </a:p>
        </p:txBody>
      </p:sp>
      <p:sp>
        <p:nvSpPr>
          <p:cNvPr id="3" name="Content Placeholder 2"/>
          <p:cNvSpPr>
            <a:spLocks noGrp="1"/>
          </p:cNvSpPr>
          <p:nvPr>
            <p:ph idx="1"/>
          </p:nvPr>
        </p:nvSpPr>
        <p:spPr>
          <a:xfrm>
            <a:off x="365760" y="1752601"/>
            <a:ext cx="11454938" cy="4992231"/>
          </a:xfrm>
        </p:spPr>
        <p:txBody>
          <a:bodyPr numCol="2">
            <a:normAutofit lnSpcReduction="10000"/>
          </a:bodyPr>
          <a:lstStyle/>
          <a:p>
            <a:pPr marL="114300" indent="0">
              <a:buNone/>
            </a:pPr>
            <a:r>
              <a:rPr lang="en-US" sz="2800" b="1" u="sng" dirty="0" smtClean="0"/>
              <a:t>Chapter 15</a:t>
            </a:r>
            <a:r>
              <a:rPr lang="en-US" sz="2800" b="1" dirty="0" smtClean="0"/>
              <a:t>:</a:t>
            </a:r>
          </a:p>
          <a:p>
            <a:r>
              <a:rPr lang="en-US" sz="2600" b="1" dirty="0" smtClean="0"/>
              <a:t>Why </a:t>
            </a:r>
            <a:r>
              <a:rPr lang="en-US" sz="2600" b="1" dirty="0"/>
              <a:t>does </a:t>
            </a:r>
            <a:r>
              <a:rPr lang="en-US" sz="2600" b="1" dirty="0" err="1" smtClean="0"/>
              <a:t>Obierika</a:t>
            </a:r>
            <a:r>
              <a:rPr lang="en-US" sz="2600" b="1" dirty="0" smtClean="0"/>
              <a:t> </a:t>
            </a:r>
            <a:r>
              <a:rPr lang="en-US" sz="2600" b="1" dirty="0"/>
              <a:t>visit Okonkwo?</a:t>
            </a:r>
          </a:p>
          <a:p>
            <a:r>
              <a:rPr lang="en-US" sz="2600" b="1" dirty="0"/>
              <a:t>What did the </a:t>
            </a:r>
            <a:r>
              <a:rPr lang="en-US" sz="2600" b="1" dirty="0" smtClean="0"/>
              <a:t>Oracle </a:t>
            </a:r>
            <a:r>
              <a:rPr lang="en-US" sz="2600" b="1" dirty="0"/>
              <a:t>call Europeans</a:t>
            </a:r>
            <a:r>
              <a:rPr lang="en-US" sz="2600" b="1" dirty="0" smtClean="0"/>
              <a:t>? (Symbolism)</a:t>
            </a:r>
          </a:p>
          <a:p>
            <a:pPr marL="114300" indent="0">
              <a:buNone/>
            </a:pPr>
            <a:r>
              <a:rPr lang="en-US" sz="2800" b="1" u="sng" dirty="0" smtClean="0">
                <a:solidFill>
                  <a:schemeClr val="accent2"/>
                </a:solidFill>
              </a:rPr>
              <a:t>Chapter 16</a:t>
            </a:r>
            <a:r>
              <a:rPr lang="en-US" sz="2800" b="1" dirty="0" smtClean="0">
                <a:solidFill>
                  <a:schemeClr val="accent2"/>
                </a:solidFill>
              </a:rPr>
              <a:t>:</a:t>
            </a:r>
            <a:endParaRPr lang="en-US" sz="2800" b="1" dirty="0">
              <a:solidFill>
                <a:schemeClr val="accent2"/>
              </a:solidFill>
            </a:endParaRPr>
          </a:p>
          <a:p>
            <a:r>
              <a:rPr lang="en-US" sz="2600" b="1" dirty="0" smtClean="0">
                <a:solidFill>
                  <a:schemeClr val="accent2"/>
                </a:solidFill>
              </a:rPr>
              <a:t>Analyze: “My </a:t>
            </a:r>
            <a:r>
              <a:rPr lang="en-US" sz="2600" b="1" dirty="0">
                <a:solidFill>
                  <a:schemeClr val="accent2"/>
                </a:solidFill>
              </a:rPr>
              <a:t>buttocks”?</a:t>
            </a:r>
          </a:p>
          <a:p>
            <a:r>
              <a:rPr lang="en-US" sz="2600" b="1" dirty="0">
                <a:solidFill>
                  <a:schemeClr val="accent2"/>
                </a:solidFill>
              </a:rPr>
              <a:t>Who does </a:t>
            </a:r>
            <a:r>
              <a:rPr lang="en-US" sz="2600" b="1" dirty="0" err="1" smtClean="0">
                <a:solidFill>
                  <a:schemeClr val="accent2"/>
                </a:solidFill>
              </a:rPr>
              <a:t>Obierika</a:t>
            </a:r>
            <a:r>
              <a:rPr lang="en-US" sz="2600" b="1" dirty="0" smtClean="0">
                <a:solidFill>
                  <a:schemeClr val="accent2"/>
                </a:solidFill>
              </a:rPr>
              <a:t> </a:t>
            </a:r>
            <a:r>
              <a:rPr lang="en-US" sz="2600" b="1" dirty="0">
                <a:solidFill>
                  <a:schemeClr val="accent2"/>
                </a:solidFill>
              </a:rPr>
              <a:t>see with the Christian missionaries?</a:t>
            </a:r>
          </a:p>
          <a:p>
            <a:r>
              <a:rPr lang="en-US" sz="2600" b="1" dirty="0" smtClean="0">
                <a:solidFill>
                  <a:schemeClr val="accent2"/>
                </a:solidFill>
              </a:rPr>
              <a:t>What are ‘</a:t>
            </a:r>
            <a:r>
              <a:rPr lang="en-US" sz="2600" b="1" i="1" dirty="0" err="1" smtClean="0">
                <a:solidFill>
                  <a:schemeClr val="accent2"/>
                </a:solidFill>
              </a:rPr>
              <a:t>efulefu</a:t>
            </a:r>
            <a:r>
              <a:rPr lang="en-US" sz="2600" b="1" i="1" dirty="0" smtClean="0">
                <a:solidFill>
                  <a:schemeClr val="accent2"/>
                </a:solidFill>
              </a:rPr>
              <a:t>’</a:t>
            </a:r>
            <a:r>
              <a:rPr lang="en-US" sz="2600" b="1" dirty="0" smtClean="0">
                <a:solidFill>
                  <a:schemeClr val="accent2"/>
                </a:solidFill>
              </a:rPr>
              <a:t>? </a:t>
            </a:r>
            <a:r>
              <a:rPr lang="en-US" sz="2600" dirty="0" smtClean="0">
                <a:solidFill>
                  <a:schemeClr val="accent2"/>
                </a:solidFill>
              </a:rPr>
              <a:t>(143).</a:t>
            </a:r>
          </a:p>
          <a:p>
            <a:r>
              <a:rPr lang="en-US" sz="2600" b="1" dirty="0" smtClean="0">
                <a:solidFill>
                  <a:schemeClr val="accent2"/>
                </a:solidFill>
              </a:rPr>
              <a:t>Analyze the last paragraph of chapter 16. </a:t>
            </a:r>
            <a:r>
              <a:rPr lang="en-US" sz="2600" dirty="0" smtClean="0">
                <a:solidFill>
                  <a:schemeClr val="accent2"/>
                </a:solidFill>
              </a:rPr>
              <a:t>(147).</a:t>
            </a:r>
          </a:p>
          <a:p>
            <a:pPr marL="114300" indent="0">
              <a:buNone/>
            </a:pPr>
            <a:r>
              <a:rPr lang="en-US" sz="2800" b="1" u="sng" dirty="0" smtClean="0"/>
              <a:t>Chapter 17</a:t>
            </a:r>
            <a:r>
              <a:rPr lang="en-US" sz="2800" b="1" dirty="0" smtClean="0"/>
              <a:t>:</a:t>
            </a:r>
          </a:p>
          <a:p>
            <a:r>
              <a:rPr lang="en-US" sz="2800" b="1" dirty="0" smtClean="0"/>
              <a:t>Describe what happens when Okonkwo confronts </a:t>
            </a:r>
            <a:r>
              <a:rPr lang="en-US" sz="2800" b="1" dirty="0" err="1" smtClean="0"/>
              <a:t>Nwoye</a:t>
            </a:r>
            <a:r>
              <a:rPr lang="en-US" sz="2800" b="1" dirty="0" smtClean="0"/>
              <a:t>. </a:t>
            </a:r>
            <a:r>
              <a:rPr lang="en-US" sz="2800" dirty="0" smtClean="0"/>
              <a:t>(152). </a:t>
            </a:r>
          </a:p>
          <a:p>
            <a:r>
              <a:rPr lang="en-US" sz="2800" b="1" dirty="0" smtClean="0"/>
              <a:t>Why is it so important that Europeans are establishing a school?</a:t>
            </a:r>
          </a:p>
          <a:p>
            <a:r>
              <a:rPr lang="en-US" sz="2800" b="1" dirty="0" smtClean="0"/>
              <a:t>Describe Okonkwo in the last 2 paragraphs of the chapter. What does he blame for </a:t>
            </a:r>
            <a:r>
              <a:rPr lang="en-US" sz="2800" b="1" dirty="0" err="1" smtClean="0"/>
              <a:t>Nwoye</a:t>
            </a:r>
            <a:r>
              <a:rPr lang="en-US" sz="2800" b="1" dirty="0" smtClean="0"/>
              <a:t>?</a:t>
            </a:r>
            <a:endParaRPr lang="en-US" sz="2800" b="1" dirty="0"/>
          </a:p>
        </p:txBody>
      </p:sp>
    </p:spTree>
    <p:extLst>
      <p:ext uri="{BB962C8B-B14F-4D97-AF65-F5344CB8AC3E}">
        <p14:creationId xmlns:p14="http://schemas.microsoft.com/office/powerpoint/2010/main" val="1682090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15-17 important pages</a:t>
            </a:r>
            <a:endParaRPr lang="en-US" dirty="0"/>
          </a:p>
        </p:txBody>
      </p:sp>
      <p:sp>
        <p:nvSpPr>
          <p:cNvPr id="3" name="Content Placeholder 2"/>
          <p:cNvSpPr>
            <a:spLocks noGrp="1"/>
          </p:cNvSpPr>
          <p:nvPr>
            <p:ph idx="1"/>
          </p:nvPr>
        </p:nvSpPr>
        <p:spPr/>
        <p:txBody>
          <a:bodyPr/>
          <a:lstStyle/>
          <a:p>
            <a:r>
              <a:rPr lang="en-US" dirty="0" smtClean="0"/>
              <a:t>Chapter 15</a:t>
            </a:r>
          </a:p>
          <a:p>
            <a:pPr lvl="1"/>
            <a:r>
              <a:rPr lang="en-US" dirty="0" smtClean="0"/>
              <a:t>138-141</a:t>
            </a:r>
          </a:p>
          <a:p>
            <a:r>
              <a:rPr lang="en-US" dirty="0" smtClean="0"/>
              <a:t>Chapter 16</a:t>
            </a:r>
          </a:p>
          <a:p>
            <a:pPr lvl="1"/>
            <a:r>
              <a:rPr lang="en-US" dirty="0" smtClean="0"/>
              <a:t>146</a:t>
            </a:r>
          </a:p>
          <a:p>
            <a:pPr lvl="1"/>
            <a:r>
              <a:rPr lang="en-US" dirty="0" smtClean="0"/>
              <a:t>147</a:t>
            </a:r>
          </a:p>
          <a:p>
            <a:r>
              <a:rPr lang="en-US" dirty="0" smtClean="0"/>
              <a:t>Chapter 17</a:t>
            </a:r>
          </a:p>
          <a:p>
            <a:pPr lvl="1"/>
            <a:r>
              <a:rPr lang="en-US" dirty="0" smtClean="0"/>
              <a:t>148-9</a:t>
            </a:r>
          </a:p>
          <a:p>
            <a:pPr lvl="1"/>
            <a:r>
              <a:rPr lang="en-US" dirty="0" smtClean="0"/>
              <a:t>150-1</a:t>
            </a:r>
          </a:p>
          <a:p>
            <a:pPr lvl="1"/>
            <a:r>
              <a:rPr lang="en-US" dirty="0" smtClean="0"/>
              <a:t>152-3</a:t>
            </a:r>
          </a:p>
        </p:txBody>
      </p:sp>
    </p:spTree>
    <p:extLst>
      <p:ext uri="{BB962C8B-B14F-4D97-AF65-F5344CB8AC3E}">
        <p14:creationId xmlns:p14="http://schemas.microsoft.com/office/powerpoint/2010/main" val="3502297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apothecary" id="{5386F39B-B846-4FBD-9484-6A9A924C553B}" vid="{AC10D66D-5B75-4254-8707-6A36B4971E49}"/>
    </a:ext>
  </a:extLst>
</a:theme>
</file>

<file path=ppt/theme/theme2.xml><?xml version="1.0" encoding="utf-8"?>
<a:theme xmlns:a="http://schemas.openxmlformats.org/drawingml/2006/main" name="purple">
  <a:themeElements>
    <a:clrScheme name="PinkFloralBrocade">
      <a:dk1>
        <a:srgbClr val="323232"/>
      </a:dk1>
      <a:lt1>
        <a:sysClr val="window" lastClr="FFFFFF"/>
      </a:lt1>
      <a:dk2>
        <a:srgbClr val="000000"/>
      </a:dk2>
      <a:lt2>
        <a:srgbClr val="E8E3E7"/>
      </a:lt2>
      <a:accent1>
        <a:srgbClr val="852367"/>
      </a:accent1>
      <a:accent2>
        <a:srgbClr val="079097"/>
      </a:accent2>
      <a:accent3>
        <a:srgbClr val="D54658"/>
      </a:accent3>
      <a:accent4>
        <a:srgbClr val="EA8B4A"/>
      </a:accent4>
      <a:accent5>
        <a:srgbClr val="E3BB49"/>
      </a:accent5>
      <a:accent6>
        <a:srgbClr val="79AD5F"/>
      </a:accent6>
      <a:hlink>
        <a:srgbClr val="079097"/>
      </a:hlink>
      <a:folHlink>
        <a:srgbClr val="808080"/>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id="{1EE33C51-AB92-447E-9DB2-FAC10B6D909E}" vid="{7F17ADEF-C124-48F7-9A39-E08004EA026E}"/>
    </a:ext>
  </a:extLst>
</a:theme>
</file>

<file path=ppt/theme/theme3.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apothecary</Template>
  <TotalTime>371</TotalTime>
  <Words>879</Words>
  <Application>Microsoft Office PowerPoint</Application>
  <PresentationFormat>Widescreen</PresentationFormat>
  <Paragraphs>84</Paragraphs>
  <Slides>14</Slides>
  <Notes>0</Notes>
  <HiddenSlides>3</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Book Antiqua</vt:lpstr>
      <vt:lpstr>Century Gothic</vt:lpstr>
      <vt:lpstr>Georgia</vt:lpstr>
      <vt:lpstr>Gill Sans MT</vt:lpstr>
      <vt:lpstr>Times New Roman</vt:lpstr>
      <vt:lpstr>Apothecary</vt:lpstr>
      <vt:lpstr>purple</vt:lpstr>
      <vt:lpstr>Parcel</vt:lpstr>
      <vt:lpstr>TFA 15 to 19</vt:lpstr>
      <vt:lpstr>Chapter 18 Discussion Questions</vt:lpstr>
      <vt:lpstr>Royal Python drama</vt:lpstr>
      <vt:lpstr>Confirmation bias: the tendency to interpret new evidence as Proof of one's existing beliefs or theories, even if they are not proof.</vt:lpstr>
      <vt:lpstr>PowerPoint Presentation</vt:lpstr>
      <vt:lpstr>Pull out your journal #29 Chart</vt:lpstr>
      <vt:lpstr>Back to Journal #29:  Analyze the following quote about Imperialist POWER</vt:lpstr>
      <vt:lpstr>Discussion questions: 15-17</vt:lpstr>
      <vt:lpstr>Chapters 15-17 important pages</vt:lpstr>
      <vt:lpstr>Hamlet Allusion and Okonkwo</vt:lpstr>
      <vt:lpstr>chapter 19</vt:lpstr>
      <vt:lpstr>Listen to the story…  https://www.npr.org/2018/07/28/633461864/british-students-paint-over-rudyard-kipling-mural-in-protest </vt:lpstr>
      <vt:lpstr>Read: “The Western Erasure of African Tragedy”</vt:lpstr>
      <vt:lpstr>J#29: “The Western Erasure of African Tragedy”</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TFA 15 to 19</dc:title>
  <dc:creator>Smith, Kyle    SHS - Staff</dc:creator>
  <cp:lastModifiedBy>Smith, Kyle    SHS - Staff</cp:lastModifiedBy>
  <cp:revision>22</cp:revision>
  <dcterms:created xsi:type="dcterms:W3CDTF">2019-03-18T17:56:55Z</dcterms:created>
  <dcterms:modified xsi:type="dcterms:W3CDTF">2020-02-13T15:53:48Z</dcterms:modified>
</cp:coreProperties>
</file>