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0" r:id="rId5"/>
    <p:sldId id="262" r:id="rId6"/>
    <p:sldId id="264" r:id="rId7"/>
    <p:sldId id="266"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CAD0AF-0EAC-457F-95C5-D022FFAD20A8}" type="datetimeFigureOut">
              <a:rPr lang="en-US" smtClean="0"/>
              <a:t>4/26/2019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74BF12-B4C4-418B-814B-8D2593909AA0}" type="slidenum">
              <a:rPr lang="en-US" smtClean="0"/>
              <a:t>‹#›</a:t>
            </a:fld>
            <a:endParaRPr lang="en-US"/>
          </a:p>
        </p:txBody>
      </p:sp>
    </p:spTree>
    <p:extLst>
      <p:ext uri="{BB962C8B-B14F-4D97-AF65-F5344CB8AC3E}">
        <p14:creationId xmlns:p14="http://schemas.microsoft.com/office/powerpoint/2010/main" val="2890067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B3135A53-7B77-45CA-BE8D-1CFF12E95132}" type="datetimeFigureOut">
              <a:rPr lang="en-US" smtClean="0"/>
              <a:pPr/>
              <a:t>4/26/2019</a:t>
            </a:fld>
            <a:endParaRPr lang="en-US"/>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24EC327B-1CC4-40BD-AF07-FC6DABAC9B2E}" type="slidenum">
              <a:rPr lang="en-US" smtClean="0"/>
              <a:pPr/>
              <a:t>‹#›</a:t>
            </a:fld>
            <a:endParaRPr lang="en-US"/>
          </a:p>
        </p:txBody>
      </p:sp>
    </p:spTree>
    <p:extLst>
      <p:ext uri="{BB962C8B-B14F-4D97-AF65-F5344CB8AC3E}">
        <p14:creationId xmlns:p14="http://schemas.microsoft.com/office/powerpoint/2010/main" val="3284183233"/>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135A53-7B77-45CA-BE8D-1CFF12E95132}" type="datetimeFigureOut">
              <a:rPr lang="en-US" smtClean="0"/>
              <a:pPr/>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EC327B-1CC4-40BD-AF07-FC6DABAC9B2E}" type="slidenum">
              <a:rPr lang="en-US" smtClean="0"/>
              <a:pPr/>
              <a:t>‹#›</a:t>
            </a:fld>
            <a:endParaRPr lang="en-US"/>
          </a:p>
        </p:txBody>
      </p:sp>
    </p:spTree>
    <p:extLst>
      <p:ext uri="{BB962C8B-B14F-4D97-AF65-F5344CB8AC3E}">
        <p14:creationId xmlns:p14="http://schemas.microsoft.com/office/powerpoint/2010/main" val="2990933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fld id="{B3135A53-7B77-45CA-BE8D-1CFF12E95132}" type="datetimeFigureOut">
              <a:rPr lang="en-US" smtClean="0"/>
              <a:pPr/>
              <a:t>4/26/2019</a:t>
            </a:fld>
            <a:endParaRPr lang="en-US"/>
          </a:p>
        </p:txBody>
      </p:sp>
      <p:sp>
        <p:nvSpPr>
          <p:cNvPr id="5" name="Footer Placeholder 4"/>
          <p:cNvSpPr>
            <a:spLocks noGrp="1"/>
          </p:cNvSpPr>
          <p:nvPr>
            <p:ph type="ftr" sz="quarter" idx="11"/>
          </p:nvPr>
        </p:nvSpPr>
        <p:spPr>
          <a:xfrm>
            <a:off x="609602" y="6248208"/>
            <a:ext cx="7431311" cy="365125"/>
          </a:xfrm>
        </p:spPr>
        <p:txBody>
          <a:bodyPr/>
          <a:lstStyle/>
          <a:p>
            <a:endParaRPr lang="en-US"/>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Slide Number Placeholder 5"/>
          <p:cNvSpPr>
            <a:spLocks noGrp="1"/>
          </p:cNvSpPr>
          <p:nvPr>
            <p:ph type="sldNum" sz="quarter" idx="12"/>
          </p:nvPr>
        </p:nvSpPr>
        <p:spPr>
          <a:xfrm rot="5400000">
            <a:off x="8075084" y="103716"/>
            <a:ext cx="533400" cy="325968"/>
          </a:xfrm>
        </p:spPr>
        <p:txBody>
          <a:bodyPr/>
          <a:lstStyle/>
          <a:p>
            <a:fld id="{24EC327B-1CC4-40BD-AF07-FC6DABAC9B2E}" type="slidenum">
              <a:rPr lang="en-US" smtClean="0"/>
              <a:pPr/>
              <a:t>‹#›</a:t>
            </a:fld>
            <a:endParaRPr lang="en-US"/>
          </a:p>
        </p:txBody>
      </p:sp>
    </p:spTree>
    <p:extLst>
      <p:ext uri="{BB962C8B-B14F-4D97-AF65-F5344CB8AC3E}">
        <p14:creationId xmlns:p14="http://schemas.microsoft.com/office/powerpoint/2010/main" val="155212538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3135A53-7B77-45CA-BE8D-1CFF12E95132}" type="datetimeFigureOut">
              <a:rPr lang="en-US" smtClean="0"/>
              <a:pPr/>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4EC327B-1CC4-40BD-AF07-FC6DABAC9B2E}" type="slidenum">
              <a:rPr lang="en-US" smtClean="0"/>
              <a:pPr/>
              <a:t>‹#›</a:t>
            </a:fld>
            <a:endParaRPr lang="en-US"/>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776129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3135A53-7B77-45CA-BE8D-1CFF12E95132}" type="datetimeFigureOut">
              <a:rPr lang="en-US" smtClean="0"/>
              <a:pPr/>
              <a:t>4/26/2019</a:t>
            </a:fld>
            <a:endParaRPr lang="en-US"/>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24EC327B-1CC4-40BD-AF07-FC6DABAC9B2E}"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264590557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B3135A53-7B77-45CA-BE8D-1CFF12E95132}" type="datetimeFigureOut">
              <a:rPr lang="en-US" smtClean="0"/>
              <a:pPr/>
              <a:t>4/26/2019</a:t>
            </a:fld>
            <a:endParaRPr lang="en-US"/>
          </a:p>
        </p:txBody>
      </p:sp>
      <p:sp>
        <p:nvSpPr>
          <p:cNvPr id="10" name="Slide Number Placeholder 9"/>
          <p:cNvSpPr>
            <a:spLocks noGrp="1"/>
          </p:cNvSpPr>
          <p:nvPr>
            <p:ph type="sldNum" sz="quarter" idx="16"/>
          </p:nvPr>
        </p:nvSpPr>
        <p:spPr/>
        <p:txBody>
          <a:bodyPr rtlCol="0"/>
          <a:lstStyle/>
          <a:p>
            <a:fld id="{24EC327B-1CC4-40BD-AF07-FC6DABAC9B2E}"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extLst>
      <p:ext uri="{BB962C8B-B14F-4D97-AF65-F5344CB8AC3E}">
        <p14:creationId xmlns:p14="http://schemas.microsoft.com/office/powerpoint/2010/main" val="3361765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B3135A53-7B77-45CA-BE8D-1CFF12E95132}" type="datetimeFigureOut">
              <a:rPr lang="en-US" smtClean="0"/>
              <a:pPr/>
              <a:t>4/26/2019</a:t>
            </a:fld>
            <a:endParaRPr lang="en-US"/>
          </a:p>
        </p:txBody>
      </p:sp>
      <p:sp>
        <p:nvSpPr>
          <p:cNvPr id="12" name="Slide Number Placeholder 11"/>
          <p:cNvSpPr>
            <a:spLocks noGrp="1"/>
          </p:cNvSpPr>
          <p:nvPr>
            <p:ph type="sldNum" sz="quarter" idx="16"/>
          </p:nvPr>
        </p:nvSpPr>
        <p:spPr/>
        <p:txBody>
          <a:bodyPr rtlCol="0"/>
          <a:lstStyle/>
          <a:p>
            <a:fld id="{24EC327B-1CC4-40BD-AF07-FC6DABAC9B2E}"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extLst>
      <p:ext uri="{BB962C8B-B14F-4D97-AF65-F5344CB8AC3E}">
        <p14:creationId xmlns:p14="http://schemas.microsoft.com/office/powerpoint/2010/main" val="4225089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135A53-7B77-45CA-BE8D-1CFF12E95132}" type="datetimeFigureOut">
              <a:rPr lang="en-US" smtClean="0"/>
              <a:pPr/>
              <a:t>4/26/2019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4EC327B-1CC4-40BD-AF07-FC6DABAC9B2E}" type="slidenum">
              <a:rPr lang="en-US" smtClean="0"/>
              <a:pPr/>
              <a:t>‹#›</a:t>
            </a:fld>
            <a:endParaRPr lang="en-US"/>
          </a:p>
        </p:txBody>
      </p:sp>
    </p:spTree>
    <p:extLst>
      <p:ext uri="{BB962C8B-B14F-4D97-AF65-F5344CB8AC3E}">
        <p14:creationId xmlns:p14="http://schemas.microsoft.com/office/powerpoint/2010/main" val="3997068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35A53-7B77-45CA-BE8D-1CFF12E95132}" type="datetimeFigureOut">
              <a:rPr lang="en-US" smtClean="0"/>
              <a:pPr/>
              <a:t>4/26/2019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24EC327B-1CC4-40BD-AF07-FC6DABAC9B2E}" type="slidenum">
              <a:rPr lang="en-US" smtClean="0"/>
              <a:pPr/>
              <a:t>‹#›</a:t>
            </a:fld>
            <a:endParaRPr lang="en-US"/>
          </a:p>
        </p:txBody>
      </p:sp>
    </p:spTree>
    <p:extLst>
      <p:ext uri="{BB962C8B-B14F-4D97-AF65-F5344CB8AC3E}">
        <p14:creationId xmlns:p14="http://schemas.microsoft.com/office/powerpoint/2010/main" val="1531540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3135A53-7B77-45CA-BE8D-1CFF12E95132}" type="datetimeFigureOut">
              <a:rPr lang="en-US" smtClean="0"/>
              <a:pPr/>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4EC327B-1CC4-40BD-AF07-FC6DABAC9B2E}" type="slidenum">
              <a:rPr lang="en-US" smtClean="0"/>
              <a:pPr/>
              <a:t>‹#›</a:t>
            </a:fld>
            <a:endParaRPr lang="en-US"/>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295258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Date Placeholder 11"/>
          <p:cNvSpPr>
            <a:spLocks noGrp="1"/>
          </p:cNvSpPr>
          <p:nvPr>
            <p:ph type="dt" sz="half" idx="10"/>
          </p:nvPr>
        </p:nvSpPr>
        <p:spPr>
          <a:xfrm>
            <a:off x="8331200" y="6248401"/>
            <a:ext cx="3556000" cy="365125"/>
          </a:xfrm>
        </p:spPr>
        <p:txBody>
          <a:bodyPr rtlCol="0"/>
          <a:lstStyle/>
          <a:p>
            <a:fld id="{B3135A53-7B77-45CA-BE8D-1CFF12E95132}" type="datetimeFigureOut">
              <a:rPr lang="en-US" smtClean="0"/>
              <a:pPr/>
              <a:t>4/26/2019</a:t>
            </a:fld>
            <a:endParaRPr lang="en-US"/>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24EC327B-1CC4-40BD-AF07-FC6DABAC9B2E}" type="slidenum">
              <a:rPr lang="en-US" smtClean="0"/>
              <a:pPr/>
              <a:t>‹#›</a:t>
            </a:fld>
            <a:endParaRPr lang="en-US"/>
          </a:p>
        </p:txBody>
      </p:sp>
      <p:sp>
        <p:nvSpPr>
          <p:cNvPr id="14" name="Footer Placeholder 13"/>
          <p:cNvSpPr>
            <a:spLocks noGrp="1"/>
          </p:cNvSpPr>
          <p:nvPr>
            <p:ph type="ftr" sz="quarter" idx="12"/>
          </p:nvPr>
        </p:nvSpPr>
        <p:spPr>
          <a:xfrm>
            <a:off x="2133600" y="6248207"/>
            <a:ext cx="6096000" cy="365125"/>
          </a:xfrm>
        </p:spPr>
        <p:txBody>
          <a:bodyPr rtlCol="0"/>
          <a:lstStyle/>
          <a:p>
            <a:endParaRPr lang="en-US"/>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83786238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B3135A53-7B77-45CA-BE8D-1CFF12E95132}" type="datetimeFigureOut">
              <a:rPr lang="en-US" smtClean="0"/>
              <a:pPr/>
              <a:t>4/26/2019</a:t>
            </a:fld>
            <a:endParaRPr lang="en-US"/>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4EC327B-1CC4-40BD-AF07-FC6DABAC9B2E}" type="slidenum">
              <a:rPr lang="en-US" smtClean="0"/>
              <a:pPr/>
              <a:t>‹#›</a:t>
            </a:fld>
            <a:endParaRPr lang="en-US"/>
          </a:p>
        </p:txBody>
      </p:sp>
    </p:spTree>
    <p:extLst>
      <p:ext uri="{BB962C8B-B14F-4D97-AF65-F5344CB8AC3E}">
        <p14:creationId xmlns:p14="http://schemas.microsoft.com/office/powerpoint/2010/main" val="34517772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Topic Proposal </a:t>
            </a:r>
            <a:r>
              <a:rPr lang="en-US" b="1" dirty="0" smtClean="0">
                <a:sym typeface="Wingdings" panose="05000000000000000000" pitchFamily="2" charset="2"/>
              </a:rPr>
              <a:t> Thesis Statements</a:t>
            </a:r>
            <a:endParaRPr lang="en-US" dirty="0"/>
          </a:p>
        </p:txBody>
      </p:sp>
      <p:sp>
        <p:nvSpPr>
          <p:cNvPr id="3" name="Content Placeholder 2"/>
          <p:cNvSpPr>
            <a:spLocks noGrp="1"/>
          </p:cNvSpPr>
          <p:nvPr>
            <p:ph sz="quarter" idx="1"/>
          </p:nvPr>
        </p:nvSpPr>
        <p:spPr>
          <a:xfrm>
            <a:off x="816864" y="1600200"/>
            <a:ext cx="10871200" cy="5029200"/>
          </a:xfrm>
        </p:spPr>
        <p:txBody>
          <a:bodyPr>
            <a:normAutofit/>
          </a:bodyPr>
          <a:lstStyle/>
          <a:p>
            <a:pPr marL="0" indent="0">
              <a:buNone/>
            </a:pPr>
            <a:r>
              <a:rPr lang="en-US" b="1" dirty="0" smtClean="0">
                <a:latin typeface="Georgia" panose="02040502050405020303" pitchFamily="18" charset="0"/>
              </a:rPr>
              <a:t>Create </a:t>
            </a:r>
            <a:r>
              <a:rPr lang="en-US" b="1" dirty="0">
                <a:latin typeface="Georgia" panose="02040502050405020303" pitchFamily="18" charset="0"/>
              </a:rPr>
              <a:t>an effective thesis statement</a:t>
            </a:r>
            <a:r>
              <a:rPr lang="en-US" dirty="0">
                <a:latin typeface="Georgia" panose="02040502050405020303" pitchFamily="18" charset="0"/>
              </a:rPr>
              <a:t>. </a:t>
            </a:r>
            <a:endParaRPr lang="en-US" dirty="0" smtClean="0">
              <a:latin typeface="Georgia" panose="02040502050405020303" pitchFamily="18" charset="0"/>
            </a:endParaRPr>
          </a:p>
          <a:p>
            <a:r>
              <a:rPr lang="en-US" dirty="0">
                <a:latin typeface="Georgia" panose="02040502050405020303" pitchFamily="18" charset="0"/>
              </a:rPr>
              <a:t>Y</a:t>
            </a:r>
            <a:r>
              <a:rPr lang="en-US" dirty="0" smtClean="0">
                <a:latin typeface="Georgia" panose="02040502050405020303" pitchFamily="18" charset="0"/>
              </a:rPr>
              <a:t>ou </a:t>
            </a:r>
            <a:r>
              <a:rPr lang="en-US" dirty="0">
                <a:latin typeface="Georgia" panose="02040502050405020303" pitchFamily="18" charset="0"/>
              </a:rPr>
              <a:t>need to say </a:t>
            </a:r>
            <a:r>
              <a:rPr lang="en-US" i="1" dirty="0">
                <a:latin typeface="Georgia" panose="02040502050405020303" pitchFamily="18" charset="0"/>
              </a:rPr>
              <a:t>why</a:t>
            </a:r>
            <a:r>
              <a:rPr lang="en-US" dirty="0">
                <a:latin typeface="Georgia" panose="02040502050405020303" pitchFamily="18" charset="0"/>
              </a:rPr>
              <a:t> the comparison and contrast is worthy of note. </a:t>
            </a:r>
            <a:endParaRPr lang="en-US" dirty="0" smtClean="0">
              <a:latin typeface="Georgia" panose="02040502050405020303" pitchFamily="18" charset="0"/>
            </a:endParaRPr>
          </a:p>
          <a:p>
            <a:pPr lvl="1"/>
            <a:r>
              <a:rPr lang="en-US" dirty="0" smtClean="0">
                <a:latin typeface="Georgia" panose="02040502050405020303" pitchFamily="18" charset="0"/>
              </a:rPr>
              <a:t>Let’s </a:t>
            </a:r>
            <a:r>
              <a:rPr lang="en-US" dirty="0">
                <a:latin typeface="Georgia" panose="02040502050405020303" pitchFamily="18" charset="0"/>
              </a:rPr>
              <a:t>say you want to compare and contrast the </a:t>
            </a:r>
            <a:r>
              <a:rPr lang="en-US" dirty="0" smtClean="0">
                <a:latin typeface="Georgia" panose="02040502050405020303" pitchFamily="18" charset="0"/>
              </a:rPr>
              <a:t>subversive females in two texts we’ve read</a:t>
            </a:r>
            <a:r>
              <a:rPr lang="en-US" i="1" dirty="0" smtClean="0">
                <a:latin typeface="Georgia" panose="02040502050405020303" pitchFamily="18" charset="0"/>
              </a:rPr>
              <a:t>. </a:t>
            </a:r>
          </a:p>
          <a:p>
            <a:pPr lvl="1"/>
            <a:r>
              <a:rPr lang="en-US" sz="3200" dirty="0" smtClean="0">
                <a:latin typeface="Georgia" panose="02040502050405020303" pitchFamily="18" charset="0"/>
              </a:rPr>
              <a:t>With a partner come up with a thesis statement comparing Julia (</a:t>
            </a:r>
            <a:r>
              <a:rPr lang="en-US" sz="3200" i="1" dirty="0" smtClean="0">
                <a:latin typeface="Georgia" panose="02040502050405020303" pitchFamily="18" charset="0"/>
              </a:rPr>
              <a:t>1984</a:t>
            </a:r>
            <a:r>
              <a:rPr lang="en-US" sz="3200" dirty="0" smtClean="0">
                <a:latin typeface="Georgia" panose="02040502050405020303" pitchFamily="18" charset="0"/>
              </a:rPr>
              <a:t>) and Moira (</a:t>
            </a:r>
            <a:r>
              <a:rPr lang="en-US" sz="3200" i="1" dirty="0" smtClean="0">
                <a:latin typeface="Georgia" panose="02040502050405020303" pitchFamily="18" charset="0"/>
              </a:rPr>
              <a:t>The Handmaid’s Tale</a:t>
            </a:r>
            <a:r>
              <a:rPr lang="en-US" sz="3200" dirty="0" smtClean="0">
                <a:latin typeface="Georgia" panose="02040502050405020303" pitchFamily="18" charset="0"/>
              </a:rPr>
              <a:t>).</a:t>
            </a:r>
          </a:p>
          <a:p>
            <a:pPr lvl="2"/>
            <a:r>
              <a:rPr lang="en-US" sz="2900" dirty="0" smtClean="0">
                <a:latin typeface="Georgia" panose="02040502050405020303" pitchFamily="18" charset="0"/>
              </a:rPr>
              <a:t>What literary devices can you use?</a:t>
            </a:r>
            <a:endParaRPr lang="en-US" sz="2900" dirty="0">
              <a:latin typeface="Georgia" panose="02040502050405020303" pitchFamily="18" charset="0"/>
            </a:endParaRPr>
          </a:p>
        </p:txBody>
      </p:sp>
    </p:spTree>
    <p:extLst>
      <p:ext uri="{BB962C8B-B14F-4D97-AF65-F5344CB8AC3E}">
        <p14:creationId xmlns:p14="http://schemas.microsoft.com/office/powerpoint/2010/main" val="3602335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Topic Proposal </a:t>
            </a:r>
            <a:r>
              <a:rPr lang="en-US" b="1" dirty="0" smtClean="0">
                <a:sym typeface="Wingdings" panose="05000000000000000000" pitchFamily="2" charset="2"/>
              </a:rPr>
              <a:t> Thesis Statements</a:t>
            </a:r>
            <a:endParaRPr lang="en-US" dirty="0"/>
          </a:p>
        </p:txBody>
      </p:sp>
      <p:sp>
        <p:nvSpPr>
          <p:cNvPr id="3" name="Content Placeholder 2"/>
          <p:cNvSpPr>
            <a:spLocks noGrp="1"/>
          </p:cNvSpPr>
          <p:nvPr>
            <p:ph sz="quarter" idx="1"/>
          </p:nvPr>
        </p:nvSpPr>
        <p:spPr>
          <a:xfrm>
            <a:off x="816864" y="1600200"/>
            <a:ext cx="10871200" cy="5029200"/>
          </a:xfrm>
        </p:spPr>
        <p:txBody>
          <a:bodyPr>
            <a:normAutofit/>
          </a:bodyPr>
          <a:lstStyle/>
          <a:p>
            <a:r>
              <a:rPr lang="en-US" u="sng" dirty="0" smtClean="0">
                <a:latin typeface="Georgia" panose="02040502050405020303" pitchFamily="18" charset="0"/>
              </a:rPr>
              <a:t>Example Thesis</a:t>
            </a:r>
            <a:r>
              <a:rPr lang="en-US" dirty="0" smtClean="0">
                <a:latin typeface="Georgia" panose="02040502050405020303" pitchFamily="18" charset="0"/>
              </a:rPr>
              <a:t>: </a:t>
            </a:r>
          </a:p>
          <a:p>
            <a:pPr lvl="1"/>
            <a:r>
              <a:rPr lang="en-US" dirty="0" smtClean="0">
                <a:solidFill>
                  <a:srgbClr val="FF0000"/>
                </a:solidFill>
                <a:latin typeface="Georgia" panose="02040502050405020303" pitchFamily="18" charset="0"/>
              </a:rPr>
              <a:t>“</a:t>
            </a:r>
            <a:r>
              <a:rPr lang="en-US" dirty="0">
                <a:solidFill>
                  <a:srgbClr val="FF0000"/>
                </a:solidFill>
                <a:latin typeface="Georgia" panose="02040502050405020303" pitchFamily="18" charset="0"/>
              </a:rPr>
              <a:t>Although </a:t>
            </a:r>
            <a:r>
              <a:rPr lang="en-US" dirty="0" smtClean="0">
                <a:solidFill>
                  <a:srgbClr val="FF0000"/>
                </a:solidFill>
                <a:latin typeface="Georgia" panose="02040502050405020303" pitchFamily="18" charset="0"/>
              </a:rPr>
              <a:t>Julia in Orwell’s </a:t>
            </a:r>
            <a:r>
              <a:rPr lang="en-US" i="1" dirty="0" smtClean="0">
                <a:solidFill>
                  <a:srgbClr val="FF0000"/>
                </a:solidFill>
                <a:latin typeface="Georgia" panose="02040502050405020303" pitchFamily="18" charset="0"/>
              </a:rPr>
              <a:t>1984 </a:t>
            </a:r>
            <a:r>
              <a:rPr lang="en-US" dirty="0" smtClean="0">
                <a:solidFill>
                  <a:srgbClr val="FF0000"/>
                </a:solidFill>
                <a:latin typeface="Georgia" panose="02040502050405020303" pitchFamily="18" charset="0"/>
              </a:rPr>
              <a:t>and Moira in Atwood’s </a:t>
            </a:r>
            <a:r>
              <a:rPr lang="en-US" i="1" dirty="0" smtClean="0">
                <a:solidFill>
                  <a:srgbClr val="FF0000"/>
                </a:solidFill>
                <a:latin typeface="Georgia" panose="02040502050405020303" pitchFamily="18" charset="0"/>
              </a:rPr>
              <a:t>The Handmaid’s Tale </a:t>
            </a:r>
            <a:r>
              <a:rPr lang="en-US" dirty="0" smtClean="0">
                <a:solidFill>
                  <a:srgbClr val="FF0000"/>
                </a:solidFill>
                <a:latin typeface="Georgia" panose="02040502050405020303" pitchFamily="18" charset="0"/>
              </a:rPr>
              <a:t>are characterized very differently, </a:t>
            </a:r>
            <a:r>
              <a:rPr lang="en-US" dirty="0">
                <a:solidFill>
                  <a:srgbClr val="FF0000"/>
                </a:solidFill>
                <a:effectLst>
                  <a:glow rad="228600">
                    <a:schemeClr val="accent2">
                      <a:satMod val="175000"/>
                      <a:alpha val="40000"/>
                    </a:schemeClr>
                  </a:glow>
                </a:effectLst>
                <a:latin typeface="Georgia" panose="02040502050405020303" pitchFamily="18" charset="0"/>
              </a:rPr>
              <a:t>their shared </a:t>
            </a:r>
            <a:r>
              <a:rPr lang="en-US" dirty="0" smtClean="0">
                <a:solidFill>
                  <a:srgbClr val="FF0000"/>
                </a:solidFill>
                <a:effectLst>
                  <a:glow rad="228600">
                    <a:schemeClr val="accent2">
                      <a:satMod val="175000"/>
                      <a:alpha val="40000"/>
                    </a:schemeClr>
                  </a:glow>
                </a:effectLst>
                <a:latin typeface="Georgia" panose="02040502050405020303" pitchFamily="18" charset="0"/>
              </a:rPr>
              <a:t>values </a:t>
            </a:r>
            <a:r>
              <a:rPr lang="en-US" dirty="0">
                <a:solidFill>
                  <a:srgbClr val="FF0000"/>
                </a:solidFill>
                <a:effectLst>
                  <a:glow rad="228600">
                    <a:schemeClr val="accent2">
                      <a:satMod val="175000"/>
                      <a:alpha val="40000"/>
                    </a:schemeClr>
                  </a:glow>
                </a:effectLst>
                <a:latin typeface="Georgia" panose="02040502050405020303" pitchFamily="18" charset="0"/>
              </a:rPr>
              <a:t>connect them in </a:t>
            </a:r>
            <a:r>
              <a:rPr lang="en-US" dirty="0" smtClean="0">
                <a:solidFill>
                  <a:srgbClr val="FF0000"/>
                </a:solidFill>
                <a:effectLst>
                  <a:glow rad="228600">
                    <a:schemeClr val="accent2">
                      <a:satMod val="175000"/>
                      <a:alpha val="40000"/>
                    </a:schemeClr>
                  </a:glow>
                </a:effectLst>
                <a:latin typeface="Georgia" panose="02040502050405020303" pitchFamily="18" charset="0"/>
              </a:rPr>
              <a:t>the doomed fight </a:t>
            </a:r>
            <a:r>
              <a:rPr lang="en-US" dirty="0">
                <a:solidFill>
                  <a:srgbClr val="FF0000"/>
                </a:solidFill>
                <a:effectLst>
                  <a:glow rad="228600">
                    <a:schemeClr val="accent2">
                      <a:satMod val="175000"/>
                      <a:alpha val="40000"/>
                    </a:schemeClr>
                  </a:glow>
                </a:effectLst>
                <a:latin typeface="Georgia" panose="02040502050405020303" pitchFamily="18" charset="0"/>
              </a:rPr>
              <a:t>for women’s rights.” </a:t>
            </a:r>
            <a:endParaRPr lang="en-US" dirty="0" smtClean="0">
              <a:solidFill>
                <a:srgbClr val="FF0000"/>
              </a:solidFill>
              <a:effectLst>
                <a:glow rad="228600">
                  <a:schemeClr val="accent2">
                    <a:satMod val="175000"/>
                    <a:alpha val="40000"/>
                  </a:schemeClr>
                </a:glow>
              </a:effectLst>
              <a:latin typeface="Georgia" panose="02040502050405020303" pitchFamily="18" charset="0"/>
            </a:endParaRPr>
          </a:p>
          <a:p>
            <a:pPr lvl="1"/>
            <a:endParaRPr lang="en-US" dirty="0">
              <a:latin typeface="Georgia" panose="02040502050405020303" pitchFamily="18" charset="0"/>
            </a:endParaRPr>
          </a:p>
        </p:txBody>
      </p:sp>
    </p:spTree>
    <p:extLst>
      <p:ext uri="{BB962C8B-B14F-4D97-AF65-F5344CB8AC3E}">
        <p14:creationId xmlns:p14="http://schemas.microsoft.com/office/powerpoint/2010/main" val="635204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Thesis Statements:</a:t>
            </a:r>
            <a:endParaRPr lang="en-US" dirty="0"/>
          </a:p>
        </p:txBody>
      </p:sp>
      <p:sp>
        <p:nvSpPr>
          <p:cNvPr id="7" name="Content Placeholder 6"/>
          <p:cNvSpPr>
            <a:spLocks noGrp="1"/>
          </p:cNvSpPr>
          <p:nvPr>
            <p:ph sz="quarter" idx="1"/>
          </p:nvPr>
        </p:nvSpPr>
        <p:spPr/>
        <p:txBody>
          <a:bodyPr/>
          <a:lstStyle/>
          <a:p>
            <a:pPr marL="0" indent="0">
              <a:buNone/>
            </a:pPr>
            <a:r>
              <a:rPr lang="en-US" dirty="0" smtClean="0">
                <a:latin typeface="+mj-lt"/>
              </a:rPr>
              <a:t>Excellent comparative thesis statements:</a:t>
            </a:r>
          </a:p>
          <a:p>
            <a:r>
              <a:rPr lang="en-US" dirty="0">
                <a:latin typeface="+mj-lt"/>
              </a:rPr>
              <a:t>say </a:t>
            </a:r>
            <a:r>
              <a:rPr lang="en-US" i="1" dirty="0">
                <a:latin typeface="+mj-lt"/>
              </a:rPr>
              <a:t>why</a:t>
            </a:r>
            <a:r>
              <a:rPr lang="en-US" dirty="0">
                <a:latin typeface="+mj-lt"/>
              </a:rPr>
              <a:t> the comparison and contrast is worthy of </a:t>
            </a:r>
            <a:r>
              <a:rPr lang="en-US" dirty="0" smtClean="0">
                <a:latin typeface="+mj-lt"/>
              </a:rPr>
              <a:t>note (SO WHAT).</a:t>
            </a:r>
          </a:p>
          <a:p>
            <a:r>
              <a:rPr lang="en-US" dirty="0" smtClean="0">
                <a:latin typeface="+mj-lt"/>
              </a:rPr>
              <a:t>Outline both a similarity and a difference between the works (WHAT).</a:t>
            </a:r>
          </a:p>
          <a:p>
            <a:r>
              <a:rPr lang="en-US" dirty="0" smtClean="0">
                <a:latin typeface="+mj-lt"/>
              </a:rPr>
              <a:t>Are concise and only one sentence.</a:t>
            </a:r>
          </a:p>
          <a:p>
            <a:r>
              <a:rPr lang="en-US" dirty="0" smtClean="0">
                <a:latin typeface="+mj-lt"/>
              </a:rPr>
              <a:t>Include specifics and a literary device or feature. (HOW)</a:t>
            </a:r>
            <a:endParaRPr lang="en-US" dirty="0">
              <a:latin typeface="+mj-lt"/>
            </a:endParaRPr>
          </a:p>
        </p:txBody>
      </p:sp>
      <p:graphicFrame>
        <p:nvGraphicFramePr>
          <p:cNvPr id="8" name="Content Placeholder 5"/>
          <p:cNvGraphicFramePr>
            <a:graphicFrameLocks/>
          </p:cNvGraphicFramePr>
          <p:nvPr>
            <p:extLst>
              <p:ext uri="{D42A27DB-BD31-4B8C-83A1-F6EECF244321}">
                <p14:modId xmlns:p14="http://schemas.microsoft.com/office/powerpoint/2010/main" val="3502711702"/>
              </p:ext>
            </p:extLst>
          </p:nvPr>
        </p:nvGraphicFramePr>
        <p:xfrm>
          <a:off x="2077402" y="5251268"/>
          <a:ext cx="9992677" cy="1510344"/>
        </p:xfrm>
        <a:graphic>
          <a:graphicData uri="http://schemas.openxmlformats.org/drawingml/2006/table">
            <a:tbl>
              <a:tblPr firstRow="1" firstCol="1" bandRow="1"/>
              <a:tblGrid>
                <a:gridCol w="1053150">
                  <a:extLst>
                    <a:ext uri="{9D8B030D-6E8A-4147-A177-3AD203B41FA5}">
                      <a16:colId xmlns:a16="http://schemas.microsoft.com/office/drawing/2014/main" val="1447053607"/>
                    </a:ext>
                  </a:extLst>
                </a:gridCol>
                <a:gridCol w="2179775">
                  <a:extLst>
                    <a:ext uri="{9D8B030D-6E8A-4147-A177-3AD203B41FA5}">
                      <a16:colId xmlns:a16="http://schemas.microsoft.com/office/drawing/2014/main" val="694107908"/>
                    </a:ext>
                  </a:extLst>
                </a:gridCol>
                <a:gridCol w="2253251">
                  <a:extLst>
                    <a:ext uri="{9D8B030D-6E8A-4147-A177-3AD203B41FA5}">
                      <a16:colId xmlns:a16="http://schemas.microsoft.com/office/drawing/2014/main" val="172746392"/>
                    </a:ext>
                  </a:extLst>
                </a:gridCol>
                <a:gridCol w="2302234">
                  <a:extLst>
                    <a:ext uri="{9D8B030D-6E8A-4147-A177-3AD203B41FA5}">
                      <a16:colId xmlns:a16="http://schemas.microsoft.com/office/drawing/2014/main" val="3054648229"/>
                    </a:ext>
                  </a:extLst>
                </a:gridCol>
                <a:gridCol w="2204267">
                  <a:extLst>
                    <a:ext uri="{9D8B030D-6E8A-4147-A177-3AD203B41FA5}">
                      <a16:colId xmlns:a16="http://schemas.microsoft.com/office/drawing/2014/main" val="1849810242"/>
                    </a:ext>
                  </a:extLst>
                </a:gridCol>
              </a:tblGrid>
              <a:tr h="248472">
                <a:tc>
                  <a:txBody>
                    <a:bodyPr/>
                    <a:lstStyle/>
                    <a:p>
                      <a:pPr marL="0" marR="0">
                        <a:lnSpc>
                          <a:spcPct val="115000"/>
                        </a:lnSpc>
                        <a:spcBef>
                          <a:spcPts val="0"/>
                        </a:spcBef>
                        <a:spcAft>
                          <a:spcPts val="0"/>
                        </a:spcAft>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 </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5   Exceeds Standard</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4.25   Meets Standard</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3.5 Approaches Standard </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3 or Below-  Below Standard</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9583700"/>
                  </a:ext>
                </a:extLst>
              </a:tr>
              <a:tr h="1011667">
                <a:tc>
                  <a:txBody>
                    <a:bodyPr/>
                    <a:lstStyle/>
                    <a:p>
                      <a:pPr marL="0" marR="0">
                        <a:lnSpc>
                          <a:spcPct val="115000"/>
                        </a:lnSpc>
                        <a:spcBef>
                          <a:spcPts val="0"/>
                        </a:spcBef>
                        <a:spcAft>
                          <a:spcPts val="0"/>
                        </a:spcAft>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Thesis </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 </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/15</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Focused and clear thesis</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Comparative argument has depth and complexity</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Thesis well-proven in paper</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Clear thesis</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Comparative argument is present, but lacks depth</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Thesis adequately proven in paper</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Thesis present, but lack clarity</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Attempts to make a comparative argument </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Attempts to prove thesis in paper</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200" b="1" dirty="0">
                          <a:effectLst/>
                          <a:latin typeface="Cambria" panose="02040503050406030204" pitchFamily="18" charset="0"/>
                          <a:ea typeface="Times New Roman" panose="02020603050405020304" pitchFamily="18" charset="0"/>
                          <a:cs typeface="Times New Roman" panose="02020603050405020304" pitchFamily="18" charset="0"/>
                        </a:rPr>
                        <a:t>Thesis undeveloped or unclear</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b="1" dirty="0">
                          <a:effectLst/>
                          <a:latin typeface="Cambria" panose="02040503050406030204" pitchFamily="18" charset="0"/>
                          <a:ea typeface="Times New Roman" panose="02020603050405020304" pitchFamily="18" charset="0"/>
                          <a:cs typeface="Times New Roman" panose="02020603050405020304" pitchFamily="18" charset="0"/>
                        </a:rPr>
                        <a:t>Lacks a comparative argument</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b="1" dirty="0">
                          <a:effectLst/>
                          <a:latin typeface="Cambria" panose="02040503050406030204" pitchFamily="18" charset="0"/>
                          <a:ea typeface="Times New Roman" panose="02020603050405020304" pitchFamily="18" charset="0"/>
                          <a:cs typeface="Times New Roman" panose="02020603050405020304" pitchFamily="18" charset="0"/>
                        </a:rPr>
                        <a:t>Thesis not proven in paper</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6112743"/>
                  </a:ext>
                </a:extLst>
              </a:tr>
            </a:tbl>
          </a:graphicData>
        </a:graphic>
      </p:graphicFrame>
    </p:spTree>
    <p:extLst>
      <p:ext uri="{BB962C8B-B14F-4D97-AF65-F5344CB8AC3E}">
        <p14:creationId xmlns:p14="http://schemas.microsoft.com/office/powerpoint/2010/main" val="18350930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Comparative Thesis Statements: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04880793"/>
              </p:ext>
            </p:extLst>
          </p:nvPr>
        </p:nvGraphicFramePr>
        <p:xfrm>
          <a:off x="4097383" y="4476205"/>
          <a:ext cx="7924800" cy="2203269"/>
        </p:xfrm>
        <a:graphic>
          <a:graphicData uri="http://schemas.openxmlformats.org/drawingml/2006/table">
            <a:tbl>
              <a:tblPr firstRow="1" bandRow="1">
                <a:tableStyleId>{5940675A-B579-460E-94D1-54222C63F5DA}</a:tableStyleId>
              </a:tblPr>
              <a:tblGrid>
                <a:gridCol w="2641600">
                  <a:extLst>
                    <a:ext uri="{9D8B030D-6E8A-4147-A177-3AD203B41FA5}">
                      <a16:colId xmlns:a16="http://schemas.microsoft.com/office/drawing/2014/main" val="20000"/>
                    </a:ext>
                  </a:extLst>
                </a:gridCol>
                <a:gridCol w="2641600">
                  <a:extLst>
                    <a:ext uri="{9D8B030D-6E8A-4147-A177-3AD203B41FA5}">
                      <a16:colId xmlns:a16="http://schemas.microsoft.com/office/drawing/2014/main" val="20001"/>
                    </a:ext>
                  </a:extLst>
                </a:gridCol>
                <a:gridCol w="2641600">
                  <a:extLst>
                    <a:ext uri="{9D8B030D-6E8A-4147-A177-3AD203B41FA5}">
                      <a16:colId xmlns:a16="http://schemas.microsoft.com/office/drawing/2014/main" val="20002"/>
                    </a:ext>
                  </a:extLst>
                </a:gridCol>
              </a:tblGrid>
              <a:tr h="1288869">
                <a:tc>
                  <a:txBody>
                    <a:bodyPr/>
                    <a:lstStyle/>
                    <a:p>
                      <a:r>
                        <a:rPr lang="en-US" sz="2400" b="1" dirty="0" smtClean="0">
                          <a:solidFill>
                            <a:srgbClr val="0070C0"/>
                          </a:solidFill>
                        </a:rPr>
                        <a:t>HOW</a:t>
                      </a:r>
                    </a:p>
                    <a:p>
                      <a:r>
                        <a:rPr lang="en-US" sz="2400" b="1" dirty="0" smtClean="0">
                          <a:solidFill>
                            <a:srgbClr val="0070C0"/>
                          </a:solidFill>
                        </a:rPr>
                        <a:t>(</a:t>
                      </a:r>
                      <a:r>
                        <a:rPr lang="en-US" sz="1800" b="1" dirty="0" smtClean="0">
                          <a:solidFill>
                            <a:srgbClr val="0070C0"/>
                          </a:solidFill>
                        </a:rPr>
                        <a:t>Clear</a:t>
                      </a:r>
                      <a:r>
                        <a:rPr lang="en-US" sz="1800" b="1" baseline="0" dirty="0" smtClean="0">
                          <a:solidFill>
                            <a:srgbClr val="0070C0"/>
                          </a:solidFill>
                        </a:rPr>
                        <a:t> and Specific Details</a:t>
                      </a:r>
                      <a:r>
                        <a:rPr lang="en-US" sz="2400" b="1" baseline="0" dirty="0" smtClean="0">
                          <a:solidFill>
                            <a:srgbClr val="0070C0"/>
                          </a:solidFill>
                        </a:rPr>
                        <a:t>)</a:t>
                      </a:r>
                      <a:endParaRPr lang="en-US" sz="2400" b="1" dirty="0">
                        <a:solidFill>
                          <a:srgbClr val="0070C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2400" b="1" baseline="0" dirty="0" smtClean="0">
                          <a:solidFill>
                            <a:srgbClr val="FF0000"/>
                          </a:solidFill>
                        </a:rPr>
                        <a:t>WHAT</a:t>
                      </a:r>
                    </a:p>
                    <a:p>
                      <a:r>
                        <a:rPr lang="en-US" sz="2400" b="1" baseline="0" dirty="0" smtClean="0">
                          <a:solidFill>
                            <a:srgbClr val="FF0000"/>
                          </a:solidFill>
                        </a:rPr>
                        <a:t>(</a:t>
                      </a:r>
                      <a:r>
                        <a:rPr lang="en-US" sz="1800" b="1" baseline="0" dirty="0" smtClean="0">
                          <a:solidFill>
                            <a:srgbClr val="FF0000"/>
                          </a:solidFill>
                        </a:rPr>
                        <a:t>Debatable Claim or Argument</a:t>
                      </a:r>
                      <a:r>
                        <a:rPr lang="en-US" sz="2400" b="1" baseline="0" dirty="0" smtClean="0">
                          <a:solidFill>
                            <a:srgbClr val="FF0000"/>
                          </a:solidFill>
                        </a:rPr>
                        <a:t>)</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2400" b="1" dirty="0" smtClean="0">
                          <a:solidFill>
                            <a:srgbClr val="7030A0"/>
                          </a:solidFill>
                        </a:rPr>
                        <a:t>“So What”</a:t>
                      </a:r>
                      <a:endParaRPr lang="en-US" sz="2400" b="1" dirty="0">
                        <a:solidFill>
                          <a:srgbClr val="7030A0"/>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728840">
                <a:tc>
                  <a:txBody>
                    <a:bodyPr/>
                    <a:lstStyle/>
                    <a:p>
                      <a:r>
                        <a:rPr lang="en-US" sz="1800" dirty="0" smtClean="0"/>
                        <a:t>Titles</a:t>
                      </a:r>
                      <a:r>
                        <a:rPr lang="en-US" sz="1800" baseline="0" dirty="0" smtClean="0"/>
                        <a:t> of books, authors’ names, literary devices, characters, etc.</a:t>
                      </a:r>
                      <a:endParaRPr lang="en-US" sz="1800" dirty="0"/>
                    </a:p>
                  </a:txBody>
                  <a:tcPr/>
                </a:tc>
                <a:tc>
                  <a:txBody>
                    <a:bodyPr/>
                    <a:lstStyle/>
                    <a:p>
                      <a:r>
                        <a:rPr lang="en-US" sz="1800" dirty="0" smtClean="0"/>
                        <a:t>Answering</a:t>
                      </a:r>
                      <a:r>
                        <a:rPr lang="en-US" sz="1800" baseline="0" dirty="0" smtClean="0"/>
                        <a:t> the question or prompt, not a fact</a:t>
                      </a:r>
                      <a:endParaRPr lang="en-US" sz="1800" dirty="0"/>
                    </a:p>
                  </a:txBody>
                  <a:tcPr/>
                </a:tc>
                <a:tc>
                  <a:txBody>
                    <a:bodyPr/>
                    <a:lstStyle/>
                    <a:p>
                      <a:r>
                        <a:rPr lang="en-US" sz="1800" dirty="0" smtClean="0"/>
                        <a:t>Why does this “matter” or universal</a:t>
                      </a:r>
                      <a:r>
                        <a:rPr lang="en-US" sz="1800" baseline="0" dirty="0" smtClean="0"/>
                        <a:t> theme or dystopian warning</a:t>
                      </a:r>
                      <a:endParaRPr lang="en-US" sz="1800" dirty="0"/>
                    </a:p>
                  </a:txBody>
                  <a:tcPr/>
                </a:tc>
                <a:extLst>
                  <a:ext uri="{0D108BD9-81ED-4DB2-BD59-A6C34878D82A}">
                    <a16:rowId xmlns:a16="http://schemas.microsoft.com/office/drawing/2014/main" val="10001"/>
                  </a:ext>
                </a:extLst>
              </a:tr>
            </a:tbl>
          </a:graphicData>
        </a:graphic>
      </p:graphicFrame>
      <p:pic>
        <p:nvPicPr>
          <p:cNvPr id="6" name="Content Placeholder 4"/>
          <p:cNvPicPr>
            <a:picLocks noGrp="1" noChangeAspect="1"/>
          </p:cNvPicPr>
          <p:nvPr>
            <p:ph sz="quarter" idx="1"/>
          </p:nvPr>
        </p:nvPicPr>
        <p:blipFill>
          <a:blip r:embed="rId2"/>
          <a:stretch>
            <a:fillRect/>
          </a:stretch>
        </p:blipFill>
        <p:spPr>
          <a:xfrm>
            <a:off x="816864" y="1595682"/>
            <a:ext cx="10871200" cy="2504040"/>
          </a:xfrm>
          <a:prstGeom prst="rect">
            <a:avLst/>
          </a:prstGeom>
        </p:spPr>
      </p:pic>
    </p:spTree>
    <p:extLst>
      <p:ext uri="{BB962C8B-B14F-4D97-AF65-F5344CB8AC3E}">
        <p14:creationId xmlns:p14="http://schemas.microsoft.com/office/powerpoint/2010/main" val="41550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Content Placeholder 6" descr="Screen Shot 2017-02-07 at 7.57.03 AM.png"/>
          <p:cNvPicPr>
            <a:picLocks noChangeAspect="1"/>
          </p:cNvPicPr>
          <p:nvPr/>
        </p:nvPicPr>
        <p:blipFill rotWithShape="1">
          <a:blip r:embed="rId2">
            <a:extLst>
              <a:ext uri="{28A0092B-C50C-407E-A947-70E740481C1C}">
                <a14:useLocalDpi xmlns:a14="http://schemas.microsoft.com/office/drawing/2010/main" val="0"/>
              </a:ext>
            </a:extLst>
          </a:blip>
          <a:srcRect l="2851" r="16010"/>
          <a:stretch/>
        </p:blipFill>
        <p:spPr>
          <a:xfrm>
            <a:off x="309393" y="4573716"/>
            <a:ext cx="3509079" cy="2008246"/>
          </a:xfrm>
          <a:prstGeom prst="rect">
            <a:avLst/>
          </a:prstGeom>
          <a:ln>
            <a:noFill/>
          </a:ln>
        </p:spPr>
      </p:pic>
      <p:sp>
        <p:nvSpPr>
          <p:cNvPr id="2" name="Title 1"/>
          <p:cNvSpPr>
            <a:spLocks noGrp="1"/>
          </p:cNvSpPr>
          <p:nvPr>
            <p:ph type="title"/>
          </p:nvPr>
        </p:nvSpPr>
        <p:spPr/>
        <p:txBody>
          <a:bodyPr/>
          <a:lstStyle/>
          <a:p>
            <a:r>
              <a:rPr lang="en-US" dirty="0" smtClean="0"/>
              <a:t>Comparative Thesis Statements: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04880793"/>
              </p:ext>
            </p:extLst>
          </p:nvPr>
        </p:nvGraphicFramePr>
        <p:xfrm>
          <a:off x="4097383" y="4476205"/>
          <a:ext cx="7924800" cy="2203269"/>
        </p:xfrm>
        <a:graphic>
          <a:graphicData uri="http://schemas.openxmlformats.org/drawingml/2006/table">
            <a:tbl>
              <a:tblPr firstRow="1" bandRow="1">
                <a:tableStyleId>{5940675A-B579-460E-94D1-54222C63F5DA}</a:tableStyleId>
              </a:tblPr>
              <a:tblGrid>
                <a:gridCol w="2641600">
                  <a:extLst>
                    <a:ext uri="{9D8B030D-6E8A-4147-A177-3AD203B41FA5}">
                      <a16:colId xmlns:a16="http://schemas.microsoft.com/office/drawing/2014/main" val="20000"/>
                    </a:ext>
                  </a:extLst>
                </a:gridCol>
                <a:gridCol w="2641600">
                  <a:extLst>
                    <a:ext uri="{9D8B030D-6E8A-4147-A177-3AD203B41FA5}">
                      <a16:colId xmlns:a16="http://schemas.microsoft.com/office/drawing/2014/main" val="20001"/>
                    </a:ext>
                  </a:extLst>
                </a:gridCol>
                <a:gridCol w="2641600">
                  <a:extLst>
                    <a:ext uri="{9D8B030D-6E8A-4147-A177-3AD203B41FA5}">
                      <a16:colId xmlns:a16="http://schemas.microsoft.com/office/drawing/2014/main" val="20002"/>
                    </a:ext>
                  </a:extLst>
                </a:gridCol>
              </a:tblGrid>
              <a:tr h="1288869">
                <a:tc>
                  <a:txBody>
                    <a:bodyPr/>
                    <a:lstStyle/>
                    <a:p>
                      <a:r>
                        <a:rPr lang="en-US" sz="2400" b="1" dirty="0" smtClean="0">
                          <a:solidFill>
                            <a:srgbClr val="0070C0"/>
                          </a:solidFill>
                        </a:rPr>
                        <a:t>HOW</a:t>
                      </a:r>
                    </a:p>
                    <a:p>
                      <a:r>
                        <a:rPr lang="en-US" sz="2400" b="1" dirty="0" smtClean="0">
                          <a:solidFill>
                            <a:srgbClr val="0070C0"/>
                          </a:solidFill>
                        </a:rPr>
                        <a:t>(</a:t>
                      </a:r>
                      <a:r>
                        <a:rPr lang="en-US" sz="1800" b="1" dirty="0" smtClean="0">
                          <a:solidFill>
                            <a:srgbClr val="0070C0"/>
                          </a:solidFill>
                        </a:rPr>
                        <a:t>Clear</a:t>
                      </a:r>
                      <a:r>
                        <a:rPr lang="en-US" sz="1800" b="1" baseline="0" dirty="0" smtClean="0">
                          <a:solidFill>
                            <a:srgbClr val="0070C0"/>
                          </a:solidFill>
                        </a:rPr>
                        <a:t> and Specific Details</a:t>
                      </a:r>
                      <a:r>
                        <a:rPr lang="en-US" sz="2400" b="1" baseline="0" dirty="0" smtClean="0">
                          <a:solidFill>
                            <a:srgbClr val="0070C0"/>
                          </a:solidFill>
                        </a:rPr>
                        <a:t>)</a:t>
                      </a:r>
                      <a:endParaRPr lang="en-US" sz="2400" b="1" dirty="0">
                        <a:solidFill>
                          <a:srgbClr val="0070C0"/>
                        </a:solidFill>
                      </a:endParaRP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2400" b="1" baseline="0" dirty="0" smtClean="0">
                          <a:solidFill>
                            <a:srgbClr val="FF0000"/>
                          </a:solidFill>
                        </a:rPr>
                        <a:t>WHAT</a:t>
                      </a:r>
                    </a:p>
                    <a:p>
                      <a:r>
                        <a:rPr lang="en-US" sz="2400" b="1" baseline="0" dirty="0" smtClean="0">
                          <a:solidFill>
                            <a:srgbClr val="FF0000"/>
                          </a:solidFill>
                        </a:rPr>
                        <a:t>(</a:t>
                      </a:r>
                      <a:r>
                        <a:rPr lang="en-US" sz="1800" b="1" baseline="0" dirty="0" smtClean="0">
                          <a:solidFill>
                            <a:srgbClr val="FF0000"/>
                          </a:solidFill>
                        </a:rPr>
                        <a:t>Debatable Claim or Argument</a:t>
                      </a:r>
                      <a:r>
                        <a:rPr lang="en-US" sz="2400" b="1" baseline="0" dirty="0" smtClean="0">
                          <a:solidFill>
                            <a:srgbClr val="FF0000"/>
                          </a:solidFill>
                        </a:rPr>
                        <a:t>)</a:t>
                      </a:r>
                      <a:endParaRPr lang="en-US" sz="2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n-US" sz="2400" b="1" dirty="0" smtClean="0">
                          <a:solidFill>
                            <a:srgbClr val="7030A0"/>
                          </a:solidFill>
                        </a:rPr>
                        <a:t>“So What”</a:t>
                      </a:r>
                      <a:endParaRPr lang="en-US" sz="2400" b="1" dirty="0">
                        <a:solidFill>
                          <a:srgbClr val="7030A0"/>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0"/>
                  </a:ext>
                </a:extLst>
              </a:tr>
              <a:tr h="728840">
                <a:tc>
                  <a:txBody>
                    <a:bodyPr/>
                    <a:lstStyle/>
                    <a:p>
                      <a:r>
                        <a:rPr lang="en-US" sz="1800" dirty="0" smtClean="0"/>
                        <a:t>Titles</a:t>
                      </a:r>
                      <a:r>
                        <a:rPr lang="en-US" sz="1800" baseline="0" dirty="0" smtClean="0"/>
                        <a:t> of books, authors’ names, literary devices, characters, etc.</a:t>
                      </a:r>
                      <a:endParaRPr lang="en-US" sz="1800" dirty="0"/>
                    </a:p>
                  </a:txBody>
                  <a:tcPr/>
                </a:tc>
                <a:tc>
                  <a:txBody>
                    <a:bodyPr/>
                    <a:lstStyle/>
                    <a:p>
                      <a:r>
                        <a:rPr lang="en-US" sz="1800" dirty="0" smtClean="0"/>
                        <a:t>Answering</a:t>
                      </a:r>
                      <a:r>
                        <a:rPr lang="en-US" sz="1800" baseline="0" dirty="0" smtClean="0"/>
                        <a:t> the question or prompt, not a fact</a:t>
                      </a:r>
                      <a:endParaRPr lang="en-US" sz="1800" dirty="0"/>
                    </a:p>
                  </a:txBody>
                  <a:tcPr/>
                </a:tc>
                <a:tc>
                  <a:txBody>
                    <a:bodyPr/>
                    <a:lstStyle/>
                    <a:p>
                      <a:r>
                        <a:rPr lang="en-US" sz="1800" dirty="0" smtClean="0"/>
                        <a:t>Why does this “matter” or universal</a:t>
                      </a:r>
                      <a:r>
                        <a:rPr lang="en-US" sz="1800" baseline="0" dirty="0" smtClean="0"/>
                        <a:t> theme or dystopian warning</a:t>
                      </a:r>
                      <a:endParaRPr lang="en-US" sz="1800" dirty="0"/>
                    </a:p>
                  </a:txBody>
                  <a:tcPr/>
                </a:tc>
                <a:extLst>
                  <a:ext uri="{0D108BD9-81ED-4DB2-BD59-A6C34878D82A}">
                    <a16:rowId xmlns:a16="http://schemas.microsoft.com/office/drawing/2014/main" val="10001"/>
                  </a:ext>
                </a:extLst>
              </a:tr>
            </a:tbl>
          </a:graphicData>
        </a:graphic>
      </p:graphicFrame>
      <p:pic>
        <p:nvPicPr>
          <p:cNvPr id="6" name="Content Placeholder 4"/>
          <p:cNvPicPr>
            <a:picLocks noGrp="1" noChangeAspect="1"/>
          </p:cNvPicPr>
          <p:nvPr>
            <p:ph sz="quarter" idx="1"/>
          </p:nvPr>
        </p:nvPicPr>
        <p:blipFill>
          <a:blip r:embed="rId3"/>
          <a:stretch>
            <a:fillRect/>
          </a:stretch>
        </p:blipFill>
        <p:spPr>
          <a:xfrm>
            <a:off x="816864" y="1595682"/>
            <a:ext cx="10871200" cy="2504040"/>
          </a:xfrm>
          <a:prstGeom prst="rect">
            <a:avLst/>
          </a:prstGeom>
        </p:spPr>
      </p:pic>
      <p:cxnSp>
        <p:nvCxnSpPr>
          <p:cNvPr id="7" name="Straight Connector 6"/>
          <p:cNvCxnSpPr/>
          <p:nvPr/>
        </p:nvCxnSpPr>
        <p:spPr>
          <a:xfrm>
            <a:off x="3043646" y="2704011"/>
            <a:ext cx="601980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950668" y="3291840"/>
            <a:ext cx="1113265"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821577" y="3291840"/>
            <a:ext cx="19050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553541" y="3291840"/>
            <a:ext cx="2608671" cy="0"/>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950668" y="3888377"/>
            <a:ext cx="1722865" cy="0"/>
          </a:xfrm>
          <a:prstGeom prst="line">
            <a:avLst/>
          </a:prstGeom>
          <a:ln w="254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Up Arrow 11"/>
          <p:cNvSpPr/>
          <p:nvPr/>
        </p:nvSpPr>
        <p:spPr>
          <a:xfrm>
            <a:off x="10817054" y="3409504"/>
            <a:ext cx="437957" cy="1380435"/>
          </a:xfrm>
          <a:prstGeom prst="upArrow">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Up Arrow 12"/>
          <p:cNvSpPr/>
          <p:nvPr/>
        </p:nvSpPr>
        <p:spPr>
          <a:xfrm rot="18277120">
            <a:off x="5859715" y="2868231"/>
            <a:ext cx="387661" cy="2040294"/>
          </a:xfrm>
          <a:prstGeom prst="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Up Arrow 13"/>
          <p:cNvSpPr/>
          <p:nvPr/>
        </p:nvSpPr>
        <p:spPr>
          <a:xfrm rot="19160903">
            <a:off x="3156217" y="3079359"/>
            <a:ext cx="304800" cy="2307872"/>
          </a:xfrm>
          <a:prstGeom prst="upArrow">
            <a:avLst/>
          </a:prstGeom>
          <a:solidFill>
            <a:srgbClr val="0070C0"/>
          </a:solidFill>
          <a:ln>
            <a:solidFill>
              <a:srgbClr val="0070C0"/>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4891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6" descr="Screen Shot 2017-02-07 at 7.57.03 AM.png"/>
          <p:cNvPicPr>
            <a:picLocks noChangeAspect="1"/>
          </p:cNvPicPr>
          <p:nvPr/>
        </p:nvPicPr>
        <p:blipFill rotWithShape="1">
          <a:blip r:embed="rId2">
            <a:extLst>
              <a:ext uri="{28A0092B-C50C-407E-A947-70E740481C1C}">
                <a14:useLocalDpi xmlns:a14="http://schemas.microsoft.com/office/drawing/2010/main" val="0"/>
              </a:ext>
            </a:extLst>
          </a:blip>
          <a:srcRect l="2851" r="16010"/>
          <a:stretch/>
        </p:blipFill>
        <p:spPr>
          <a:xfrm>
            <a:off x="7498080" y="2068799"/>
            <a:ext cx="4571999" cy="2616555"/>
          </a:xfrm>
          <a:prstGeom prst="rect">
            <a:avLst/>
          </a:prstGeom>
          <a:ln>
            <a:noFill/>
          </a:ln>
        </p:spPr>
      </p:pic>
      <p:sp>
        <p:nvSpPr>
          <p:cNvPr id="2" name="Title 1"/>
          <p:cNvSpPr>
            <a:spLocks noGrp="1"/>
          </p:cNvSpPr>
          <p:nvPr>
            <p:ph type="title"/>
          </p:nvPr>
        </p:nvSpPr>
        <p:spPr/>
        <p:txBody>
          <a:bodyPr/>
          <a:lstStyle/>
          <a:p>
            <a:r>
              <a:rPr lang="en-US" dirty="0" smtClean="0"/>
              <a:t>Draft your thesis!</a:t>
            </a:r>
            <a:endParaRPr lang="en-US" dirty="0"/>
          </a:p>
        </p:txBody>
      </p:sp>
      <p:sp>
        <p:nvSpPr>
          <p:cNvPr id="7" name="Content Placeholder 6"/>
          <p:cNvSpPr>
            <a:spLocks noGrp="1"/>
          </p:cNvSpPr>
          <p:nvPr>
            <p:ph sz="quarter" idx="1"/>
          </p:nvPr>
        </p:nvSpPr>
        <p:spPr>
          <a:xfrm>
            <a:off x="816864" y="1600200"/>
            <a:ext cx="7273399" cy="4495800"/>
          </a:xfrm>
        </p:spPr>
        <p:txBody>
          <a:bodyPr>
            <a:normAutofit/>
          </a:bodyPr>
          <a:lstStyle/>
          <a:p>
            <a:pPr marL="0" indent="0">
              <a:buNone/>
            </a:pPr>
            <a:r>
              <a:rPr lang="en-US" sz="2400" dirty="0" smtClean="0">
                <a:latin typeface="+mj-lt"/>
              </a:rPr>
              <a:t>Excellent comparative thesis statements:</a:t>
            </a:r>
          </a:p>
          <a:p>
            <a:r>
              <a:rPr lang="en-US" sz="2400" dirty="0">
                <a:latin typeface="+mj-lt"/>
              </a:rPr>
              <a:t>say </a:t>
            </a:r>
            <a:r>
              <a:rPr lang="en-US" sz="2400" i="1" dirty="0">
                <a:latin typeface="+mj-lt"/>
              </a:rPr>
              <a:t>why</a:t>
            </a:r>
            <a:r>
              <a:rPr lang="en-US" sz="2400" dirty="0">
                <a:latin typeface="+mj-lt"/>
              </a:rPr>
              <a:t> the comparison and contrast is worthy of </a:t>
            </a:r>
            <a:r>
              <a:rPr lang="en-US" sz="2400" dirty="0" smtClean="0">
                <a:latin typeface="+mj-lt"/>
              </a:rPr>
              <a:t>note (SO WHAT).</a:t>
            </a:r>
          </a:p>
          <a:p>
            <a:r>
              <a:rPr lang="en-US" sz="2400" dirty="0" smtClean="0">
                <a:latin typeface="+mj-lt"/>
              </a:rPr>
              <a:t>Outline both a similarity and a difference between the works (WHAT).</a:t>
            </a:r>
          </a:p>
          <a:p>
            <a:r>
              <a:rPr lang="en-US" sz="2400" dirty="0" smtClean="0">
                <a:latin typeface="+mj-lt"/>
              </a:rPr>
              <a:t>Are concise and only one sentence.</a:t>
            </a:r>
          </a:p>
          <a:p>
            <a:r>
              <a:rPr lang="en-US" sz="2400" dirty="0" smtClean="0">
                <a:latin typeface="+mj-lt"/>
              </a:rPr>
              <a:t>Include specifics and a literary device or feature. (HOW)</a:t>
            </a:r>
            <a:endParaRPr lang="en-US" sz="2400" dirty="0">
              <a:latin typeface="+mj-lt"/>
            </a:endParaRPr>
          </a:p>
        </p:txBody>
      </p:sp>
      <p:graphicFrame>
        <p:nvGraphicFramePr>
          <p:cNvPr id="8" name="Content Placeholder 5"/>
          <p:cNvGraphicFramePr>
            <a:graphicFrameLocks/>
          </p:cNvGraphicFramePr>
          <p:nvPr>
            <p:extLst>
              <p:ext uri="{D42A27DB-BD31-4B8C-83A1-F6EECF244321}">
                <p14:modId xmlns:p14="http://schemas.microsoft.com/office/powerpoint/2010/main" val="3502711702"/>
              </p:ext>
            </p:extLst>
          </p:nvPr>
        </p:nvGraphicFramePr>
        <p:xfrm>
          <a:off x="2077402" y="5251268"/>
          <a:ext cx="9992677" cy="1510344"/>
        </p:xfrm>
        <a:graphic>
          <a:graphicData uri="http://schemas.openxmlformats.org/drawingml/2006/table">
            <a:tbl>
              <a:tblPr firstRow="1" firstCol="1" bandRow="1"/>
              <a:tblGrid>
                <a:gridCol w="1053150">
                  <a:extLst>
                    <a:ext uri="{9D8B030D-6E8A-4147-A177-3AD203B41FA5}">
                      <a16:colId xmlns:a16="http://schemas.microsoft.com/office/drawing/2014/main" val="1447053607"/>
                    </a:ext>
                  </a:extLst>
                </a:gridCol>
                <a:gridCol w="2179775">
                  <a:extLst>
                    <a:ext uri="{9D8B030D-6E8A-4147-A177-3AD203B41FA5}">
                      <a16:colId xmlns:a16="http://schemas.microsoft.com/office/drawing/2014/main" val="694107908"/>
                    </a:ext>
                  </a:extLst>
                </a:gridCol>
                <a:gridCol w="2253251">
                  <a:extLst>
                    <a:ext uri="{9D8B030D-6E8A-4147-A177-3AD203B41FA5}">
                      <a16:colId xmlns:a16="http://schemas.microsoft.com/office/drawing/2014/main" val="172746392"/>
                    </a:ext>
                  </a:extLst>
                </a:gridCol>
                <a:gridCol w="2302234">
                  <a:extLst>
                    <a:ext uri="{9D8B030D-6E8A-4147-A177-3AD203B41FA5}">
                      <a16:colId xmlns:a16="http://schemas.microsoft.com/office/drawing/2014/main" val="3054648229"/>
                    </a:ext>
                  </a:extLst>
                </a:gridCol>
                <a:gridCol w="2204267">
                  <a:extLst>
                    <a:ext uri="{9D8B030D-6E8A-4147-A177-3AD203B41FA5}">
                      <a16:colId xmlns:a16="http://schemas.microsoft.com/office/drawing/2014/main" val="1849810242"/>
                    </a:ext>
                  </a:extLst>
                </a:gridCol>
              </a:tblGrid>
              <a:tr h="248472">
                <a:tc>
                  <a:txBody>
                    <a:bodyPr/>
                    <a:lstStyle/>
                    <a:p>
                      <a:pPr marL="0" marR="0">
                        <a:lnSpc>
                          <a:spcPct val="115000"/>
                        </a:lnSpc>
                        <a:spcBef>
                          <a:spcPts val="0"/>
                        </a:spcBef>
                        <a:spcAft>
                          <a:spcPts val="0"/>
                        </a:spcAft>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 </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5   Exceeds Standard</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4.25   Meets Standard</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3.5 Approaches Standard </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3 or Below-  Below Standard</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9583700"/>
                  </a:ext>
                </a:extLst>
              </a:tr>
              <a:tr h="1011667">
                <a:tc>
                  <a:txBody>
                    <a:bodyPr/>
                    <a:lstStyle/>
                    <a:p>
                      <a:pPr marL="0" marR="0">
                        <a:lnSpc>
                          <a:spcPct val="115000"/>
                        </a:lnSpc>
                        <a:spcBef>
                          <a:spcPts val="0"/>
                        </a:spcBef>
                        <a:spcAft>
                          <a:spcPts val="0"/>
                        </a:spcAft>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Thesis </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 </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/15</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200" b="1" dirty="0">
                          <a:effectLst/>
                          <a:latin typeface="Cambria" panose="02040503050406030204" pitchFamily="18" charset="0"/>
                          <a:ea typeface="Times New Roman" panose="02020603050405020304" pitchFamily="18" charset="0"/>
                          <a:cs typeface="Times New Roman" panose="02020603050405020304" pitchFamily="18" charset="0"/>
                        </a:rPr>
                        <a:t>Focused and clear thesis</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b="1" dirty="0">
                          <a:effectLst/>
                          <a:latin typeface="Cambria" panose="02040503050406030204" pitchFamily="18" charset="0"/>
                          <a:ea typeface="Times New Roman" panose="02020603050405020304" pitchFamily="18" charset="0"/>
                          <a:cs typeface="Times New Roman" panose="02020603050405020304" pitchFamily="18" charset="0"/>
                        </a:rPr>
                        <a:t>Comparative argument has depth and complexity</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b="1" dirty="0">
                          <a:effectLst/>
                          <a:latin typeface="Cambria" panose="02040503050406030204" pitchFamily="18" charset="0"/>
                          <a:ea typeface="Times New Roman" panose="02020603050405020304" pitchFamily="18" charset="0"/>
                          <a:cs typeface="Times New Roman" panose="02020603050405020304" pitchFamily="18" charset="0"/>
                        </a:rPr>
                        <a:t>Thesis well-proven in paper</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Clear thesis</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Comparative argument is present, but lacks depth</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Thesis adequately proven in paper</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Thesis present, but lack clarity</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Attempts to make a comparative argument </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b="1">
                          <a:effectLst/>
                          <a:latin typeface="Cambria" panose="02040503050406030204" pitchFamily="18" charset="0"/>
                          <a:ea typeface="Times New Roman" panose="02020603050405020304" pitchFamily="18" charset="0"/>
                          <a:cs typeface="Times New Roman" panose="02020603050405020304" pitchFamily="18" charset="0"/>
                        </a:rPr>
                        <a:t>Attempts to prove thesis in paper</a:t>
                      </a:r>
                      <a:endParaRPr lang="en-US" sz="20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200" b="1" dirty="0">
                          <a:effectLst/>
                          <a:latin typeface="Cambria" panose="02040503050406030204" pitchFamily="18" charset="0"/>
                          <a:ea typeface="Times New Roman" panose="02020603050405020304" pitchFamily="18" charset="0"/>
                          <a:cs typeface="Times New Roman" panose="02020603050405020304" pitchFamily="18" charset="0"/>
                        </a:rPr>
                        <a:t>Thesis undeveloped or unclear</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b="1" dirty="0">
                          <a:effectLst/>
                          <a:latin typeface="Cambria" panose="02040503050406030204" pitchFamily="18" charset="0"/>
                          <a:ea typeface="Times New Roman" panose="02020603050405020304" pitchFamily="18" charset="0"/>
                          <a:cs typeface="Times New Roman" panose="02020603050405020304" pitchFamily="18" charset="0"/>
                        </a:rPr>
                        <a:t>Lacks a comparative argument</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200" b="1" dirty="0">
                          <a:effectLst/>
                          <a:latin typeface="Cambria" panose="02040503050406030204" pitchFamily="18" charset="0"/>
                          <a:ea typeface="Times New Roman" panose="02020603050405020304" pitchFamily="18" charset="0"/>
                          <a:cs typeface="Times New Roman" panose="02020603050405020304" pitchFamily="18" charset="0"/>
                        </a:rPr>
                        <a:t>Thesis not proven in paper</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6112743"/>
                  </a:ext>
                </a:extLst>
              </a:tr>
            </a:tbl>
          </a:graphicData>
        </a:graphic>
      </p:graphicFrame>
    </p:spTree>
    <p:extLst>
      <p:ext uri="{BB962C8B-B14F-4D97-AF65-F5344CB8AC3E}">
        <p14:creationId xmlns:p14="http://schemas.microsoft.com/office/powerpoint/2010/main" val="9733506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Editing	</a:t>
            </a:r>
            <a:endParaRPr lang="en-US" dirty="0"/>
          </a:p>
        </p:txBody>
      </p:sp>
      <p:sp>
        <p:nvSpPr>
          <p:cNvPr id="3" name="Content Placeholder 2"/>
          <p:cNvSpPr>
            <a:spLocks noGrp="1"/>
          </p:cNvSpPr>
          <p:nvPr>
            <p:ph sz="quarter" idx="1"/>
          </p:nvPr>
        </p:nvSpPr>
        <p:spPr/>
        <p:txBody>
          <a:bodyPr/>
          <a:lstStyle/>
          <a:p>
            <a:r>
              <a:rPr lang="en-US" dirty="0" smtClean="0"/>
              <a:t>We’re going to pass and peer edit our thesis statements. </a:t>
            </a:r>
          </a:p>
          <a:p>
            <a:r>
              <a:rPr lang="en-US" dirty="0" smtClean="0"/>
              <a:t>Pass your thesis to the right, and then provide written feedback for that person.</a:t>
            </a:r>
          </a:p>
          <a:p>
            <a:r>
              <a:rPr lang="en-US" dirty="0" smtClean="0"/>
              <a:t>Add to the written feedback when you get the next thesis, etc.</a:t>
            </a:r>
          </a:p>
          <a:p>
            <a:r>
              <a:rPr lang="en-US" dirty="0" smtClean="0"/>
              <a:t>Finally, after we’re done, we’ll write a revised thesis statement.</a:t>
            </a:r>
            <a:endParaRPr lang="en-US" dirty="0"/>
          </a:p>
        </p:txBody>
      </p:sp>
    </p:spTree>
    <p:extLst>
      <p:ext uri="{BB962C8B-B14F-4D97-AF65-F5344CB8AC3E}">
        <p14:creationId xmlns:p14="http://schemas.microsoft.com/office/powerpoint/2010/main" val="3509904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Solidish</a:t>
            </a:r>
            <a:r>
              <a:rPr lang="en-US" dirty="0" smtClean="0"/>
              <a:t> Examples</a:t>
            </a:r>
            <a:endParaRPr lang="en-US" dirty="0"/>
          </a:p>
        </p:txBody>
      </p:sp>
      <p:sp>
        <p:nvSpPr>
          <p:cNvPr id="3" name="Content Placeholder 2"/>
          <p:cNvSpPr>
            <a:spLocks noGrp="1"/>
          </p:cNvSpPr>
          <p:nvPr>
            <p:ph sz="quarter" idx="1"/>
          </p:nvPr>
        </p:nvSpPr>
        <p:spPr>
          <a:xfrm>
            <a:off x="816864" y="1600199"/>
            <a:ext cx="10871200" cy="5035731"/>
          </a:xfrm>
        </p:spPr>
        <p:txBody>
          <a:bodyPr>
            <a:normAutofit fontScale="85000" lnSpcReduction="20000"/>
          </a:bodyPr>
          <a:lstStyle/>
          <a:p>
            <a:r>
              <a:rPr lang="en-US" dirty="0"/>
              <a:t>In </a:t>
            </a:r>
            <a:r>
              <a:rPr lang="en-US" i="1" dirty="0"/>
              <a:t>Brave New World</a:t>
            </a:r>
            <a:r>
              <a:rPr lang="en-US" dirty="0"/>
              <a:t> and </a:t>
            </a:r>
            <a:r>
              <a:rPr lang="en-US" i="1" dirty="0"/>
              <a:t>Black Mirror: Nosedive</a:t>
            </a:r>
            <a:r>
              <a:rPr lang="en-US" dirty="0"/>
              <a:t>, Huxley and Wright both use the experiences of morally relatable characters in opposition against conformist society juxtaposed through different ironic rebellion to ultimately provide commentary on the inescapable hypocrisy in the structure of any utopian society. </a:t>
            </a:r>
            <a:endParaRPr lang="en-US" dirty="0" smtClean="0"/>
          </a:p>
          <a:p>
            <a:endParaRPr lang="en-US" dirty="0"/>
          </a:p>
          <a:p>
            <a:r>
              <a:rPr lang="en-US" dirty="0"/>
              <a:t> </a:t>
            </a:r>
            <a:r>
              <a:rPr lang="en-US" dirty="0" smtClean="0"/>
              <a:t>Aldous </a:t>
            </a:r>
            <a:r>
              <a:rPr lang="en-US" dirty="0"/>
              <a:t>Huxley and George Orwell, in their respective novels </a:t>
            </a:r>
            <a:r>
              <a:rPr lang="en-US" i="1" dirty="0"/>
              <a:t>Brave New World</a:t>
            </a:r>
            <a:r>
              <a:rPr lang="en-US" dirty="0"/>
              <a:t> and </a:t>
            </a:r>
            <a:r>
              <a:rPr lang="en-US" i="1" dirty="0"/>
              <a:t>1984</a:t>
            </a:r>
            <a:r>
              <a:rPr lang="en-US" dirty="0"/>
              <a:t>, use the characterization of their main female characters as sexually promiscuous to reveal to their audience their views on female sexuality and femininity, proving how deep misogyny runs in society</a:t>
            </a:r>
            <a:r>
              <a:rPr lang="en-US" dirty="0" smtClean="0"/>
              <a:t>.</a:t>
            </a:r>
          </a:p>
          <a:p>
            <a:endParaRPr lang="en-US" dirty="0"/>
          </a:p>
          <a:p>
            <a:r>
              <a:rPr lang="en-US" dirty="0"/>
              <a:t> </a:t>
            </a:r>
            <a:r>
              <a:rPr lang="en-US" dirty="0" smtClean="0"/>
              <a:t>The </a:t>
            </a:r>
            <a:r>
              <a:rPr lang="en-US" dirty="0"/>
              <a:t>novels </a:t>
            </a:r>
            <a:r>
              <a:rPr lang="en-US" i="1" dirty="0"/>
              <a:t>Super Sad True Love Story</a:t>
            </a:r>
            <a:r>
              <a:rPr lang="en-US" dirty="0"/>
              <a:t> and </a:t>
            </a:r>
            <a:r>
              <a:rPr lang="en-US" i="1" dirty="0"/>
              <a:t>1984</a:t>
            </a:r>
            <a:r>
              <a:rPr lang="en-US" dirty="0"/>
              <a:t> both explore how relationships founded on sexual desire or the lack thereof create solely surface level connections, ultimately leading to an inevitable sequence of selfish actions and betrayal.</a:t>
            </a:r>
          </a:p>
          <a:p>
            <a:endParaRPr lang="en-US" dirty="0"/>
          </a:p>
        </p:txBody>
      </p:sp>
    </p:spTree>
    <p:extLst>
      <p:ext uri="{BB962C8B-B14F-4D97-AF65-F5344CB8AC3E}">
        <p14:creationId xmlns:p14="http://schemas.microsoft.com/office/powerpoint/2010/main" val="5290220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TotalTime>
  <Words>590</Words>
  <Application>Microsoft Office PowerPoint</Application>
  <PresentationFormat>Widescreen</PresentationFormat>
  <Paragraphs>90</Paragraphs>
  <Slides>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Calibri</vt:lpstr>
      <vt:lpstr>Cambria</vt:lpstr>
      <vt:lpstr>Georgia</vt:lpstr>
      <vt:lpstr>Symbol</vt:lpstr>
      <vt:lpstr>Times New Roman</vt:lpstr>
      <vt:lpstr>Tw Cen MT</vt:lpstr>
      <vt:lpstr>Wingdings</vt:lpstr>
      <vt:lpstr>Wingdings 2</vt:lpstr>
      <vt:lpstr>Median</vt:lpstr>
      <vt:lpstr>Topic Proposal  Thesis Statements</vt:lpstr>
      <vt:lpstr>Topic Proposal  Thesis Statements</vt:lpstr>
      <vt:lpstr>Comparative Thesis Statements:</vt:lpstr>
      <vt:lpstr>Comparative Thesis Statements:</vt:lpstr>
      <vt:lpstr>Comparative Thesis Statements:</vt:lpstr>
      <vt:lpstr>Draft your thesis!</vt:lpstr>
      <vt:lpstr>Peer Editing </vt:lpstr>
      <vt:lpstr>Solidish Examples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Proposal  Thesis Statements</dc:title>
  <dc:creator>Smith, Kyle    SHS - Staff</dc:creator>
  <cp:lastModifiedBy>Smith, Kyle    SHS - Staff</cp:lastModifiedBy>
  <cp:revision>7</cp:revision>
  <dcterms:created xsi:type="dcterms:W3CDTF">2018-12-04T15:56:05Z</dcterms:created>
  <dcterms:modified xsi:type="dcterms:W3CDTF">2019-04-26T15:11:08Z</dcterms:modified>
</cp:coreProperties>
</file>