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71E25516-77AD-4BCA-9A81-A717715CE595}" type="datetimeFigureOut">
              <a:rPr lang="en-US" smtClean="0"/>
              <a:t>11/29/2018</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7D19554C-041C-4019-BA2E-C904CAF5C84F}" type="slidenum">
              <a:rPr lang="en-US" smtClean="0"/>
              <a:t>‹#›</a:t>
            </a:fld>
            <a:endParaRPr lang="en-US"/>
          </a:p>
        </p:txBody>
      </p:sp>
    </p:spTree>
    <p:extLst>
      <p:ext uri="{BB962C8B-B14F-4D97-AF65-F5344CB8AC3E}">
        <p14:creationId xmlns:p14="http://schemas.microsoft.com/office/powerpoint/2010/main" val="2854722271"/>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E25516-77AD-4BCA-9A81-A717715CE595}"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19554C-041C-4019-BA2E-C904CAF5C84F}" type="slidenum">
              <a:rPr lang="en-US" smtClean="0"/>
              <a:t>‹#›</a:t>
            </a:fld>
            <a:endParaRPr lang="en-US"/>
          </a:p>
        </p:txBody>
      </p:sp>
    </p:spTree>
    <p:extLst>
      <p:ext uri="{BB962C8B-B14F-4D97-AF65-F5344CB8AC3E}">
        <p14:creationId xmlns:p14="http://schemas.microsoft.com/office/powerpoint/2010/main" val="1801034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71E25516-77AD-4BCA-9A81-A717715CE595}" type="datetimeFigureOut">
              <a:rPr lang="en-US" smtClean="0"/>
              <a:t>11/29/2018</a:t>
            </a:fld>
            <a:endParaRPr lang="en-US"/>
          </a:p>
        </p:txBody>
      </p:sp>
      <p:sp>
        <p:nvSpPr>
          <p:cNvPr id="5" name="Footer Placeholder 4"/>
          <p:cNvSpPr>
            <a:spLocks noGrp="1"/>
          </p:cNvSpPr>
          <p:nvPr>
            <p:ph type="ftr" sz="quarter" idx="11"/>
          </p:nvPr>
        </p:nvSpPr>
        <p:spPr>
          <a:xfrm>
            <a:off x="609602" y="6248208"/>
            <a:ext cx="7431311" cy="365125"/>
          </a:xfrm>
        </p:spPr>
        <p:txBody>
          <a:bodyPr/>
          <a:lstStyle/>
          <a:p>
            <a:endParaRPr lang="en-US"/>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6" name="Slide Number Placeholder 5"/>
          <p:cNvSpPr>
            <a:spLocks noGrp="1"/>
          </p:cNvSpPr>
          <p:nvPr>
            <p:ph type="sldNum" sz="quarter" idx="12"/>
          </p:nvPr>
        </p:nvSpPr>
        <p:spPr>
          <a:xfrm rot="5400000">
            <a:off x="8075084" y="103716"/>
            <a:ext cx="533400" cy="325968"/>
          </a:xfrm>
        </p:spPr>
        <p:txBody>
          <a:bodyPr/>
          <a:lstStyle/>
          <a:p>
            <a:fld id="{7D19554C-041C-4019-BA2E-C904CAF5C84F}" type="slidenum">
              <a:rPr lang="en-US" smtClean="0"/>
              <a:t>‹#›</a:t>
            </a:fld>
            <a:endParaRPr lang="en-US"/>
          </a:p>
        </p:txBody>
      </p:sp>
    </p:spTree>
    <p:extLst>
      <p:ext uri="{BB962C8B-B14F-4D97-AF65-F5344CB8AC3E}">
        <p14:creationId xmlns:p14="http://schemas.microsoft.com/office/powerpoint/2010/main" val="415030758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E25516-77AD-4BCA-9A81-A717715CE595}" type="datetimeFigureOut">
              <a:rPr lang="en-US" smtClean="0"/>
              <a:t>11/29/2018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7D19554C-041C-4019-BA2E-C904CAF5C84F}" type="slidenum">
              <a:rPr lang="en-US" smtClean="0"/>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9332090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1E25516-77AD-4BCA-9A81-A717715CE595}" type="datetimeFigureOut">
              <a:rPr lang="en-US" smtClean="0"/>
              <a:t>11/29/2018</a:t>
            </a:fld>
            <a:endParaRPr lang="en-US"/>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7D19554C-041C-4019-BA2E-C904CAF5C84F}"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extLst>
      <p:ext uri="{BB962C8B-B14F-4D97-AF65-F5344CB8AC3E}">
        <p14:creationId xmlns:p14="http://schemas.microsoft.com/office/powerpoint/2010/main" val="169121608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1E25516-77AD-4BCA-9A81-A717715CE595}" type="datetimeFigureOut">
              <a:rPr lang="en-US" smtClean="0"/>
              <a:t>11/29/2018</a:t>
            </a:fld>
            <a:endParaRPr lang="en-US"/>
          </a:p>
        </p:txBody>
      </p:sp>
      <p:sp>
        <p:nvSpPr>
          <p:cNvPr id="10" name="Slide Number Placeholder 9"/>
          <p:cNvSpPr>
            <a:spLocks noGrp="1"/>
          </p:cNvSpPr>
          <p:nvPr>
            <p:ph type="sldNum" sz="quarter" idx="16"/>
          </p:nvPr>
        </p:nvSpPr>
        <p:spPr/>
        <p:txBody>
          <a:bodyPr rtlCol="0"/>
          <a:lstStyle/>
          <a:p>
            <a:fld id="{7D19554C-041C-4019-BA2E-C904CAF5C84F}"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extLst>
      <p:ext uri="{BB962C8B-B14F-4D97-AF65-F5344CB8AC3E}">
        <p14:creationId xmlns:p14="http://schemas.microsoft.com/office/powerpoint/2010/main" val="382947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1E25516-77AD-4BCA-9A81-A717715CE595}" type="datetimeFigureOut">
              <a:rPr lang="en-US" smtClean="0"/>
              <a:t>11/29/2018</a:t>
            </a:fld>
            <a:endParaRPr lang="en-US"/>
          </a:p>
        </p:txBody>
      </p:sp>
      <p:sp>
        <p:nvSpPr>
          <p:cNvPr id="12" name="Slide Number Placeholder 11"/>
          <p:cNvSpPr>
            <a:spLocks noGrp="1"/>
          </p:cNvSpPr>
          <p:nvPr>
            <p:ph type="sldNum" sz="quarter" idx="16"/>
          </p:nvPr>
        </p:nvSpPr>
        <p:spPr/>
        <p:txBody>
          <a:bodyPr rtlCol="0"/>
          <a:lstStyle/>
          <a:p>
            <a:fld id="{7D19554C-041C-4019-BA2E-C904CAF5C84F}"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Edit Master text styles</a:t>
            </a:r>
          </a:p>
        </p:txBody>
      </p:sp>
    </p:spTree>
    <p:extLst>
      <p:ext uri="{BB962C8B-B14F-4D97-AF65-F5344CB8AC3E}">
        <p14:creationId xmlns:p14="http://schemas.microsoft.com/office/powerpoint/2010/main" val="29455868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1E25516-77AD-4BCA-9A81-A717715CE595}" type="datetimeFigureOut">
              <a:rPr lang="en-US" smtClean="0"/>
              <a:t>11/29/2018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7D19554C-041C-4019-BA2E-C904CAF5C84F}" type="slidenum">
              <a:rPr lang="en-US" smtClean="0"/>
              <a:t>‹#›</a:t>
            </a:fld>
            <a:endParaRPr lang="en-US"/>
          </a:p>
        </p:txBody>
      </p:sp>
    </p:spTree>
    <p:extLst>
      <p:ext uri="{BB962C8B-B14F-4D97-AF65-F5344CB8AC3E}">
        <p14:creationId xmlns:p14="http://schemas.microsoft.com/office/powerpoint/2010/main" val="1552145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E25516-77AD-4BCA-9A81-A717715CE595}" type="datetimeFigureOut">
              <a:rPr lang="en-US" smtClean="0"/>
              <a:t>11/29/2018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7D19554C-041C-4019-BA2E-C904CAF5C84F}" type="slidenum">
              <a:rPr lang="en-US" smtClean="0"/>
              <a:t>‹#›</a:t>
            </a:fld>
            <a:endParaRPr lang="en-US"/>
          </a:p>
        </p:txBody>
      </p:sp>
    </p:spTree>
    <p:extLst>
      <p:ext uri="{BB962C8B-B14F-4D97-AF65-F5344CB8AC3E}">
        <p14:creationId xmlns:p14="http://schemas.microsoft.com/office/powerpoint/2010/main" val="2774871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1E25516-77AD-4BCA-9A81-A717715CE595}" type="datetimeFigureOut">
              <a:rPr lang="en-US" smtClean="0"/>
              <a:t>11/29/2018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7D19554C-041C-4019-BA2E-C904CAF5C84F}" type="slidenum">
              <a:rPr lang="en-US" smtClean="0"/>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smtClean="0"/>
              <a:t>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52433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Date Placeholder 11"/>
          <p:cNvSpPr>
            <a:spLocks noGrp="1"/>
          </p:cNvSpPr>
          <p:nvPr>
            <p:ph type="dt" sz="half" idx="10"/>
          </p:nvPr>
        </p:nvSpPr>
        <p:spPr>
          <a:xfrm>
            <a:off x="8331200" y="6248401"/>
            <a:ext cx="3556000" cy="365125"/>
          </a:xfrm>
        </p:spPr>
        <p:txBody>
          <a:bodyPr rtlCol="0"/>
          <a:lstStyle/>
          <a:p>
            <a:fld id="{71E25516-77AD-4BCA-9A81-A717715CE595}" type="datetimeFigureOut">
              <a:rPr lang="en-US" smtClean="0"/>
              <a:t>11/29/2018</a:t>
            </a:fld>
            <a:endParaRPr lang="en-US"/>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7D19554C-041C-4019-BA2E-C904CAF5C84F}" type="slidenum">
              <a:rPr lang="en-US" smtClean="0"/>
              <a:t>‹#›</a:t>
            </a:fld>
            <a:endParaRPr lang="en-US"/>
          </a:p>
        </p:txBody>
      </p:sp>
      <p:sp>
        <p:nvSpPr>
          <p:cNvPr id="14" name="Footer Placeholder 13"/>
          <p:cNvSpPr>
            <a:spLocks noGrp="1"/>
          </p:cNvSpPr>
          <p:nvPr>
            <p:ph type="ftr" sz="quarter" idx="12"/>
          </p:nvPr>
        </p:nvSpPr>
        <p:spPr>
          <a:xfrm>
            <a:off x="2133600" y="6248207"/>
            <a:ext cx="6096000" cy="365125"/>
          </a:xfrm>
        </p:spPr>
        <p:txBody>
          <a:bodyPr rtlCol="0"/>
          <a:lstStyle/>
          <a:p>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2990404358"/>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smtClean="0"/>
              <a:t>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71E25516-77AD-4BCA-9A81-A717715CE595}" type="datetimeFigureOut">
              <a:rPr lang="en-US" smtClean="0"/>
              <a:t>11/29/2018</a:t>
            </a:fld>
            <a:endParaRPr lang="en-US"/>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D19554C-041C-4019-BA2E-C904CAF5C84F}" type="slidenum">
              <a:rPr lang="en-US" smtClean="0"/>
              <a:t>‹#›</a:t>
            </a:fld>
            <a:endParaRPr lang="en-US"/>
          </a:p>
        </p:txBody>
      </p:sp>
    </p:spTree>
    <p:extLst>
      <p:ext uri="{BB962C8B-B14F-4D97-AF65-F5344CB8AC3E}">
        <p14:creationId xmlns:p14="http://schemas.microsoft.com/office/powerpoint/2010/main" val="39430720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10" y="80818"/>
            <a:ext cx="9894917" cy="1143000"/>
          </a:xfrm>
        </p:spPr>
        <p:txBody>
          <a:bodyPr>
            <a:noAutofit/>
          </a:bodyPr>
          <a:lstStyle/>
          <a:p>
            <a:r>
              <a:rPr lang="en-US" sz="6000" dirty="0" smtClean="0"/>
              <a:t>Thesis Editing</a:t>
            </a:r>
            <a:endParaRPr lang="en-US" sz="6000" dirty="0"/>
          </a:p>
        </p:txBody>
      </p:sp>
      <p:sp>
        <p:nvSpPr>
          <p:cNvPr id="3" name="Content Placeholder 2"/>
          <p:cNvSpPr>
            <a:spLocks noGrp="1"/>
          </p:cNvSpPr>
          <p:nvPr>
            <p:ph idx="1"/>
          </p:nvPr>
        </p:nvSpPr>
        <p:spPr>
          <a:xfrm>
            <a:off x="382615" y="4746567"/>
            <a:ext cx="11654213" cy="2044931"/>
          </a:xfrm>
        </p:spPr>
        <p:txBody>
          <a:bodyPr numCol="3">
            <a:normAutofit/>
          </a:bodyPr>
          <a:lstStyle/>
          <a:p>
            <a:r>
              <a:rPr lang="en-US" sz="2000" b="1" dirty="0" smtClean="0"/>
              <a:t>Only </a:t>
            </a:r>
            <a:r>
              <a:rPr lang="en-US" sz="2000" b="1" dirty="0"/>
              <a:t>1 sentence</a:t>
            </a:r>
          </a:p>
          <a:p>
            <a:pPr lvl="1"/>
            <a:r>
              <a:rPr lang="en-US" sz="1800" b="1" dirty="0"/>
              <a:t>Can be multiple independent clauses</a:t>
            </a:r>
          </a:p>
          <a:p>
            <a:r>
              <a:rPr lang="en-US" sz="2000" b="1" dirty="0"/>
              <a:t>Formal language</a:t>
            </a:r>
          </a:p>
          <a:p>
            <a:pPr lvl="1"/>
            <a:r>
              <a:rPr lang="en-US" sz="1800" b="1" dirty="0"/>
              <a:t>No contractions like “don’t”</a:t>
            </a:r>
          </a:p>
          <a:p>
            <a:r>
              <a:rPr lang="en-US" sz="2000" b="1" dirty="0"/>
              <a:t>No 2</a:t>
            </a:r>
            <a:r>
              <a:rPr lang="en-US" sz="2000" b="1" baseline="30000" dirty="0"/>
              <a:t>nd</a:t>
            </a:r>
            <a:r>
              <a:rPr lang="en-US" sz="2000" b="1" dirty="0"/>
              <a:t> or 1</a:t>
            </a:r>
            <a:r>
              <a:rPr lang="en-US" sz="2000" b="1" baseline="30000" dirty="0"/>
              <a:t>st</a:t>
            </a:r>
            <a:r>
              <a:rPr lang="en-US" sz="2000" b="1" dirty="0"/>
              <a:t> person voice</a:t>
            </a:r>
          </a:p>
          <a:p>
            <a:pPr lvl="1"/>
            <a:r>
              <a:rPr lang="en-US" sz="1800" b="1" dirty="0"/>
              <a:t>No “You,” “us,” “we,” “I,” etc.</a:t>
            </a:r>
          </a:p>
          <a:p>
            <a:r>
              <a:rPr lang="en-US" sz="2000" b="1" dirty="0"/>
              <a:t>Should be succinct and complex</a:t>
            </a:r>
          </a:p>
          <a:p>
            <a:r>
              <a:rPr lang="en-US" sz="2000" b="1" dirty="0"/>
              <a:t>Must be literary analysis and lit devices or English learning </a:t>
            </a:r>
          </a:p>
          <a:p>
            <a:r>
              <a:rPr lang="en-US" sz="2000" b="1" dirty="0"/>
              <a:t>NO examples or evidence</a:t>
            </a:r>
          </a:p>
          <a:p>
            <a:pPr marL="0" indent="0">
              <a:buNone/>
            </a:pPr>
            <a:endParaRPr lang="en-US" sz="2800" b="1" dirty="0">
              <a:latin typeface="+mj-lt"/>
            </a:endParaRPr>
          </a:p>
        </p:txBody>
      </p:sp>
      <p:graphicFrame>
        <p:nvGraphicFramePr>
          <p:cNvPr id="6" name="Content Placeholder 3"/>
          <p:cNvGraphicFramePr>
            <a:graphicFrameLocks/>
          </p:cNvGraphicFramePr>
          <p:nvPr>
            <p:extLst>
              <p:ext uri="{D42A27DB-BD31-4B8C-83A1-F6EECF244321}">
                <p14:modId xmlns:p14="http://schemas.microsoft.com/office/powerpoint/2010/main" val="1654529156"/>
              </p:ext>
            </p:extLst>
          </p:nvPr>
        </p:nvGraphicFramePr>
        <p:xfrm>
          <a:off x="182879" y="1603220"/>
          <a:ext cx="11912601" cy="2926080"/>
        </p:xfrm>
        <a:graphic>
          <a:graphicData uri="http://schemas.openxmlformats.org/drawingml/2006/table">
            <a:tbl>
              <a:tblPr firstRow="1" bandRow="1"/>
              <a:tblGrid>
                <a:gridCol w="3970867">
                  <a:extLst>
                    <a:ext uri="{9D8B030D-6E8A-4147-A177-3AD203B41FA5}">
                      <a16:colId xmlns:a16="http://schemas.microsoft.com/office/drawing/2014/main" val="1166420659"/>
                    </a:ext>
                  </a:extLst>
                </a:gridCol>
                <a:gridCol w="3970867">
                  <a:extLst>
                    <a:ext uri="{9D8B030D-6E8A-4147-A177-3AD203B41FA5}">
                      <a16:colId xmlns:a16="http://schemas.microsoft.com/office/drawing/2014/main" val="2395762054"/>
                    </a:ext>
                  </a:extLst>
                </a:gridCol>
                <a:gridCol w="3970867">
                  <a:extLst>
                    <a:ext uri="{9D8B030D-6E8A-4147-A177-3AD203B41FA5}">
                      <a16:colId xmlns:a16="http://schemas.microsoft.com/office/drawing/2014/main" val="174347032"/>
                    </a:ext>
                  </a:extLst>
                </a:gridCol>
              </a:tblGrid>
              <a:tr h="370840">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00B050"/>
                          </a:solidFill>
                          <a:effectLst>
                            <a:outerShdw blurRad="38100" dist="38100" dir="2700000" algn="tl">
                              <a:srgbClr val="000000">
                                <a:alpha val="43137"/>
                              </a:srgbClr>
                            </a:outerShdw>
                          </a:effectLst>
                        </a:rPr>
                        <a:t>HOW</a:t>
                      </a:r>
                      <a:r>
                        <a:rPr lang="en-US" sz="2800" dirty="0" smtClean="0">
                          <a:solidFill>
                            <a:srgbClr val="00B050"/>
                          </a:solidFill>
                          <a:effectLst>
                            <a:outerShdw blurRad="38100" dist="38100" dir="2700000" algn="tl">
                              <a:srgbClr val="000000">
                                <a:alpha val="43137"/>
                              </a:srgbClr>
                            </a:outerShdw>
                          </a:effectLst>
                        </a:rPr>
                        <a:t>:</a:t>
                      </a:r>
                    </a:p>
                    <a:p>
                      <a:pPr algn="r"/>
                      <a:r>
                        <a:rPr lang="en-US" sz="2800" b="0" i="1" dirty="0" smtClean="0">
                          <a:solidFill>
                            <a:srgbClr val="00B050"/>
                          </a:solidFill>
                          <a:effectLst>
                            <a:outerShdw blurRad="38100" dist="38100" dir="2700000" algn="tl">
                              <a:srgbClr val="000000">
                                <a:alpha val="43137"/>
                              </a:srgbClr>
                            </a:outerShdw>
                          </a:effectLst>
                        </a:rPr>
                        <a:t>HOW does the author?</a:t>
                      </a:r>
                    </a:p>
                    <a:p>
                      <a:pPr algn="r"/>
                      <a:r>
                        <a:rPr lang="en-US" sz="2400" b="0" i="1" dirty="0" smtClean="0">
                          <a:solidFill>
                            <a:srgbClr val="00B050"/>
                          </a:solidFill>
                          <a:effectLst>
                            <a:outerShdw blurRad="38100" dist="38100" dir="2700000" algn="tl">
                              <a:srgbClr val="000000">
                                <a:alpha val="43137"/>
                              </a:srgbClr>
                            </a:outerShdw>
                          </a:effectLst>
                        </a:rPr>
                        <a:t>-</a:t>
                      </a:r>
                      <a:r>
                        <a:rPr lang="en-US" sz="2400" b="1" i="0" dirty="0" smtClean="0">
                          <a:solidFill>
                            <a:srgbClr val="00B050"/>
                          </a:solidFill>
                          <a:effectLst>
                            <a:outerShdw blurRad="38100" dist="38100" dir="2700000" algn="tl">
                              <a:srgbClr val="000000">
                                <a:alpha val="43137"/>
                              </a:srgbClr>
                            </a:outerShdw>
                          </a:effectLst>
                        </a:rPr>
                        <a:t>clear</a:t>
                      </a:r>
                      <a:r>
                        <a:rPr lang="en-US" sz="2400" b="1" i="0" baseline="0" dirty="0" smtClean="0">
                          <a:solidFill>
                            <a:srgbClr val="00B050"/>
                          </a:solidFill>
                          <a:effectLst>
                            <a:outerShdw blurRad="38100" dist="38100" dir="2700000" algn="tl">
                              <a:srgbClr val="000000">
                                <a:alpha val="43137"/>
                              </a:srgbClr>
                            </a:outerShdw>
                          </a:effectLst>
                        </a:rPr>
                        <a:t> &amp; specific details</a:t>
                      </a:r>
                      <a:endParaRPr lang="en-US" sz="2400" b="1" i="1" dirty="0">
                        <a:solidFill>
                          <a:srgbClr val="00B05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FF0000"/>
                          </a:solidFill>
                          <a:effectLst>
                            <a:outerShdw blurRad="38100" dist="38100" dir="2700000" algn="tl">
                              <a:srgbClr val="000000">
                                <a:alpha val="43137"/>
                              </a:srgbClr>
                            </a:outerShdw>
                          </a:effectLst>
                        </a:rPr>
                        <a:t>WHAT</a:t>
                      </a:r>
                      <a:r>
                        <a:rPr lang="en-US" sz="2800" dirty="0" smtClean="0">
                          <a:solidFill>
                            <a:srgbClr val="FF0000"/>
                          </a:solidFill>
                          <a:effectLst>
                            <a:outerShdw blurRad="38100" dist="38100" dir="2700000" algn="tl">
                              <a:srgbClr val="000000">
                                <a:alpha val="43137"/>
                              </a:srgbClr>
                            </a:outerShdw>
                          </a:effectLst>
                        </a:rPr>
                        <a:t>:</a:t>
                      </a:r>
                    </a:p>
                    <a:p>
                      <a:pPr algn="r"/>
                      <a:r>
                        <a:rPr lang="en-US" sz="2800" b="0" i="1" dirty="0" smtClean="0">
                          <a:solidFill>
                            <a:srgbClr val="FF0000"/>
                          </a:solidFill>
                          <a:effectLst>
                            <a:outerShdw blurRad="38100" dist="38100" dir="2700000" algn="tl">
                              <a:srgbClr val="000000">
                                <a:alpha val="43137"/>
                              </a:srgbClr>
                            </a:outerShdw>
                          </a:effectLst>
                        </a:rPr>
                        <a:t>WHAT </a:t>
                      </a:r>
                      <a:r>
                        <a:rPr lang="en-US" sz="2800" b="1" i="1" dirty="0" smtClean="0">
                          <a:solidFill>
                            <a:srgbClr val="FF0000"/>
                          </a:solidFill>
                          <a:effectLst>
                            <a:outerShdw blurRad="38100" dist="38100" dir="2700000" algn="tl">
                              <a:srgbClr val="000000">
                                <a:alpha val="43137"/>
                              </a:srgbClr>
                            </a:outerShdw>
                          </a:effectLst>
                        </a:rPr>
                        <a:t>effect</a:t>
                      </a:r>
                      <a:r>
                        <a:rPr lang="en-US" sz="2800" b="0" i="1" dirty="0" smtClean="0">
                          <a:solidFill>
                            <a:srgbClr val="FF0000"/>
                          </a:solidFill>
                          <a:effectLst>
                            <a:outerShdw blurRad="38100" dist="38100" dir="2700000" algn="tl">
                              <a:srgbClr val="000000">
                                <a:alpha val="43137"/>
                              </a:srgbClr>
                            </a:outerShdw>
                          </a:effectLst>
                        </a:rPr>
                        <a:t> does it do?</a:t>
                      </a:r>
                    </a:p>
                    <a:p>
                      <a:pPr algn="r"/>
                      <a:r>
                        <a:rPr lang="en-US" sz="2400" b="0" i="1" dirty="0" smtClean="0">
                          <a:solidFill>
                            <a:srgbClr val="FF0000"/>
                          </a:solidFill>
                          <a:effectLst>
                            <a:outerShdw blurRad="38100" dist="38100" dir="2700000" algn="tl">
                              <a:srgbClr val="000000">
                                <a:alpha val="43137"/>
                              </a:srgbClr>
                            </a:outerShdw>
                          </a:effectLst>
                        </a:rPr>
                        <a:t>-claim/</a:t>
                      </a:r>
                      <a:r>
                        <a:rPr lang="en-US" sz="2400" b="1" i="1" dirty="0" smtClean="0">
                          <a:solidFill>
                            <a:srgbClr val="FF0000"/>
                          </a:solidFill>
                          <a:effectLst>
                            <a:outerShdw blurRad="38100" dist="38100" dir="2700000" algn="tl">
                              <a:srgbClr val="000000">
                                <a:alpha val="43137"/>
                              </a:srgbClr>
                            </a:outerShdw>
                          </a:effectLst>
                        </a:rPr>
                        <a:t>argument</a:t>
                      </a:r>
                      <a:endParaRPr lang="en-US" sz="2400" b="1" i="1" dirty="0">
                        <a:solidFill>
                          <a:srgbClr val="FF000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7030A0"/>
                          </a:solidFill>
                          <a:effectLst>
                            <a:outerShdw blurRad="38100" dist="38100" dir="2700000" algn="tl">
                              <a:srgbClr val="000000">
                                <a:alpha val="43137"/>
                              </a:srgbClr>
                            </a:outerShdw>
                          </a:effectLst>
                        </a:rPr>
                        <a:t>SO WHAT</a:t>
                      </a:r>
                      <a:r>
                        <a:rPr lang="en-US" sz="2800" dirty="0" smtClean="0">
                          <a:solidFill>
                            <a:srgbClr val="7030A0"/>
                          </a:solidFill>
                          <a:effectLst>
                            <a:outerShdw blurRad="38100" dist="38100" dir="2700000" algn="tl">
                              <a:srgbClr val="000000">
                                <a:alpha val="43137"/>
                              </a:srgbClr>
                            </a:outerShdw>
                          </a:effectLst>
                        </a:rPr>
                        <a:t>:</a:t>
                      </a:r>
                    </a:p>
                    <a:p>
                      <a:pPr algn="r"/>
                      <a:r>
                        <a:rPr lang="en-US" sz="2800" b="0" i="1" dirty="0" smtClean="0">
                          <a:solidFill>
                            <a:srgbClr val="7030A0"/>
                          </a:solidFill>
                          <a:effectLst>
                            <a:outerShdw blurRad="38100" dist="38100" dir="2700000" algn="tl">
                              <a:srgbClr val="000000">
                                <a:alpha val="43137"/>
                              </a:srgbClr>
                            </a:outerShdw>
                          </a:effectLst>
                        </a:rPr>
                        <a:t>Why does it matter?</a:t>
                      </a:r>
                      <a:br>
                        <a:rPr lang="en-US" sz="2800" b="0" i="1" dirty="0" smtClean="0">
                          <a:solidFill>
                            <a:srgbClr val="7030A0"/>
                          </a:solidFill>
                          <a:effectLst>
                            <a:outerShdw blurRad="38100" dist="38100" dir="2700000" algn="tl">
                              <a:srgbClr val="000000">
                                <a:alpha val="43137"/>
                              </a:srgbClr>
                            </a:outerShdw>
                          </a:effectLst>
                        </a:rPr>
                      </a:br>
                      <a:r>
                        <a:rPr lang="en-US" sz="2800" b="0" i="1" dirty="0" smtClean="0">
                          <a:solidFill>
                            <a:srgbClr val="7030A0"/>
                          </a:solidFill>
                          <a:effectLst>
                            <a:outerShdw blurRad="38100" dist="38100" dir="2700000" algn="tl">
                              <a:srgbClr val="000000">
                                <a:alpha val="43137"/>
                              </a:srgbClr>
                            </a:outerShdw>
                          </a:effectLst>
                        </a:rPr>
                        <a:t/>
                      </a:r>
                      <a:br>
                        <a:rPr lang="en-US" sz="2800" b="0" i="1" dirty="0" smtClean="0">
                          <a:solidFill>
                            <a:srgbClr val="7030A0"/>
                          </a:solidFill>
                          <a:effectLst>
                            <a:outerShdw blurRad="38100" dist="38100" dir="2700000" algn="tl">
                              <a:srgbClr val="000000">
                                <a:alpha val="43137"/>
                              </a:srgbClr>
                            </a:outerShdw>
                          </a:effectLst>
                        </a:rPr>
                      </a:br>
                      <a:r>
                        <a:rPr lang="en-US" sz="2400" b="0" i="1" dirty="0" smtClean="0">
                          <a:solidFill>
                            <a:srgbClr val="7030A0"/>
                          </a:solidFill>
                          <a:effectLst>
                            <a:outerShdw blurRad="38100" dist="38100" dir="2700000" algn="tl">
                              <a:srgbClr val="000000">
                                <a:alpha val="43137"/>
                              </a:srgbClr>
                            </a:outerShdw>
                          </a:effectLst>
                        </a:rPr>
                        <a:t>-</a:t>
                      </a:r>
                      <a:r>
                        <a:rPr lang="en-US" sz="2400" b="1" i="1" dirty="0" smtClean="0">
                          <a:solidFill>
                            <a:srgbClr val="7030A0"/>
                          </a:solidFill>
                          <a:effectLst>
                            <a:outerShdw blurRad="38100" dist="38100" dir="2700000" algn="tl">
                              <a:srgbClr val="000000">
                                <a:alpha val="43137"/>
                              </a:srgbClr>
                            </a:outerShdw>
                          </a:effectLst>
                        </a:rPr>
                        <a:t>so</a:t>
                      </a:r>
                      <a:r>
                        <a:rPr lang="en-US" sz="2400" b="1" i="1" baseline="0" dirty="0" smtClean="0">
                          <a:solidFill>
                            <a:srgbClr val="7030A0"/>
                          </a:solidFill>
                          <a:effectLst>
                            <a:outerShdw blurRad="38100" dist="38100" dir="2700000" algn="tl">
                              <a:srgbClr val="000000">
                                <a:alpha val="43137"/>
                              </a:srgbClr>
                            </a:outerShdw>
                          </a:effectLst>
                        </a:rPr>
                        <a:t> what?</a:t>
                      </a:r>
                      <a:endParaRPr lang="en-US" sz="2400" b="1" i="1" dirty="0">
                        <a:solidFill>
                          <a:srgbClr val="7030A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5575447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Author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Title of Novel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Character’s names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Literary devices</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Answer to question/prompt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Not a ‘fact’– needs evidence to prove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The effect created by the literary device or feature</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342900" indent="-342900" algn="l">
                        <a:buFont typeface="Arial" panose="020B0604020202020204" pitchFamily="34" charset="0"/>
                        <a:buChar char="•"/>
                      </a:pPr>
                      <a:r>
                        <a:rPr lang="en-US" sz="1800" b="0" i="0" dirty="0" smtClean="0">
                          <a:solidFill>
                            <a:schemeClr val="tx1"/>
                          </a:solidFill>
                          <a:effectLst/>
                          <a:latin typeface="+mj-lt"/>
                        </a:rPr>
                        <a:t>Author’s Purpose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dirty="0" smtClean="0">
                          <a:solidFill>
                            <a:schemeClr val="tx1"/>
                          </a:solidFill>
                          <a:effectLst/>
                          <a:latin typeface="+mj-lt"/>
                        </a:rPr>
                        <a:t>Tone</a:t>
                      </a:r>
                    </a:p>
                    <a:p>
                      <a:pPr marL="342900" indent="-342900" algn="l">
                        <a:buFont typeface="Arial" panose="020B0604020202020204" pitchFamily="34" charset="0"/>
                        <a:buChar char="•"/>
                      </a:pPr>
                      <a:r>
                        <a:rPr lang="en-US" sz="1800" b="0" i="0" dirty="0" smtClean="0">
                          <a:solidFill>
                            <a:schemeClr val="tx1"/>
                          </a:solidFill>
                          <a:effectLst/>
                          <a:latin typeface="+mj-lt"/>
                        </a:rPr>
                        <a:t>Theme Statement</a:t>
                      </a:r>
                    </a:p>
                    <a:p>
                      <a:pPr marL="342900" indent="-342900" algn="l">
                        <a:buFont typeface="Arial" panose="020B0604020202020204" pitchFamily="34" charset="0"/>
                        <a:buChar char="•"/>
                      </a:pPr>
                      <a:r>
                        <a:rPr lang="en-US" sz="1800" b="0" i="0" dirty="0" smtClean="0">
                          <a:solidFill>
                            <a:schemeClr val="tx1"/>
                          </a:solidFill>
                          <a:effectLst/>
                          <a:latin typeface="+mj-lt"/>
                        </a:rPr>
                        <a:t>Importance</a:t>
                      </a:r>
                      <a:r>
                        <a:rPr lang="en-US" sz="1800" b="0" i="0" baseline="0" dirty="0" smtClean="0">
                          <a:solidFill>
                            <a:schemeClr val="tx1"/>
                          </a:solidFill>
                          <a:effectLst/>
                          <a:latin typeface="+mj-lt"/>
                        </a:rPr>
                        <a:t> to history, text, etc.</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267728536"/>
                  </a:ext>
                </a:extLst>
              </a:tr>
            </a:tbl>
          </a:graphicData>
        </a:graphic>
      </p:graphicFrame>
    </p:spTree>
    <p:extLst>
      <p:ext uri="{BB962C8B-B14F-4D97-AF65-F5344CB8AC3E}">
        <p14:creationId xmlns:p14="http://schemas.microsoft.com/office/powerpoint/2010/main" val="1837963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10" y="80818"/>
            <a:ext cx="9894917" cy="1143000"/>
          </a:xfrm>
        </p:spPr>
        <p:txBody>
          <a:bodyPr>
            <a:noAutofit/>
          </a:bodyPr>
          <a:lstStyle/>
          <a:p>
            <a:r>
              <a:rPr lang="en-US" sz="6000" dirty="0" smtClean="0"/>
              <a:t>Thesis Editing</a:t>
            </a:r>
            <a:endParaRPr lang="en-US" sz="6000" dirty="0"/>
          </a:p>
        </p:txBody>
      </p:sp>
      <p:sp>
        <p:nvSpPr>
          <p:cNvPr id="3" name="Content Placeholder 2"/>
          <p:cNvSpPr>
            <a:spLocks noGrp="1"/>
          </p:cNvSpPr>
          <p:nvPr>
            <p:ph idx="1"/>
          </p:nvPr>
        </p:nvSpPr>
        <p:spPr>
          <a:xfrm>
            <a:off x="382615" y="4746567"/>
            <a:ext cx="11654213" cy="2044931"/>
          </a:xfrm>
        </p:spPr>
        <p:txBody>
          <a:bodyPr numCol="1">
            <a:normAutofit/>
          </a:bodyPr>
          <a:lstStyle/>
          <a:p>
            <a:pPr marL="0" indent="0">
              <a:buNone/>
            </a:pPr>
            <a:r>
              <a:rPr lang="en-US" sz="2800" dirty="0">
                <a:latin typeface="Georgia" pitchFamily="18" charset="0"/>
              </a:rPr>
              <a:t>In the novel </a:t>
            </a:r>
            <a:r>
              <a:rPr lang="en-US" sz="2800" i="1" dirty="0">
                <a:latin typeface="Georgia" pitchFamily="18" charset="0"/>
              </a:rPr>
              <a:t>Bless Me, </a:t>
            </a:r>
            <a:r>
              <a:rPr lang="en-US" sz="2800" i="1" dirty="0" err="1">
                <a:latin typeface="Georgia" pitchFamily="18" charset="0"/>
              </a:rPr>
              <a:t>Ultima</a:t>
            </a:r>
            <a:r>
              <a:rPr lang="en-US" sz="2800" dirty="0">
                <a:latin typeface="Georgia" pitchFamily="18" charset="0"/>
              </a:rPr>
              <a:t> by </a:t>
            </a:r>
            <a:r>
              <a:rPr lang="en-US" sz="2800" dirty="0" err="1">
                <a:latin typeface="Georgia" pitchFamily="18" charset="0"/>
              </a:rPr>
              <a:t>Rudolfo</a:t>
            </a:r>
            <a:r>
              <a:rPr lang="en-US" sz="2800" dirty="0">
                <a:latin typeface="Georgia" pitchFamily="18" charset="0"/>
              </a:rPr>
              <a:t> Anaya, the reoccurring motif of people confessing to Antonio reveals how each of the characters has already been corrupted, leading Antonio to understand how loss of innocence is essential to growing up. </a:t>
            </a:r>
          </a:p>
          <a:p>
            <a:pPr marL="0" indent="0">
              <a:buNone/>
            </a:pPr>
            <a:endParaRPr lang="en-US" sz="2800" b="1" dirty="0">
              <a:latin typeface="+mj-lt"/>
            </a:endParaRPr>
          </a:p>
        </p:txBody>
      </p:sp>
      <p:graphicFrame>
        <p:nvGraphicFramePr>
          <p:cNvPr id="6" name="Content Placeholder 3"/>
          <p:cNvGraphicFramePr>
            <a:graphicFrameLocks/>
          </p:cNvGraphicFramePr>
          <p:nvPr>
            <p:extLst>
              <p:ext uri="{D42A27DB-BD31-4B8C-83A1-F6EECF244321}">
                <p14:modId xmlns:p14="http://schemas.microsoft.com/office/powerpoint/2010/main" val="1654529156"/>
              </p:ext>
            </p:extLst>
          </p:nvPr>
        </p:nvGraphicFramePr>
        <p:xfrm>
          <a:off x="182879" y="1603220"/>
          <a:ext cx="11912601" cy="2926080"/>
        </p:xfrm>
        <a:graphic>
          <a:graphicData uri="http://schemas.openxmlformats.org/drawingml/2006/table">
            <a:tbl>
              <a:tblPr firstRow="1" bandRow="1"/>
              <a:tblGrid>
                <a:gridCol w="3970867">
                  <a:extLst>
                    <a:ext uri="{9D8B030D-6E8A-4147-A177-3AD203B41FA5}">
                      <a16:colId xmlns:a16="http://schemas.microsoft.com/office/drawing/2014/main" val="1166420659"/>
                    </a:ext>
                  </a:extLst>
                </a:gridCol>
                <a:gridCol w="3970867">
                  <a:extLst>
                    <a:ext uri="{9D8B030D-6E8A-4147-A177-3AD203B41FA5}">
                      <a16:colId xmlns:a16="http://schemas.microsoft.com/office/drawing/2014/main" val="2395762054"/>
                    </a:ext>
                  </a:extLst>
                </a:gridCol>
                <a:gridCol w="3970867">
                  <a:extLst>
                    <a:ext uri="{9D8B030D-6E8A-4147-A177-3AD203B41FA5}">
                      <a16:colId xmlns:a16="http://schemas.microsoft.com/office/drawing/2014/main" val="174347032"/>
                    </a:ext>
                  </a:extLst>
                </a:gridCol>
              </a:tblGrid>
              <a:tr h="370840">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00B050"/>
                          </a:solidFill>
                          <a:effectLst>
                            <a:outerShdw blurRad="38100" dist="38100" dir="2700000" algn="tl">
                              <a:srgbClr val="000000">
                                <a:alpha val="43137"/>
                              </a:srgbClr>
                            </a:outerShdw>
                          </a:effectLst>
                        </a:rPr>
                        <a:t>HOW</a:t>
                      </a:r>
                      <a:r>
                        <a:rPr lang="en-US" sz="2800" dirty="0" smtClean="0">
                          <a:solidFill>
                            <a:srgbClr val="00B050"/>
                          </a:solidFill>
                          <a:effectLst>
                            <a:outerShdw blurRad="38100" dist="38100" dir="2700000" algn="tl">
                              <a:srgbClr val="000000">
                                <a:alpha val="43137"/>
                              </a:srgbClr>
                            </a:outerShdw>
                          </a:effectLst>
                        </a:rPr>
                        <a:t>:</a:t>
                      </a:r>
                    </a:p>
                    <a:p>
                      <a:pPr algn="r"/>
                      <a:r>
                        <a:rPr lang="en-US" sz="2800" b="0" i="1" dirty="0" smtClean="0">
                          <a:solidFill>
                            <a:srgbClr val="00B050"/>
                          </a:solidFill>
                          <a:effectLst>
                            <a:outerShdw blurRad="38100" dist="38100" dir="2700000" algn="tl">
                              <a:srgbClr val="000000">
                                <a:alpha val="43137"/>
                              </a:srgbClr>
                            </a:outerShdw>
                          </a:effectLst>
                        </a:rPr>
                        <a:t>HOW does the author?</a:t>
                      </a:r>
                    </a:p>
                    <a:p>
                      <a:pPr algn="r"/>
                      <a:r>
                        <a:rPr lang="en-US" sz="2400" b="0" i="1" dirty="0" smtClean="0">
                          <a:solidFill>
                            <a:srgbClr val="00B050"/>
                          </a:solidFill>
                          <a:effectLst>
                            <a:outerShdw blurRad="38100" dist="38100" dir="2700000" algn="tl">
                              <a:srgbClr val="000000">
                                <a:alpha val="43137"/>
                              </a:srgbClr>
                            </a:outerShdw>
                          </a:effectLst>
                        </a:rPr>
                        <a:t>-</a:t>
                      </a:r>
                      <a:r>
                        <a:rPr lang="en-US" sz="2400" b="1" i="0" dirty="0" smtClean="0">
                          <a:solidFill>
                            <a:srgbClr val="00B050"/>
                          </a:solidFill>
                          <a:effectLst>
                            <a:outerShdw blurRad="38100" dist="38100" dir="2700000" algn="tl">
                              <a:srgbClr val="000000">
                                <a:alpha val="43137"/>
                              </a:srgbClr>
                            </a:outerShdw>
                          </a:effectLst>
                        </a:rPr>
                        <a:t>clear</a:t>
                      </a:r>
                      <a:r>
                        <a:rPr lang="en-US" sz="2400" b="1" i="0" baseline="0" dirty="0" smtClean="0">
                          <a:solidFill>
                            <a:srgbClr val="00B050"/>
                          </a:solidFill>
                          <a:effectLst>
                            <a:outerShdw blurRad="38100" dist="38100" dir="2700000" algn="tl">
                              <a:srgbClr val="000000">
                                <a:alpha val="43137"/>
                              </a:srgbClr>
                            </a:outerShdw>
                          </a:effectLst>
                        </a:rPr>
                        <a:t> &amp; specific details</a:t>
                      </a:r>
                      <a:endParaRPr lang="en-US" sz="2400" b="1" i="1" dirty="0">
                        <a:solidFill>
                          <a:srgbClr val="00B05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FF0000"/>
                          </a:solidFill>
                          <a:effectLst>
                            <a:outerShdw blurRad="38100" dist="38100" dir="2700000" algn="tl">
                              <a:srgbClr val="000000">
                                <a:alpha val="43137"/>
                              </a:srgbClr>
                            </a:outerShdw>
                          </a:effectLst>
                        </a:rPr>
                        <a:t>WHAT</a:t>
                      </a:r>
                      <a:r>
                        <a:rPr lang="en-US" sz="2800" dirty="0" smtClean="0">
                          <a:solidFill>
                            <a:srgbClr val="FF0000"/>
                          </a:solidFill>
                          <a:effectLst>
                            <a:outerShdw blurRad="38100" dist="38100" dir="2700000" algn="tl">
                              <a:srgbClr val="000000">
                                <a:alpha val="43137"/>
                              </a:srgbClr>
                            </a:outerShdw>
                          </a:effectLst>
                        </a:rPr>
                        <a:t>:</a:t>
                      </a:r>
                    </a:p>
                    <a:p>
                      <a:pPr algn="r"/>
                      <a:r>
                        <a:rPr lang="en-US" sz="2800" b="0" i="1" dirty="0" smtClean="0">
                          <a:solidFill>
                            <a:srgbClr val="FF0000"/>
                          </a:solidFill>
                          <a:effectLst>
                            <a:outerShdw blurRad="38100" dist="38100" dir="2700000" algn="tl">
                              <a:srgbClr val="000000">
                                <a:alpha val="43137"/>
                              </a:srgbClr>
                            </a:outerShdw>
                          </a:effectLst>
                        </a:rPr>
                        <a:t>WHAT </a:t>
                      </a:r>
                      <a:r>
                        <a:rPr lang="en-US" sz="2800" b="1" i="1" dirty="0" smtClean="0">
                          <a:solidFill>
                            <a:srgbClr val="FF0000"/>
                          </a:solidFill>
                          <a:effectLst>
                            <a:outerShdw blurRad="38100" dist="38100" dir="2700000" algn="tl">
                              <a:srgbClr val="000000">
                                <a:alpha val="43137"/>
                              </a:srgbClr>
                            </a:outerShdw>
                          </a:effectLst>
                        </a:rPr>
                        <a:t>effect</a:t>
                      </a:r>
                      <a:r>
                        <a:rPr lang="en-US" sz="2800" b="0" i="1" dirty="0" smtClean="0">
                          <a:solidFill>
                            <a:srgbClr val="FF0000"/>
                          </a:solidFill>
                          <a:effectLst>
                            <a:outerShdw blurRad="38100" dist="38100" dir="2700000" algn="tl">
                              <a:srgbClr val="000000">
                                <a:alpha val="43137"/>
                              </a:srgbClr>
                            </a:outerShdw>
                          </a:effectLst>
                        </a:rPr>
                        <a:t> does it do?</a:t>
                      </a:r>
                    </a:p>
                    <a:p>
                      <a:pPr algn="r"/>
                      <a:r>
                        <a:rPr lang="en-US" sz="2400" b="0" i="1" dirty="0" smtClean="0">
                          <a:solidFill>
                            <a:srgbClr val="FF0000"/>
                          </a:solidFill>
                          <a:effectLst>
                            <a:outerShdw blurRad="38100" dist="38100" dir="2700000" algn="tl">
                              <a:srgbClr val="000000">
                                <a:alpha val="43137"/>
                              </a:srgbClr>
                            </a:outerShdw>
                          </a:effectLst>
                        </a:rPr>
                        <a:t>-claim/</a:t>
                      </a:r>
                      <a:r>
                        <a:rPr lang="en-US" sz="2400" b="1" i="1" dirty="0" smtClean="0">
                          <a:solidFill>
                            <a:srgbClr val="FF0000"/>
                          </a:solidFill>
                          <a:effectLst>
                            <a:outerShdw blurRad="38100" dist="38100" dir="2700000" algn="tl">
                              <a:srgbClr val="000000">
                                <a:alpha val="43137"/>
                              </a:srgbClr>
                            </a:outerShdw>
                          </a:effectLst>
                        </a:rPr>
                        <a:t>argument</a:t>
                      </a:r>
                      <a:endParaRPr lang="en-US" sz="2400" b="1" i="1" dirty="0">
                        <a:solidFill>
                          <a:srgbClr val="FF000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7030A0"/>
                          </a:solidFill>
                          <a:effectLst>
                            <a:outerShdw blurRad="38100" dist="38100" dir="2700000" algn="tl">
                              <a:srgbClr val="000000">
                                <a:alpha val="43137"/>
                              </a:srgbClr>
                            </a:outerShdw>
                          </a:effectLst>
                        </a:rPr>
                        <a:t>SO WHAT</a:t>
                      </a:r>
                      <a:r>
                        <a:rPr lang="en-US" sz="2800" dirty="0" smtClean="0">
                          <a:solidFill>
                            <a:srgbClr val="7030A0"/>
                          </a:solidFill>
                          <a:effectLst>
                            <a:outerShdw blurRad="38100" dist="38100" dir="2700000" algn="tl">
                              <a:srgbClr val="000000">
                                <a:alpha val="43137"/>
                              </a:srgbClr>
                            </a:outerShdw>
                          </a:effectLst>
                        </a:rPr>
                        <a:t>:</a:t>
                      </a:r>
                    </a:p>
                    <a:p>
                      <a:pPr algn="r"/>
                      <a:r>
                        <a:rPr lang="en-US" sz="2800" b="0" i="1" dirty="0" smtClean="0">
                          <a:solidFill>
                            <a:srgbClr val="7030A0"/>
                          </a:solidFill>
                          <a:effectLst>
                            <a:outerShdw blurRad="38100" dist="38100" dir="2700000" algn="tl">
                              <a:srgbClr val="000000">
                                <a:alpha val="43137"/>
                              </a:srgbClr>
                            </a:outerShdw>
                          </a:effectLst>
                        </a:rPr>
                        <a:t>Why does it matter?</a:t>
                      </a:r>
                      <a:br>
                        <a:rPr lang="en-US" sz="2800" b="0" i="1" dirty="0" smtClean="0">
                          <a:solidFill>
                            <a:srgbClr val="7030A0"/>
                          </a:solidFill>
                          <a:effectLst>
                            <a:outerShdw blurRad="38100" dist="38100" dir="2700000" algn="tl">
                              <a:srgbClr val="000000">
                                <a:alpha val="43137"/>
                              </a:srgbClr>
                            </a:outerShdw>
                          </a:effectLst>
                        </a:rPr>
                      </a:br>
                      <a:r>
                        <a:rPr lang="en-US" sz="2800" b="0" i="1" dirty="0" smtClean="0">
                          <a:solidFill>
                            <a:srgbClr val="7030A0"/>
                          </a:solidFill>
                          <a:effectLst>
                            <a:outerShdw blurRad="38100" dist="38100" dir="2700000" algn="tl">
                              <a:srgbClr val="000000">
                                <a:alpha val="43137"/>
                              </a:srgbClr>
                            </a:outerShdw>
                          </a:effectLst>
                        </a:rPr>
                        <a:t/>
                      </a:r>
                      <a:br>
                        <a:rPr lang="en-US" sz="2800" b="0" i="1" dirty="0" smtClean="0">
                          <a:solidFill>
                            <a:srgbClr val="7030A0"/>
                          </a:solidFill>
                          <a:effectLst>
                            <a:outerShdw blurRad="38100" dist="38100" dir="2700000" algn="tl">
                              <a:srgbClr val="000000">
                                <a:alpha val="43137"/>
                              </a:srgbClr>
                            </a:outerShdw>
                          </a:effectLst>
                        </a:rPr>
                      </a:br>
                      <a:r>
                        <a:rPr lang="en-US" sz="2400" b="0" i="1" dirty="0" smtClean="0">
                          <a:solidFill>
                            <a:srgbClr val="7030A0"/>
                          </a:solidFill>
                          <a:effectLst>
                            <a:outerShdw blurRad="38100" dist="38100" dir="2700000" algn="tl">
                              <a:srgbClr val="000000">
                                <a:alpha val="43137"/>
                              </a:srgbClr>
                            </a:outerShdw>
                          </a:effectLst>
                        </a:rPr>
                        <a:t>-</a:t>
                      </a:r>
                      <a:r>
                        <a:rPr lang="en-US" sz="2400" b="1" i="1" dirty="0" smtClean="0">
                          <a:solidFill>
                            <a:srgbClr val="7030A0"/>
                          </a:solidFill>
                          <a:effectLst>
                            <a:outerShdw blurRad="38100" dist="38100" dir="2700000" algn="tl">
                              <a:srgbClr val="000000">
                                <a:alpha val="43137"/>
                              </a:srgbClr>
                            </a:outerShdw>
                          </a:effectLst>
                        </a:rPr>
                        <a:t>so</a:t>
                      </a:r>
                      <a:r>
                        <a:rPr lang="en-US" sz="2400" b="1" i="1" baseline="0" dirty="0" smtClean="0">
                          <a:solidFill>
                            <a:srgbClr val="7030A0"/>
                          </a:solidFill>
                          <a:effectLst>
                            <a:outerShdw blurRad="38100" dist="38100" dir="2700000" algn="tl">
                              <a:srgbClr val="000000">
                                <a:alpha val="43137"/>
                              </a:srgbClr>
                            </a:outerShdw>
                          </a:effectLst>
                        </a:rPr>
                        <a:t> what?</a:t>
                      </a:r>
                      <a:endParaRPr lang="en-US" sz="2400" b="1" i="1" dirty="0">
                        <a:solidFill>
                          <a:srgbClr val="7030A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5575447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Author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Title of Novel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Character’s names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Literary devices</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Answer to question/prompt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Not a ‘fact’– needs evidence to prove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The effect created by the literary device or feature</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342900" indent="-342900" algn="l">
                        <a:buFont typeface="Arial" panose="020B0604020202020204" pitchFamily="34" charset="0"/>
                        <a:buChar char="•"/>
                      </a:pPr>
                      <a:r>
                        <a:rPr lang="en-US" sz="1800" b="0" i="0" dirty="0" smtClean="0">
                          <a:solidFill>
                            <a:schemeClr val="tx1"/>
                          </a:solidFill>
                          <a:effectLst/>
                          <a:latin typeface="+mj-lt"/>
                        </a:rPr>
                        <a:t>Author’s Purpose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dirty="0" smtClean="0">
                          <a:solidFill>
                            <a:schemeClr val="tx1"/>
                          </a:solidFill>
                          <a:effectLst/>
                          <a:latin typeface="+mj-lt"/>
                        </a:rPr>
                        <a:t>Tone</a:t>
                      </a:r>
                    </a:p>
                    <a:p>
                      <a:pPr marL="342900" indent="-342900" algn="l">
                        <a:buFont typeface="Arial" panose="020B0604020202020204" pitchFamily="34" charset="0"/>
                        <a:buChar char="•"/>
                      </a:pPr>
                      <a:r>
                        <a:rPr lang="en-US" sz="1800" b="0" i="0" dirty="0" smtClean="0">
                          <a:solidFill>
                            <a:schemeClr val="tx1"/>
                          </a:solidFill>
                          <a:effectLst/>
                          <a:latin typeface="+mj-lt"/>
                        </a:rPr>
                        <a:t>Theme Statement</a:t>
                      </a:r>
                    </a:p>
                    <a:p>
                      <a:pPr marL="342900" indent="-342900" algn="l">
                        <a:buFont typeface="Arial" panose="020B0604020202020204" pitchFamily="34" charset="0"/>
                        <a:buChar char="•"/>
                      </a:pPr>
                      <a:r>
                        <a:rPr lang="en-US" sz="1800" b="0" i="0" dirty="0" smtClean="0">
                          <a:solidFill>
                            <a:schemeClr val="tx1"/>
                          </a:solidFill>
                          <a:effectLst/>
                          <a:latin typeface="+mj-lt"/>
                        </a:rPr>
                        <a:t>Importance</a:t>
                      </a:r>
                      <a:r>
                        <a:rPr lang="en-US" sz="1800" b="0" i="0" baseline="0" dirty="0" smtClean="0">
                          <a:solidFill>
                            <a:schemeClr val="tx1"/>
                          </a:solidFill>
                          <a:effectLst/>
                          <a:latin typeface="+mj-lt"/>
                        </a:rPr>
                        <a:t> to history, text, etc.</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267728536"/>
                  </a:ext>
                </a:extLst>
              </a:tr>
            </a:tbl>
          </a:graphicData>
        </a:graphic>
      </p:graphicFrame>
    </p:spTree>
    <p:extLst>
      <p:ext uri="{BB962C8B-B14F-4D97-AF65-F5344CB8AC3E}">
        <p14:creationId xmlns:p14="http://schemas.microsoft.com/office/powerpoint/2010/main" val="3738680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10" y="80818"/>
            <a:ext cx="9894917" cy="1143000"/>
          </a:xfrm>
        </p:spPr>
        <p:txBody>
          <a:bodyPr>
            <a:noAutofit/>
          </a:bodyPr>
          <a:lstStyle/>
          <a:p>
            <a:r>
              <a:rPr lang="en-US" sz="6000" dirty="0" smtClean="0"/>
              <a:t>Thesis Editing</a:t>
            </a:r>
            <a:endParaRPr lang="en-US" sz="6000" dirty="0"/>
          </a:p>
        </p:txBody>
      </p:sp>
      <p:sp>
        <p:nvSpPr>
          <p:cNvPr id="3" name="Content Placeholder 2"/>
          <p:cNvSpPr>
            <a:spLocks noGrp="1"/>
          </p:cNvSpPr>
          <p:nvPr>
            <p:ph idx="1"/>
          </p:nvPr>
        </p:nvSpPr>
        <p:spPr>
          <a:xfrm>
            <a:off x="382615" y="4746567"/>
            <a:ext cx="11654213" cy="2044931"/>
          </a:xfrm>
        </p:spPr>
        <p:txBody>
          <a:bodyPr numCol="1">
            <a:normAutofit/>
          </a:bodyPr>
          <a:lstStyle/>
          <a:p>
            <a:pPr marL="0" indent="0">
              <a:buNone/>
            </a:pPr>
            <a:r>
              <a:rPr lang="en-US" sz="2800" dirty="0">
                <a:latin typeface="Georgia" pitchFamily="18" charset="0"/>
              </a:rPr>
              <a:t>In the novel </a:t>
            </a:r>
            <a:r>
              <a:rPr lang="en-US" sz="2800" i="1" dirty="0">
                <a:solidFill>
                  <a:srgbClr val="00B050"/>
                </a:solidFill>
                <a:effectLst>
                  <a:outerShdw blurRad="38100" dist="38100" dir="2700000" algn="tl">
                    <a:srgbClr val="000000">
                      <a:alpha val="43137"/>
                    </a:srgbClr>
                  </a:outerShdw>
                </a:effectLst>
                <a:latin typeface="Georgia" pitchFamily="18" charset="0"/>
              </a:rPr>
              <a:t>Bless Me, </a:t>
            </a:r>
            <a:r>
              <a:rPr lang="en-US" sz="2800" i="1" dirty="0" err="1">
                <a:solidFill>
                  <a:srgbClr val="00B050"/>
                </a:solidFill>
                <a:effectLst>
                  <a:outerShdw blurRad="38100" dist="38100" dir="2700000" algn="tl">
                    <a:srgbClr val="000000">
                      <a:alpha val="43137"/>
                    </a:srgbClr>
                  </a:outerShdw>
                </a:effectLst>
                <a:latin typeface="Georgia" pitchFamily="18" charset="0"/>
              </a:rPr>
              <a:t>Ultima</a:t>
            </a:r>
            <a:r>
              <a:rPr lang="en-US" sz="2800" dirty="0">
                <a:solidFill>
                  <a:srgbClr val="00B050"/>
                </a:solidFill>
                <a:effectLst>
                  <a:outerShdw blurRad="38100" dist="38100" dir="2700000" algn="tl">
                    <a:srgbClr val="000000">
                      <a:alpha val="43137"/>
                    </a:srgbClr>
                  </a:outerShdw>
                </a:effectLst>
                <a:latin typeface="Georgia" pitchFamily="18" charset="0"/>
              </a:rPr>
              <a:t> by </a:t>
            </a:r>
            <a:r>
              <a:rPr lang="en-US" sz="2800" dirty="0" err="1">
                <a:solidFill>
                  <a:srgbClr val="00B050"/>
                </a:solidFill>
                <a:effectLst>
                  <a:outerShdw blurRad="38100" dist="38100" dir="2700000" algn="tl">
                    <a:srgbClr val="000000">
                      <a:alpha val="43137"/>
                    </a:srgbClr>
                  </a:outerShdw>
                </a:effectLst>
                <a:latin typeface="Georgia" pitchFamily="18" charset="0"/>
              </a:rPr>
              <a:t>Rudolfo</a:t>
            </a:r>
            <a:r>
              <a:rPr lang="en-US" sz="2800" dirty="0">
                <a:solidFill>
                  <a:srgbClr val="00B050"/>
                </a:solidFill>
                <a:effectLst>
                  <a:outerShdw blurRad="38100" dist="38100" dir="2700000" algn="tl">
                    <a:srgbClr val="000000">
                      <a:alpha val="43137"/>
                    </a:srgbClr>
                  </a:outerShdw>
                </a:effectLst>
                <a:latin typeface="Georgia" pitchFamily="18" charset="0"/>
              </a:rPr>
              <a:t> Anaya, the reoccurring motif of people confessing to Antonio</a:t>
            </a:r>
            <a:r>
              <a:rPr lang="en-US" sz="2800" dirty="0">
                <a:latin typeface="Georgia" pitchFamily="18" charset="0"/>
              </a:rPr>
              <a:t> </a:t>
            </a:r>
            <a:r>
              <a:rPr lang="en-US" sz="2800" dirty="0">
                <a:solidFill>
                  <a:srgbClr val="FF0000"/>
                </a:solidFill>
                <a:effectLst>
                  <a:outerShdw blurRad="38100" dist="38100" dir="2700000" algn="tl">
                    <a:srgbClr val="000000">
                      <a:alpha val="43137"/>
                    </a:srgbClr>
                  </a:outerShdw>
                </a:effectLst>
                <a:latin typeface="Georgia" pitchFamily="18" charset="0"/>
              </a:rPr>
              <a:t>reveals how each of the characters has already been corrupted</a:t>
            </a:r>
            <a:r>
              <a:rPr lang="en-US" sz="2800" dirty="0">
                <a:latin typeface="Georgia" pitchFamily="18" charset="0"/>
              </a:rPr>
              <a:t>, </a:t>
            </a:r>
            <a:r>
              <a:rPr lang="en-US" sz="2800" dirty="0">
                <a:solidFill>
                  <a:srgbClr val="7030A0"/>
                </a:solidFill>
                <a:effectLst>
                  <a:outerShdw blurRad="38100" dist="38100" dir="2700000" algn="tl">
                    <a:srgbClr val="000000">
                      <a:alpha val="43137"/>
                    </a:srgbClr>
                  </a:outerShdw>
                </a:effectLst>
                <a:latin typeface="Georgia" pitchFamily="18" charset="0"/>
              </a:rPr>
              <a:t>leading Antonio to understand how loss of innocence is essential to growing up</a:t>
            </a:r>
            <a:r>
              <a:rPr lang="en-US" sz="2800" dirty="0">
                <a:latin typeface="Georgia" pitchFamily="18" charset="0"/>
              </a:rPr>
              <a:t>. </a:t>
            </a:r>
          </a:p>
          <a:p>
            <a:pPr marL="0" indent="0">
              <a:buNone/>
            </a:pPr>
            <a:endParaRPr lang="en-US" sz="2800" b="1" dirty="0">
              <a:latin typeface="+mj-lt"/>
            </a:endParaRPr>
          </a:p>
        </p:txBody>
      </p:sp>
      <p:graphicFrame>
        <p:nvGraphicFramePr>
          <p:cNvPr id="6" name="Content Placeholder 3"/>
          <p:cNvGraphicFramePr>
            <a:graphicFrameLocks/>
          </p:cNvGraphicFramePr>
          <p:nvPr>
            <p:extLst>
              <p:ext uri="{D42A27DB-BD31-4B8C-83A1-F6EECF244321}">
                <p14:modId xmlns:p14="http://schemas.microsoft.com/office/powerpoint/2010/main" val="1654529156"/>
              </p:ext>
            </p:extLst>
          </p:nvPr>
        </p:nvGraphicFramePr>
        <p:xfrm>
          <a:off x="182879" y="1603220"/>
          <a:ext cx="11912601" cy="2926080"/>
        </p:xfrm>
        <a:graphic>
          <a:graphicData uri="http://schemas.openxmlformats.org/drawingml/2006/table">
            <a:tbl>
              <a:tblPr firstRow="1" bandRow="1"/>
              <a:tblGrid>
                <a:gridCol w="3970867">
                  <a:extLst>
                    <a:ext uri="{9D8B030D-6E8A-4147-A177-3AD203B41FA5}">
                      <a16:colId xmlns:a16="http://schemas.microsoft.com/office/drawing/2014/main" val="1166420659"/>
                    </a:ext>
                  </a:extLst>
                </a:gridCol>
                <a:gridCol w="3970867">
                  <a:extLst>
                    <a:ext uri="{9D8B030D-6E8A-4147-A177-3AD203B41FA5}">
                      <a16:colId xmlns:a16="http://schemas.microsoft.com/office/drawing/2014/main" val="2395762054"/>
                    </a:ext>
                  </a:extLst>
                </a:gridCol>
                <a:gridCol w="3970867">
                  <a:extLst>
                    <a:ext uri="{9D8B030D-6E8A-4147-A177-3AD203B41FA5}">
                      <a16:colId xmlns:a16="http://schemas.microsoft.com/office/drawing/2014/main" val="174347032"/>
                    </a:ext>
                  </a:extLst>
                </a:gridCol>
              </a:tblGrid>
              <a:tr h="370840">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00B050"/>
                          </a:solidFill>
                          <a:effectLst>
                            <a:outerShdw blurRad="38100" dist="38100" dir="2700000" algn="tl">
                              <a:srgbClr val="000000">
                                <a:alpha val="43137"/>
                              </a:srgbClr>
                            </a:outerShdw>
                          </a:effectLst>
                        </a:rPr>
                        <a:t>HOW</a:t>
                      </a:r>
                      <a:r>
                        <a:rPr lang="en-US" sz="2800" dirty="0" smtClean="0">
                          <a:solidFill>
                            <a:srgbClr val="00B050"/>
                          </a:solidFill>
                          <a:effectLst>
                            <a:outerShdw blurRad="38100" dist="38100" dir="2700000" algn="tl">
                              <a:srgbClr val="000000">
                                <a:alpha val="43137"/>
                              </a:srgbClr>
                            </a:outerShdw>
                          </a:effectLst>
                        </a:rPr>
                        <a:t>:</a:t>
                      </a:r>
                    </a:p>
                    <a:p>
                      <a:pPr algn="r"/>
                      <a:r>
                        <a:rPr lang="en-US" sz="2800" b="0" i="1" dirty="0" smtClean="0">
                          <a:solidFill>
                            <a:srgbClr val="00B050"/>
                          </a:solidFill>
                          <a:effectLst>
                            <a:outerShdw blurRad="38100" dist="38100" dir="2700000" algn="tl">
                              <a:srgbClr val="000000">
                                <a:alpha val="43137"/>
                              </a:srgbClr>
                            </a:outerShdw>
                          </a:effectLst>
                        </a:rPr>
                        <a:t>HOW does the author?</a:t>
                      </a:r>
                    </a:p>
                    <a:p>
                      <a:pPr algn="r"/>
                      <a:r>
                        <a:rPr lang="en-US" sz="2400" b="0" i="1" dirty="0" smtClean="0">
                          <a:solidFill>
                            <a:srgbClr val="00B050"/>
                          </a:solidFill>
                          <a:effectLst>
                            <a:outerShdw blurRad="38100" dist="38100" dir="2700000" algn="tl">
                              <a:srgbClr val="000000">
                                <a:alpha val="43137"/>
                              </a:srgbClr>
                            </a:outerShdw>
                          </a:effectLst>
                        </a:rPr>
                        <a:t>-</a:t>
                      </a:r>
                      <a:r>
                        <a:rPr lang="en-US" sz="2400" b="1" i="0" dirty="0" smtClean="0">
                          <a:solidFill>
                            <a:srgbClr val="00B050"/>
                          </a:solidFill>
                          <a:effectLst>
                            <a:outerShdw blurRad="38100" dist="38100" dir="2700000" algn="tl">
                              <a:srgbClr val="000000">
                                <a:alpha val="43137"/>
                              </a:srgbClr>
                            </a:outerShdw>
                          </a:effectLst>
                        </a:rPr>
                        <a:t>clear</a:t>
                      </a:r>
                      <a:r>
                        <a:rPr lang="en-US" sz="2400" b="1" i="0" baseline="0" dirty="0" smtClean="0">
                          <a:solidFill>
                            <a:srgbClr val="00B050"/>
                          </a:solidFill>
                          <a:effectLst>
                            <a:outerShdw blurRad="38100" dist="38100" dir="2700000" algn="tl">
                              <a:srgbClr val="000000">
                                <a:alpha val="43137"/>
                              </a:srgbClr>
                            </a:outerShdw>
                          </a:effectLst>
                        </a:rPr>
                        <a:t> &amp; specific details</a:t>
                      </a:r>
                      <a:endParaRPr lang="en-US" sz="2400" b="1" i="1" dirty="0">
                        <a:solidFill>
                          <a:srgbClr val="00B05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FF0000"/>
                          </a:solidFill>
                          <a:effectLst>
                            <a:outerShdw blurRad="38100" dist="38100" dir="2700000" algn="tl">
                              <a:srgbClr val="000000">
                                <a:alpha val="43137"/>
                              </a:srgbClr>
                            </a:outerShdw>
                          </a:effectLst>
                        </a:rPr>
                        <a:t>WHAT</a:t>
                      </a:r>
                      <a:r>
                        <a:rPr lang="en-US" sz="2800" dirty="0" smtClean="0">
                          <a:solidFill>
                            <a:srgbClr val="FF0000"/>
                          </a:solidFill>
                          <a:effectLst>
                            <a:outerShdw blurRad="38100" dist="38100" dir="2700000" algn="tl">
                              <a:srgbClr val="000000">
                                <a:alpha val="43137"/>
                              </a:srgbClr>
                            </a:outerShdw>
                          </a:effectLst>
                        </a:rPr>
                        <a:t>:</a:t>
                      </a:r>
                    </a:p>
                    <a:p>
                      <a:pPr algn="r"/>
                      <a:r>
                        <a:rPr lang="en-US" sz="2800" b="0" i="1" dirty="0" smtClean="0">
                          <a:solidFill>
                            <a:srgbClr val="FF0000"/>
                          </a:solidFill>
                          <a:effectLst>
                            <a:outerShdw blurRad="38100" dist="38100" dir="2700000" algn="tl">
                              <a:srgbClr val="000000">
                                <a:alpha val="43137"/>
                              </a:srgbClr>
                            </a:outerShdw>
                          </a:effectLst>
                        </a:rPr>
                        <a:t>WHAT </a:t>
                      </a:r>
                      <a:r>
                        <a:rPr lang="en-US" sz="2800" b="1" i="1" dirty="0" smtClean="0">
                          <a:solidFill>
                            <a:srgbClr val="FF0000"/>
                          </a:solidFill>
                          <a:effectLst>
                            <a:outerShdw blurRad="38100" dist="38100" dir="2700000" algn="tl">
                              <a:srgbClr val="000000">
                                <a:alpha val="43137"/>
                              </a:srgbClr>
                            </a:outerShdw>
                          </a:effectLst>
                        </a:rPr>
                        <a:t>effect</a:t>
                      </a:r>
                      <a:r>
                        <a:rPr lang="en-US" sz="2800" b="0" i="1" dirty="0" smtClean="0">
                          <a:solidFill>
                            <a:srgbClr val="FF0000"/>
                          </a:solidFill>
                          <a:effectLst>
                            <a:outerShdw blurRad="38100" dist="38100" dir="2700000" algn="tl">
                              <a:srgbClr val="000000">
                                <a:alpha val="43137"/>
                              </a:srgbClr>
                            </a:outerShdw>
                          </a:effectLst>
                        </a:rPr>
                        <a:t> does it do?</a:t>
                      </a:r>
                    </a:p>
                    <a:p>
                      <a:pPr algn="r"/>
                      <a:r>
                        <a:rPr lang="en-US" sz="2400" b="0" i="1" dirty="0" smtClean="0">
                          <a:solidFill>
                            <a:srgbClr val="FF0000"/>
                          </a:solidFill>
                          <a:effectLst>
                            <a:outerShdw blurRad="38100" dist="38100" dir="2700000" algn="tl">
                              <a:srgbClr val="000000">
                                <a:alpha val="43137"/>
                              </a:srgbClr>
                            </a:outerShdw>
                          </a:effectLst>
                        </a:rPr>
                        <a:t>-claim/</a:t>
                      </a:r>
                      <a:r>
                        <a:rPr lang="en-US" sz="2400" b="1" i="1" dirty="0" smtClean="0">
                          <a:solidFill>
                            <a:srgbClr val="FF0000"/>
                          </a:solidFill>
                          <a:effectLst>
                            <a:outerShdw blurRad="38100" dist="38100" dir="2700000" algn="tl">
                              <a:srgbClr val="000000">
                                <a:alpha val="43137"/>
                              </a:srgbClr>
                            </a:outerShdw>
                          </a:effectLst>
                        </a:rPr>
                        <a:t>argument</a:t>
                      </a:r>
                      <a:endParaRPr lang="en-US" sz="2400" b="1" i="1" dirty="0">
                        <a:solidFill>
                          <a:srgbClr val="FF000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7030A0"/>
                          </a:solidFill>
                          <a:effectLst>
                            <a:outerShdw blurRad="38100" dist="38100" dir="2700000" algn="tl">
                              <a:srgbClr val="000000">
                                <a:alpha val="43137"/>
                              </a:srgbClr>
                            </a:outerShdw>
                          </a:effectLst>
                        </a:rPr>
                        <a:t>SO WHAT</a:t>
                      </a:r>
                      <a:r>
                        <a:rPr lang="en-US" sz="2800" dirty="0" smtClean="0">
                          <a:solidFill>
                            <a:srgbClr val="7030A0"/>
                          </a:solidFill>
                          <a:effectLst>
                            <a:outerShdw blurRad="38100" dist="38100" dir="2700000" algn="tl">
                              <a:srgbClr val="000000">
                                <a:alpha val="43137"/>
                              </a:srgbClr>
                            </a:outerShdw>
                          </a:effectLst>
                        </a:rPr>
                        <a:t>:</a:t>
                      </a:r>
                    </a:p>
                    <a:p>
                      <a:pPr algn="r"/>
                      <a:r>
                        <a:rPr lang="en-US" sz="2800" b="0" i="1" dirty="0" smtClean="0">
                          <a:solidFill>
                            <a:srgbClr val="7030A0"/>
                          </a:solidFill>
                          <a:effectLst>
                            <a:outerShdw blurRad="38100" dist="38100" dir="2700000" algn="tl">
                              <a:srgbClr val="000000">
                                <a:alpha val="43137"/>
                              </a:srgbClr>
                            </a:outerShdw>
                          </a:effectLst>
                        </a:rPr>
                        <a:t>Why does it matter?</a:t>
                      </a:r>
                      <a:br>
                        <a:rPr lang="en-US" sz="2800" b="0" i="1" dirty="0" smtClean="0">
                          <a:solidFill>
                            <a:srgbClr val="7030A0"/>
                          </a:solidFill>
                          <a:effectLst>
                            <a:outerShdw blurRad="38100" dist="38100" dir="2700000" algn="tl">
                              <a:srgbClr val="000000">
                                <a:alpha val="43137"/>
                              </a:srgbClr>
                            </a:outerShdw>
                          </a:effectLst>
                        </a:rPr>
                      </a:br>
                      <a:r>
                        <a:rPr lang="en-US" sz="2800" b="0" i="1" dirty="0" smtClean="0">
                          <a:solidFill>
                            <a:srgbClr val="7030A0"/>
                          </a:solidFill>
                          <a:effectLst>
                            <a:outerShdw blurRad="38100" dist="38100" dir="2700000" algn="tl">
                              <a:srgbClr val="000000">
                                <a:alpha val="43137"/>
                              </a:srgbClr>
                            </a:outerShdw>
                          </a:effectLst>
                        </a:rPr>
                        <a:t/>
                      </a:r>
                      <a:br>
                        <a:rPr lang="en-US" sz="2800" b="0" i="1" dirty="0" smtClean="0">
                          <a:solidFill>
                            <a:srgbClr val="7030A0"/>
                          </a:solidFill>
                          <a:effectLst>
                            <a:outerShdw blurRad="38100" dist="38100" dir="2700000" algn="tl">
                              <a:srgbClr val="000000">
                                <a:alpha val="43137"/>
                              </a:srgbClr>
                            </a:outerShdw>
                          </a:effectLst>
                        </a:rPr>
                      </a:br>
                      <a:r>
                        <a:rPr lang="en-US" sz="2400" b="0" i="1" dirty="0" smtClean="0">
                          <a:solidFill>
                            <a:srgbClr val="7030A0"/>
                          </a:solidFill>
                          <a:effectLst>
                            <a:outerShdw blurRad="38100" dist="38100" dir="2700000" algn="tl">
                              <a:srgbClr val="000000">
                                <a:alpha val="43137"/>
                              </a:srgbClr>
                            </a:outerShdw>
                          </a:effectLst>
                        </a:rPr>
                        <a:t>-</a:t>
                      </a:r>
                      <a:r>
                        <a:rPr lang="en-US" sz="2400" b="1" i="1" dirty="0" smtClean="0">
                          <a:solidFill>
                            <a:srgbClr val="7030A0"/>
                          </a:solidFill>
                          <a:effectLst>
                            <a:outerShdw blurRad="38100" dist="38100" dir="2700000" algn="tl">
                              <a:srgbClr val="000000">
                                <a:alpha val="43137"/>
                              </a:srgbClr>
                            </a:outerShdw>
                          </a:effectLst>
                        </a:rPr>
                        <a:t>so</a:t>
                      </a:r>
                      <a:r>
                        <a:rPr lang="en-US" sz="2400" b="1" i="1" baseline="0" dirty="0" smtClean="0">
                          <a:solidFill>
                            <a:srgbClr val="7030A0"/>
                          </a:solidFill>
                          <a:effectLst>
                            <a:outerShdw blurRad="38100" dist="38100" dir="2700000" algn="tl">
                              <a:srgbClr val="000000">
                                <a:alpha val="43137"/>
                              </a:srgbClr>
                            </a:outerShdw>
                          </a:effectLst>
                        </a:rPr>
                        <a:t> what?</a:t>
                      </a:r>
                      <a:endParaRPr lang="en-US" sz="2400" b="1" i="1" dirty="0">
                        <a:solidFill>
                          <a:srgbClr val="7030A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5575447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Author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Title of Novel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Character’s names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Literary devices</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Answer to question/prompt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Not a ‘fact’– needs evidence to prove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The effect created by the literary device or feature</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342900" indent="-342900" algn="l">
                        <a:buFont typeface="Arial" panose="020B0604020202020204" pitchFamily="34" charset="0"/>
                        <a:buChar char="•"/>
                      </a:pPr>
                      <a:r>
                        <a:rPr lang="en-US" sz="1800" b="0" i="0" dirty="0" smtClean="0">
                          <a:solidFill>
                            <a:schemeClr val="tx1"/>
                          </a:solidFill>
                          <a:effectLst/>
                          <a:latin typeface="+mj-lt"/>
                        </a:rPr>
                        <a:t>Author’s Purpose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dirty="0" smtClean="0">
                          <a:solidFill>
                            <a:schemeClr val="tx1"/>
                          </a:solidFill>
                          <a:effectLst/>
                          <a:latin typeface="+mj-lt"/>
                        </a:rPr>
                        <a:t>Tone</a:t>
                      </a:r>
                    </a:p>
                    <a:p>
                      <a:pPr marL="342900" indent="-342900" algn="l">
                        <a:buFont typeface="Arial" panose="020B0604020202020204" pitchFamily="34" charset="0"/>
                        <a:buChar char="•"/>
                      </a:pPr>
                      <a:r>
                        <a:rPr lang="en-US" sz="1800" b="0" i="0" dirty="0" smtClean="0">
                          <a:solidFill>
                            <a:schemeClr val="tx1"/>
                          </a:solidFill>
                          <a:effectLst/>
                          <a:latin typeface="+mj-lt"/>
                        </a:rPr>
                        <a:t>Theme Statement</a:t>
                      </a:r>
                    </a:p>
                    <a:p>
                      <a:pPr marL="342900" indent="-342900" algn="l">
                        <a:buFont typeface="Arial" panose="020B0604020202020204" pitchFamily="34" charset="0"/>
                        <a:buChar char="•"/>
                      </a:pPr>
                      <a:r>
                        <a:rPr lang="en-US" sz="1800" b="0" i="0" dirty="0" smtClean="0">
                          <a:solidFill>
                            <a:schemeClr val="tx1"/>
                          </a:solidFill>
                          <a:effectLst/>
                          <a:latin typeface="+mj-lt"/>
                        </a:rPr>
                        <a:t>Importance</a:t>
                      </a:r>
                      <a:r>
                        <a:rPr lang="en-US" sz="1800" b="0" i="0" baseline="0" dirty="0" smtClean="0">
                          <a:solidFill>
                            <a:schemeClr val="tx1"/>
                          </a:solidFill>
                          <a:effectLst/>
                          <a:latin typeface="+mj-lt"/>
                        </a:rPr>
                        <a:t> to history, text, etc.</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267728536"/>
                  </a:ext>
                </a:extLst>
              </a:tr>
            </a:tbl>
          </a:graphicData>
        </a:graphic>
      </p:graphicFrame>
    </p:spTree>
    <p:extLst>
      <p:ext uri="{BB962C8B-B14F-4D97-AF65-F5344CB8AC3E}">
        <p14:creationId xmlns:p14="http://schemas.microsoft.com/office/powerpoint/2010/main" val="6238458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10" y="80818"/>
            <a:ext cx="9894917" cy="1143000"/>
          </a:xfrm>
        </p:spPr>
        <p:txBody>
          <a:bodyPr>
            <a:noAutofit/>
          </a:bodyPr>
          <a:lstStyle/>
          <a:p>
            <a:r>
              <a:rPr lang="en-US" sz="6000" dirty="0" smtClean="0"/>
              <a:t>Thesis Editing: </a:t>
            </a:r>
            <a:r>
              <a:rPr lang="en-US" sz="2800" dirty="0" smtClean="0"/>
              <a:t>Practice Color Coding and Improving</a:t>
            </a:r>
            <a:endParaRPr lang="en-US" sz="2800" dirty="0"/>
          </a:p>
        </p:txBody>
      </p:sp>
      <p:sp>
        <p:nvSpPr>
          <p:cNvPr id="3" name="Content Placeholder 2"/>
          <p:cNvSpPr>
            <a:spLocks noGrp="1"/>
          </p:cNvSpPr>
          <p:nvPr>
            <p:ph idx="1"/>
          </p:nvPr>
        </p:nvSpPr>
        <p:spPr>
          <a:xfrm>
            <a:off x="382616" y="2693325"/>
            <a:ext cx="11487960" cy="4098174"/>
          </a:xfrm>
        </p:spPr>
        <p:txBody>
          <a:bodyPr numCol="1">
            <a:normAutofit fontScale="92500" lnSpcReduction="10000"/>
          </a:bodyPr>
          <a:lstStyle/>
          <a:p>
            <a:pPr marL="571500" indent="-571500">
              <a:buFont typeface="+mj-lt"/>
              <a:buAutoNum type="romanUcPeriod"/>
            </a:pPr>
            <a:r>
              <a:rPr lang="en-US" sz="2800" dirty="0" smtClean="0">
                <a:latin typeface="+mj-lt"/>
              </a:rPr>
              <a:t>Florence is portrayed as Jesus, and the mysterious and benevolent Golden carp in Bless me </a:t>
            </a:r>
            <a:r>
              <a:rPr lang="en-US" sz="2800" dirty="0" err="1" smtClean="0">
                <a:latin typeface="+mj-lt"/>
              </a:rPr>
              <a:t>Ultima</a:t>
            </a:r>
            <a:r>
              <a:rPr lang="en-US" sz="2800" dirty="0" smtClean="0">
                <a:latin typeface="+mj-lt"/>
              </a:rPr>
              <a:t>, through his characters and actions.</a:t>
            </a:r>
          </a:p>
          <a:p>
            <a:pPr marL="571500" indent="-571500">
              <a:buFont typeface="+mj-lt"/>
              <a:buAutoNum type="romanUcPeriod"/>
            </a:pPr>
            <a:r>
              <a:rPr lang="en-US" sz="2800" dirty="0" smtClean="0">
                <a:latin typeface="+mj-lt"/>
              </a:rPr>
              <a:t>In the book Bless Me, </a:t>
            </a:r>
            <a:r>
              <a:rPr lang="en-US" sz="2800" dirty="0" err="1" smtClean="0">
                <a:latin typeface="+mj-lt"/>
              </a:rPr>
              <a:t>Ultima</a:t>
            </a:r>
            <a:r>
              <a:rPr lang="en-US" sz="2800" dirty="0" smtClean="0">
                <a:latin typeface="+mj-lt"/>
              </a:rPr>
              <a:t> by </a:t>
            </a:r>
            <a:r>
              <a:rPr lang="en-US" sz="2800" dirty="0" err="1" smtClean="0">
                <a:latin typeface="+mj-lt"/>
              </a:rPr>
              <a:t>Rudolfo</a:t>
            </a:r>
            <a:r>
              <a:rPr lang="en-US" sz="2800" dirty="0" smtClean="0">
                <a:latin typeface="+mj-lt"/>
              </a:rPr>
              <a:t> Anaya, the author uses the imagery of nature to create a spiritual mood which through magical realism enhances the struggles in childhood to be free of conflicting demands.</a:t>
            </a:r>
          </a:p>
          <a:p>
            <a:pPr marL="571500" indent="-571500">
              <a:buFont typeface="+mj-lt"/>
              <a:buAutoNum type="romanUcPeriod"/>
            </a:pPr>
            <a:r>
              <a:rPr lang="en-US" sz="2800" dirty="0">
                <a:latin typeface="+mj-lt"/>
              </a:rPr>
              <a:t>The literary device of juxtaposition in Antonio’s family and religious choices in Bless Me, </a:t>
            </a:r>
            <a:r>
              <a:rPr lang="en-US" sz="2800" dirty="0" err="1">
                <a:latin typeface="+mj-lt"/>
              </a:rPr>
              <a:t>Ultima</a:t>
            </a:r>
            <a:r>
              <a:rPr lang="en-US" sz="2800" dirty="0">
                <a:latin typeface="+mj-lt"/>
              </a:rPr>
              <a:t> helps Antonio find who he is; this leads to the creation of the theme of being your own self</a:t>
            </a:r>
            <a:r>
              <a:rPr lang="en-US" sz="2800" dirty="0" smtClean="0">
                <a:latin typeface="+mj-lt"/>
              </a:rPr>
              <a:t>.</a:t>
            </a:r>
          </a:p>
          <a:p>
            <a:pPr marL="571500" indent="-571500">
              <a:buFont typeface="+mj-lt"/>
              <a:buAutoNum type="romanUcPeriod"/>
            </a:pPr>
            <a:r>
              <a:rPr lang="en-US" sz="2800" dirty="0">
                <a:latin typeface="+mj-lt"/>
              </a:rPr>
              <a:t>In Bless Me, </a:t>
            </a:r>
            <a:r>
              <a:rPr lang="en-US" sz="2800" dirty="0" err="1">
                <a:latin typeface="+mj-lt"/>
              </a:rPr>
              <a:t>Ultima</a:t>
            </a:r>
            <a:r>
              <a:rPr lang="en-US" sz="2800" dirty="0">
                <a:latin typeface="+mj-lt"/>
              </a:rPr>
              <a:t> </a:t>
            </a:r>
            <a:r>
              <a:rPr lang="en-US" sz="2800" dirty="0" err="1">
                <a:latin typeface="+mj-lt"/>
              </a:rPr>
              <a:t>Rudolfo</a:t>
            </a:r>
            <a:r>
              <a:rPr lang="en-US" sz="2800" dirty="0">
                <a:latin typeface="+mj-lt"/>
              </a:rPr>
              <a:t> Anaya uses symbolism to show the importance of water; this leads us to see the different aspects of Antonio’s life.</a:t>
            </a:r>
            <a:endParaRPr lang="en-US" sz="2800" dirty="0">
              <a:latin typeface="+mj-lt"/>
            </a:endParaRPr>
          </a:p>
        </p:txBody>
      </p:sp>
      <p:graphicFrame>
        <p:nvGraphicFramePr>
          <p:cNvPr id="6" name="Content Placeholder 3"/>
          <p:cNvGraphicFramePr>
            <a:graphicFrameLocks/>
          </p:cNvGraphicFramePr>
          <p:nvPr>
            <p:extLst>
              <p:ext uri="{D42A27DB-BD31-4B8C-83A1-F6EECF244321}">
                <p14:modId xmlns:p14="http://schemas.microsoft.com/office/powerpoint/2010/main" val="2459510739"/>
              </p:ext>
            </p:extLst>
          </p:nvPr>
        </p:nvGraphicFramePr>
        <p:xfrm>
          <a:off x="182879" y="1603220"/>
          <a:ext cx="11912601" cy="975360"/>
        </p:xfrm>
        <a:graphic>
          <a:graphicData uri="http://schemas.openxmlformats.org/drawingml/2006/table">
            <a:tbl>
              <a:tblPr firstRow="1" bandRow="1"/>
              <a:tblGrid>
                <a:gridCol w="3970867">
                  <a:extLst>
                    <a:ext uri="{9D8B030D-6E8A-4147-A177-3AD203B41FA5}">
                      <a16:colId xmlns:a16="http://schemas.microsoft.com/office/drawing/2014/main" val="1166420659"/>
                    </a:ext>
                  </a:extLst>
                </a:gridCol>
                <a:gridCol w="3970867">
                  <a:extLst>
                    <a:ext uri="{9D8B030D-6E8A-4147-A177-3AD203B41FA5}">
                      <a16:colId xmlns:a16="http://schemas.microsoft.com/office/drawing/2014/main" val="2395762054"/>
                    </a:ext>
                  </a:extLst>
                </a:gridCol>
                <a:gridCol w="3970867">
                  <a:extLst>
                    <a:ext uri="{9D8B030D-6E8A-4147-A177-3AD203B41FA5}">
                      <a16:colId xmlns:a16="http://schemas.microsoft.com/office/drawing/2014/main" val="174347032"/>
                    </a:ext>
                  </a:extLst>
                </a:gridCol>
              </a:tblGrid>
              <a:tr h="370840">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000" u="sng" dirty="0" smtClean="0">
                          <a:solidFill>
                            <a:srgbClr val="00B050"/>
                          </a:solidFill>
                          <a:effectLst>
                            <a:outerShdw blurRad="38100" dist="38100" dir="2700000" algn="tl">
                              <a:srgbClr val="000000">
                                <a:alpha val="43137"/>
                              </a:srgbClr>
                            </a:outerShdw>
                          </a:effectLst>
                        </a:rPr>
                        <a:t>HOW</a:t>
                      </a:r>
                      <a:r>
                        <a:rPr lang="en-US" sz="2000" dirty="0" smtClean="0">
                          <a:solidFill>
                            <a:srgbClr val="00B050"/>
                          </a:solidFill>
                          <a:effectLst>
                            <a:outerShdw blurRad="38100" dist="38100" dir="2700000" algn="tl">
                              <a:srgbClr val="000000">
                                <a:alpha val="43137"/>
                              </a:srgbClr>
                            </a:outerShdw>
                          </a:effectLst>
                        </a:rPr>
                        <a:t>:</a:t>
                      </a:r>
                    </a:p>
                    <a:p>
                      <a:pPr algn="r"/>
                      <a:r>
                        <a:rPr lang="en-US" sz="2000" b="0" i="1" dirty="0" smtClean="0">
                          <a:solidFill>
                            <a:srgbClr val="00B050"/>
                          </a:solidFill>
                          <a:effectLst>
                            <a:outerShdw blurRad="38100" dist="38100" dir="2700000" algn="tl">
                              <a:srgbClr val="000000">
                                <a:alpha val="43137"/>
                              </a:srgbClr>
                            </a:outerShdw>
                          </a:effectLst>
                        </a:rPr>
                        <a:t>HOW does the author?</a:t>
                      </a:r>
                    </a:p>
                    <a:p>
                      <a:pPr algn="r"/>
                      <a:r>
                        <a:rPr lang="en-US" sz="1800" b="0" i="1" dirty="0" smtClean="0">
                          <a:solidFill>
                            <a:srgbClr val="00B050"/>
                          </a:solidFill>
                          <a:effectLst>
                            <a:outerShdw blurRad="38100" dist="38100" dir="2700000" algn="tl">
                              <a:srgbClr val="000000">
                                <a:alpha val="43137"/>
                              </a:srgbClr>
                            </a:outerShdw>
                          </a:effectLst>
                        </a:rPr>
                        <a:t>-</a:t>
                      </a:r>
                      <a:r>
                        <a:rPr lang="en-US" sz="1800" b="1" i="0" dirty="0" smtClean="0">
                          <a:solidFill>
                            <a:srgbClr val="00B050"/>
                          </a:solidFill>
                          <a:effectLst>
                            <a:outerShdw blurRad="38100" dist="38100" dir="2700000" algn="tl">
                              <a:srgbClr val="000000">
                                <a:alpha val="43137"/>
                              </a:srgbClr>
                            </a:outerShdw>
                          </a:effectLst>
                        </a:rPr>
                        <a:t>clear</a:t>
                      </a:r>
                      <a:r>
                        <a:rPr lang="en-US" sz="1800" b="1" i="0" baseline="0" dirty="0" smtClean="0">
                          <a:solidFill>
                            <a:srgbClr val="00B050"/>
                          </a:solidFill>
                          <a:effectLst>
                            <a:outerShdw blurRad="38100" dist="38100" dir="2700000" algn="tl">
                              <a:srgbClr val="000000">
                                <a:alpha val="43137"/>
                              </a:srgbClr>
                            </a:outerShdw>
                          </a:effectLst>
                        </a:rPr>
                        <a:t> &amp; specific details</a:t>
                      </a:r>
                      <a:endParaRPr lang="en-US" sz="1800" b="1" i="1" dirty="0">
                        <a:solidFill>
                          <a:srgbClr val="00B05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000" u="sng" dirty="0" smtClean="0">
                          <a:solidFill>
                            <a:srgbClr val="FF0000"/>
                          </a:solidFill>
                          <a:effectLst>
                            <a:outerShdw blurRad="38100" dist="38100" dir="2700000" algn="tl">
                              <a:srgbClr val="000000">
                                <a:alpha val="43137"/>
                              </a:srgbClr>
                            </a:outerShdw>
                          </a:effectLst>
                        </a:rPr>
                        <a:t>WHAT</a:t>
                      </a:r>
                      <a:r>
                        <a:rPr lang="en-US" sz="2000" dirty="0" smtClean="0">
                          <a:solidFill>
                            <a:srgbClr val="FF0000"/>
                          </a:solidFill>
                          <a:effectLst>
                            <a:outerShdw blurRad="38100" dist="38100" dir="2700000" algn="tl">
                              <a:srgbClr val="000000">
                                <a:alpha val="43137"/>
                              </a:srgbClr>
                            </a:outerShdw>
                          </a:effectLst>
                        </a:rPr>
                        <a:t>:</a:t>
                      </a:r>
                    </a:p>
                    <a:p>
                      <a:pPr algn="r"/>
                      <a:r>
                        <a:rPr lang="en-US" sz="2000" b="0" i="1" dirty="0" smtClean="0">
                          <a:solidFill>
                            <a:srgbClr val="FF0000"/>
                          </a:solidFill>
                          <a:effectLst>
                            <a:outerShdw blurRad="38100" dist="38100" dir="2700000" algn="tl">
                              <a:srgbClr val="000000">
                                <a:alpha val="43137"/>
                              </a:srgbClr>
                            </a:outerShdw>
                          </a:effectLst>
                        </a:rPr>
                        <a:t>WHAT </a:t>
                      </a:r>
                      <a:r>
                        <a:rPr lang="en-US" sz="2000" b="1" i="1" dirty="0" smtClean="0">
                          <a:solidFill>
                            <a:srgbClr val="FF0000"/>
                          </a:solidFill>
                          <a:effectLst>
                            <a:outerShdw blurRad="38100" dist="38100" dir="2700000" algn="tl">
                              <a:srgbClr val="000000">
                                <a:alpha val="43137"/>
                              </a:srgbClr>
                            </a:outerShdw>
                          </a:effectLst>
                        </a:rPr>
                        <a:t>effect</a:t>
                      </a:r>
                      <a:r>
                        <a:rPr lang="en-US" sz="2000" b="0" i="1" dirty="0" smtClean="0">
                          <a:solidFill>
                            <a:srgbClr val="FF0000"/>
                          </a:solidFill>
                          <a:effectLst>
                            <a:outerShdw blurRad="38100" dist="38100" dir="2700000" algn="tl">
                              <a:srgbClr val="000000">
                                <a:alpha val="43137"/>
                              </a:srgbClr>
                            </a:outerShdw>
                          </a:effectLst>
                        </a:rPr>
                        <a:t> does it do?</a:t>
                      </a:r>
                    </a:p>
                    <a:p>
                      <a:pPr algn="r"/>
                      <a:r>
                        <a:rPr lang="en-US" sz="1800" b="0" i="1" dirty="0" smtClean="0">
                          <a:solidFill>
                            <a:srgbClr val="FF0000"/>
                          </a:solidFill>
                          <a:effectLst>
                            <a:outerShdw blurRad="38100" dist="38100" dir="2700000" algn="tl">
                              <a:srgbClr val="000000">
                                <a:alpha val="43137"/>
                              </a:srgbClr>
                            </a:outerShdw>
                          </a:effectLst>
                        </a:rPr>
                        <a:t>-claim/</a:t>
                      </a:r>
                      <a:r>
                        <a:rPr lang="en-US" sz="1800" b="1" i="1" dirty="0" smtClean="0">
                          <a:solidFill>
                            <a:srgbClr val="FF0000"/>
                          </a:solidFill>
                          <a:effectLst>
                            <a:outerShdw blurRad="38100" dist="38100" dir="2700000" algn="tl">
                              <a:srgbClr val="000000">
                                <a:alpha val="43137"/>
                              </a:srgbClr>
                            </a:outerShdw>
                          </a:effectLst>
                        </a:rPr>
                        <a:t>argument</a:t>
                      </a:r>
                      <a:endParaRPr lang="en-US" sz="1800" b="1" i="1" dirty="0">
                        <a:solidFill>
                          <a:srgbClr val="FF000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000" u="sng" dirty="0" smtClean="0">
                          <a:solidFill>
                            <a:srgbClr val="7030A0"/>
                          </a:solidFill>
                          <a:effectLst>
                            <a:outerShdw blurRad="38100" dist="38100" dir="2700000" algn="tl">
                              <a:srgbClr val="000000">
                                <a:alpha val="43137"/>
                              </a:srgbClr>
                            </a:outerShdw>
                          </a:effectLst>
                        </a:rPr>
                        <a:t>SO WHAT</a:t>
                      </a:r>
                      <a:r>
                        <a:rPr lang="en-US" sz="2000" dirty="0" smtClean="0">
                          <a:solidFill>
                            <a:srgbClr val="7030A0"/>
                          </a:solidFill>
                          <a:effectLst>
                            <a:outerShdw blurRad="38100" dist="38100" dir="2700000" algn="tl">
                              <a:srgbClr val="000000">
                                <a:alpha val="43137"/>
                              </a:srgbClr>
                            </a:outerShdw>
                          </a:effectLst>
                        </a:rPr>
                        <a:t>:</a:t>
                      </a:r>
                    </a:p>
                    <a:p>
                      <a:pPr algn="r"/>
                      <a:r>
                        <a:rPr lang="en-US" sz="2000" b="0" i="1" dirty="0" smtClean="0">
                          <a:solidFill>
                            <a:srgbClr val="7030A0"/>
                          </a:solidFill>
                          <a:effectLst>
                            <a:outerShdw blurRad="38100" dist="38100" dir="2700000" algn="tl">
                              <a:srgbClr val="000000">
                                <a:alpha val="43137"/>
                              </a:srgbClr>
                            </a:outerShdw>
                          </a:effectLst>
                        </a:rPr>
                        <a:t>Why does it matter</a:t>
                      </a:r>
                      <a:r>
                        <a:rPr lang="en-US" sz="2000" b="0" i="1" dirty="0" smtClean="0">
                          <a:solidFill>
                            <a:srgbClr val="7030A0"/>
                          </a:solidFill>
                          <a:effectLst>
                            <a:outerShdw blurRad="38100" dist="38100" dir="2700000" algn="tl">
                              <a:srgbClr val="000000">
                                <a:alpha val="43137"/>
                              </a:srgbClr>
                            </a:outerShdw>
                          </a:effectLst>
                        </a:rPr>
                        <a:t>?</a:t>
                      </a:r>
                      <a:r>
                        <a:rPr lang="en-US" sz="2000" b="0" i="1" dirty="0" smtClean="0">
                          <a:solidFill>
                            <a:srgbClr val="7030A0"/>
                          </a:solidFill>
                          <a:effectLst>
                            <a:outerShdw blurRad="38100" dist="38100" dir="2700000" algn="tl">
                              <a:srgbClr val="000000">
                                <a:alpha val="43137"/>
                              </a:srgbClr>
                            </a:outerShdw>
                          </a:effectLst>
                        </a:rPr>
                        <a:t/>
                      </a:r>
                      <a:br>
                        <a:rPr lang="en-US" sz="2000" b="0" i="1" dirty="0" smtClean="0">
                          <a:solidFill>
                            <a:srgbClr val="7030A0"/>
                          </a:solidFill>
                          <a:effectLst>
                            <a:outerShdw blurRad="38100" dist="38100" dir="2700000" algn="tl">
                              <a:srgbClr val="000000">
                                <a:alpha val="43137"/>
                              </a:srgbClr>
                            </a:outerShdw>
                          </a:effectLst>
                        </a:rPr>
                      </a:br>
                      <a:r>
                        <a:rPr lang="en-US" sz="1800" b="0" i="1" dirty="0" smtClean="0">
                          <a:solidFill>
                            <a:srgbClr val="7030A0"/>
                          </a:solidFill>
                          <a:effectLst>
                            <a:outerShdw blurRad="38100" dist="38100" dir="2700000" algn="tl">
                              <a:srgbClr val="000000">
                                <a:alpha val="43137"/>
                              </a:srgbClr>
                            </a:outerShdw>
                          </a:effectLst>
                        </a:rPr>
                        <a:t>-</a:t>
                      </a:r>
                      <a:r>
                        <a:rPr lang="en-US" sz="1800" b="1" i="1" dirty="0" smtClean="0">
                          <a:solidFill>
                            <a:srgbClr val="7030A0"/>
                          </a:solidFill>
                          <a:effectLst>
                            <a:outerShdw blurRad="38100" dist="38100" dir="2700000" algn="tl">
                              <a:srgbClr val="000000">
                                <a:alpha val="43137"/>
                              </a:srgbClr>
                            </a:outerShdw>
                          </a:effectLst>
                        </a:rPr>
                        <a:t>so</a:t>
                      </a:r>
                      <a:r>
                        <a:rPr lang="en-US" sz="1800" b="1" i="1" baseline="0" dirty="0" smtClean="0">
                          <a:solidFill>
                            <a:srgbClr val="7030A0"/>
                          </a:solidFill>
                          <a:effectLst>
                            <a:outerShdw blurRad="38100" dist="38100" dir="2700000" algn="tl">
                              <a:srgbClr val="000000">
                                <a:alpha val="43137"/>
                              </a:srgbClr>
                            </a:outerShdw>
                          </a:effectLst>
                        </a:rPr>
                        <a:t> what?</a:t>
                      </a:r>
                      <a:endParaRPr lang="en-US" sz="1800" b="1" i="1" dirty="0">
                        <a:solidFill>
                          <a:srgbClr val="7030A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55754477"/>
                  </a:ext>
                </a:extLst>
              </a:tr>
            </a:tbl>
          </a:graphicData>
        </a:graphic>
      </p:graphicFrame>
    </p:spTree>
    <p:extLst>
      <p:ext uri="{BB962C8B-B14F-4D97-AF65-F5344CB8AC3E}">
        <p14:creationId xmlns:p14="http://schemas.microsoft.com/office/powerpoint/2010/main" val="32418284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6210" y="80818"/>
            <a:ext cx="9894917" cy="1143000"/>
          </a:xfrm>
        </p:spPr>
        <p:txBody>
          <a:bodyPr>
            <a:noAutofit/>
          </a:bodyPr>
          <a:lstStyle/>
          <a:p>
            <a:r>
              <a:rPr lang="en-US" sz="6000" dirty="0">
                <a:solidFill>
                  <a:srgbClr val="303030"/>
                </a:solidFill>
              </a:rPr>
              <a:t>Thesis Editing: </a:t>
            </a:r>
            <a:r>
              <a:rPr lang="en-US" sz="2800" dirty="0">
                <a:solidFill>
                  <a:srgbClr val="303030"/>
                </a:solidFill>
              </a:rPr>
              <a:t>Practice Color Coding and </a:t>
            </a:r>
            <a:r>
              <a:rPr lang="en-US" sz="2800" dirty="0" smtClean="0">
                <a:solidFill>
                  <a:srgbClr val="303030"/>
                </a:solidFill>
              </a:rPr>
              <a:t>Improving the thesis statement examples</a:t>
            </a:r>
            <a:endParaRPr lang="en-US" sz="6000" dirty="0"/>
          </a:p>
        </p:txBody>
      </p:sp>
      <p:graphicFrame>
        <p:nvGraphicFramePr>
          <p:cNvPr id="6" name="Content Placeholder 3"/>
          <p:cNvGraphicFramePr>
            <a:graphicFrameLocks/>
          </p:cNvGraphicFramePr>
          <p:nvPr>
            <p:extLst>
              <p:ext uri="{D42A27DB-BD31-4B8C-83A1-F6EECF244321}">
                <p14:modId xmlns:p14="http://schemas.microsoft.com/office/powerpoint/2010/main" val="1654529156"/>
              </p:ext>
            </p:extLst>
          </p:nvPr>
        </p:nvGraphicFramePr>
        <p:xfrm>
          <a:off x="182879" y="1603220"/>
          <a:ext cx="11912601" cy="2926080"/>
        </p:xfrm>
        <a:graphic>
          <a:graphicData uri="http://schemas.openxmlformats.org/drawingml/2006/table">
            <a:tbl>
              <a:tblPr firstRow="1" bandRow="1"/>
              <a:tblGrid>
                <a:gridCol w="3970867">
                  <a:extLst>
                    <a:ext uri="{9D8B030D-6E8A-4147-A177-3AD203B41FA5}">
                      <a16:colId xmlns:a16="http://schemas.microsoft.com/office/drawing/2014/main" val="1166420659"/>
                    </a:ext>
                  </a:extLst>
                </a:gridCol>
                <a:gridCol w="3970867">
                  <a:extLst>
                    <a:ext uri="{9D8B030D-6E8A-4147-A177-3AD203B41FA5}">
                      <a16:colId xmlns:a16="http://schemas.microsoft.com/office/drawing/2014/main" val="2395762054"/>
                    </a:ext>
                  </a:extLst>
                </a:gridCol>
                <a:gridCol w="3970867">
                  <a:extLst>
                    <a:ext uri="{9D8B030D-6E8A-4147-A177-3AD203B41FA5}">
                      <a16:colId xmlns:a16="http://schemas.microsoft.com/office/drawing/2014/main" val="174347032"/>
                    </a:ext>
                  </a:extLst>
                </a:gridCol>
              </a:tblGrid>
              <a:tr h="370840">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00B050"/>
                          </a:solidFill>
                          <a:effectLst>
                            <a:outerShdw blurRad="38100" dist="38100" dir="2700000" algn="tl">
                              <a:srgbClr val="000000">
                                <a:alpha val="43137"/>
                              </a:srgbClr>
                            </a:outerShdw>
                          </a:effectLst>
                        </a:rPr>
                        <a:t>HOW</a:t>
                      </a:r>
                      <a:r>
                        <a:rPr lang="en-US" sz="2800" dirty="0" smtClean="0">
                          <a:solidFill>
                            <a:srgbClr val="00B050"/>
                          </a:solidFill>
                          <a:effectLst>
                            <a:outerShdw blurRad="38100" dist="38100" dir="2700000" algn="tl">
                              <a:srgbClr val="000000">
                                <a:alpha val="43137"/>
                              </a:srgbClr>
                            </a:outerShdw>
                          </a:effectLst>
                        </a:rPr>
                        <a:t>:</a:t>
                      </a:r>
                    </a:p>
                    <a:p>
                      <a:pPr algn="r"/>
                      <a:r>
                        <a:rPr lang="en-US" sz="2800" b="0" i="1" dirty="0" smtClean="0">
                          <a:solidFill>
                            <a:srgbClr val="00B050"/>
                          </a:solidFill>
                          <a:effectLst>
                            <a:outerShdw blurRad="38100" dist="38100" dir="2700000" algn="tl">
                              <a:srgbClr val="000000">
                                <a:alpha val="43137"/>
                              </a:srgbClr>
                            </a:outerShdw>
                          </a:effectLst>
                        </a:rPr>
                        <a:t>HOW does the author?</a:t>
                      </a:r>
                    </a:p>
                    <a:p>
                      <a:pPr algn="r"/>
                      <a:r>
                        <a:rPr lang="en-US" sz="2400" b="0" i="1" dirty="0" smtClean="0">
                          <a:solidFill>
                            <a:srgbClr val="00B050"/>
                          </a:solidFill>
                          <a:effectLst>
                            <a:outerShdw blurRad="38100" dist="38100" dir="2700000" algn="tl">
                              <a:srgbClr val="000000">
                                <a:alpha val="43137"/>
                              </a:srgbClr>
                            </a:outerShdw>
                          </a:effectLst>
                        </a:rPr>
                        <a:t>-</a:t>
                      </a:r>
                      <a:r>
                        <a:rPr lang="en-US" sz="2400" b="1" i="0" dirty="0" smtClean="0">
                          <a:solidFill>
                            <a:srgbClr val="00B050"/>
                          </a:solidFill>
                          <a:effectLst>
                            <a:outerShdw blurRad="38100" dist="38100" dir="2700000" algn="tl">
                              <a:srgbClr val="000000">
                                <a:alpha val="43137"/>
                              </a:srgbClr>
                            </a:outerShdw>
                          </a:effectLst>
                        </a:rPr>
                        <a:t>clear</a:t>
                      </a:r>
                      <a:r>
                        <a:rPr lang="en-US" sz="2400" b="1" i="0" baseline="0" dirty="0" smtClean="0">
                          <a:solidFill>
                            <a:srgbClr val="00B050"/>
                          </a:solidFill>
                          <a:effectLst>
                            <a:outerShdw blurRad="38100" dist="38100" dir="2700000" algn="tl">
                              <a:srgbClr val="000000">
                                <a:alpha val="43137"/>
                              </a:srgbClr>
                            </a:outerShdw>
                          </a:effectLst>
                        </a:rPr>
                        <a:t> &amp; specific details</a:t>
                      </a:r>
                      <a:endParaRPr lang="en-US" sz="2400" b="1" i="1" dirty="0">
                        <a:solidFill>
                          <a:srgbClr val="00B05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FF0000"/>
                          </a:solidFill>
                          <a:effectLst>
                            <a:outerShdw blurRad="38100" dist="38100" dir="2700000" algn="tl">
                              <a:srgbClr val="000000">
                                <a:alpha val="43137"/>
                              </a:srgbClr>
                            </a:outerShdw>
                          </a:effectLst>
                        </a:rPr>
                        <a:t>WHAT</a:t>
                      </a:r>
                      <a:r>
                        <a:rPr lang="en-US" sz="2800" dirty="0" smtClean="0">
                          <a:solidFill>
                            <a:srgbClr val="FF0000"/>
                          </a:solidFill>
                          <a:effectLst>
                            <a:outerShdw blurRad="38100" dist="38100" dir="2700000" algn="tl">
                              <a:srgbClr val="000000">
                                <a:alpha val="43137"/>
                              </a:srgbClr>
                            </a:outerShdw>
                          </a:effectLst>
                        </a:rPr>
                        <a:t>:</a:t>
                      </a:r>
                    </a:p>
                    <a:p>
                      <a:pPr algn="r"/>
                      <a:r>
                        <a:rPr lang="en-US" sz="2800" b="0" i="1" dirty="0" smtClean="0">
                          <a:solidFill>
                            <a:srgbClr val="FF0000"/>
                          </a:solidFill>
                          <a:effectLst>
                            <a:outerShdw blurRad="38100" dist="38100" dir="2700000" algn="tl">
                              <a:srgbClr val="000000">
                                <a:alpha val="43137"/>
                              </a:srgbClr>
                            </a:outerShdw>
                          </a:effectLst>
                        </a:rPr>
                        <a:t>WHAT </a:t>
                      </a:r>
                      <a:r>
                        <a:rPr lang="en-US" sz="2800" b="1" i="1" dirty="0" smtClean="0">
                          <a:solidFill>
                            <a:srgbClr val="FF0000"/>
                          </a:solidFill>
                          <a:effectLst>
                            <a:outerShdw blurRad="38100" dist="38100" dir="2700000" algn="tl">
                              <a:srgbClr val="000000">
                                <a:alpha val="43137"/>
                              </a:srgbClr>
                            </a:outerShdw>
                          </a:effectLst>
                        </a:rPr>
                        <a:t>effect</a:t>
                      </a:r>
                      <a:r>
                        <a:rPr lang="en-US" sz="2800" b="0" i="1" dirty="0" smtClean="0">
                          <a:solidFill>
                            <a:srgbClr val="FF0000"/>
                          </a:solidFill>
                          <a:effectLst>
                            <a:outerShdw blurRad="38100" dist="38100" dir="2700000" algn="tl">
                              <a:srgbClr val="000000">
                                <a:alpha val="43137"/>
                              </a:srgbClr>
                            </a:outerShdw>
                          </a:effectLst>
                        </a:rPr>
                        <a:t> does it do?</a:t>
                      </a:r>
                    </a:p>
                    <a:p>
                      <a:pPr algn="r"/>
                      <a:r>
                        <a:rPr lang="en-US" sz="2400" b="0" i="1" dirty="0" smtClean="0">
                          <a:solidFill>
                            <a:srgbClr val="FF0000"/>
                          </a:solidFill>
                          <a:effectLst>
                            <a:outerShdw blurRad="38100" dist="38100" dir="2700000" algn="tl">
                              <a:srgbClr val="000000">
                                <a:alpha val="43137"/>
                              </a:srgbClr>
                            </a:outerShdw>
                          </a:effectLst>
                        </a:rPr>
                        <a:t>-claim/</a:t>
                      </a:r>
                      <a:r>
                        <a:rPr lang="en-US" sz="2400" b="1" i="1" dirty="0" smtClean="0">
                          <a:solidFill>
                            <a:srgbClr val="FF0000"/>
                          </a:solidFill>
                          <a:effectLst>
                            <a:outerShdw blurRad="38100" dist="38100" dir="2700000" algn="tl">
                              <a:srgbClr val="000000">
                                <a:alpha val="43137"/>
                              </a:srgbClr>
                            </a:outerShdw>
                          </a:effectLst>
                        </a:rPr>
                        <a:t>argument</a:t>
                      </a:r>
                      <a:endParaRPr lang="en-US" sz="2400" b="1" i="1" dirty="0">
                        <a:solidFill>
                          <a:srgbClr val="FF000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lvl1pPr marL="0" algn="l" rtl="0" eaLnBrk="1" latinLnBrk="0" hangingPunct="1">
                        <a:defRPr kumimoji="0" b="1" kern="1200">
                          <a:solidFill>
                            <a:schemeClr val="lt1"/>
                          </a:solidFill>
                          <a:latin typeface="Century Gothic" panose="020B0502020202020204"/>
                        </a:defRPr>
                      </a:lvl1pPr>
                      <a:lvl2pPr marL="457200" algn="l" rtl="0" eaLnBrk="1" latinLnBrk="0" hangingPunct="1">
                        <a:defRPr kumimoji="0" b="1" kern="1200">
                          <a:solidFill>
                            <a:schemeClr val="lt1"/>
                          </a:solidFill>
                          <a:latin typeface="Century Gothic" panose="020B0502020202020204"/>
                        </a:defRPr>
                      </a:lvl2pPr>
                      <a:lvl3pPr marL="914400" algn="l" rtl="0" eaLnBrk="1" latinLnBrk="0" hangingPunct="1">
                        <a:defRPr kumimoji="0" b="1" kern="1200">
                          <a:solidFill>
                            <a:schemeClr val="lt1"/>
                          </a:solidFill>
                          <a:latin typeface="Century Gothic" panose="020B0502020202020204"/>
                        </a:defRPr>
                      </a:lvl3pPr>
                      <a:lvl4pPr marL="1371600" algn="l" rtl="0" eaLnBrk="1" latinLnBrk="0" hangingPunct="1">
                        <a:defRPr kumimoji="0" b="1" kern="1200">
                          <a:solidFill>
                            <a:schemeClr val="lt1"/>
                          </a:solidFill>
                          <a:latin typeface="Century Gothic" panose="020B0502020202020204"/>
                        </a:defRPr>
                      </a:lvl4pPr>
                      <a:lvl5pPr marL="1828800" algn="l" rtl="0" eaLnBrk="1" latinLnBrk="0" hangingPunct="1">
                        <a:defRPr kumimoji="0" b="1" kern="1200">
                          <a:solidFill>
                            <a:schemeClr val="lt1"/>
                          </a:solidFill>
                          <a:latin typeface="Century Gothic" panose="020B0502020202020204"/>
                        </a:defRPr>
                      </a:lvl5pPr>
                      <a:lvl6pPr marL="2286000" algn="l" rtl="0" eaLnBrk="1" latinLnBrk="0" hangingPunct="1">
                        <a:defRPr kumimoji="0" b="1" kern="1200">
                          <a:solidFill>
                            <a:schemeClr val="lt1"/>
                          </a:solidFill>
                          <a:latin typeface="Century Gothic" panose="020B0502020202020204"/>
                        </a:defRPr>
                      </a:lvl6pPr>
                      <a:lvl7pPr marL="2743200" algn="l" rtl="0" eaLnBrk="1" latinLnBrk="0" hangingPunct="1">
                        <a:defRPr kumimoji="0" b="1" kern="1200">
                          <a:solidFill>
                            <a:schemeClr val="lt1"/>
                          </a:solidFill>
                          <a:latin typeface="Century Gothic" panose="020B0502020202020204"/>
                        </a:defRPr>
                      </a:lvl7pPr>
                      <a:lvl8pPr marL="3200400" algn="l" rtl="0" eaLnBrk="1" latinLnBrk="0" hangingPunct="1">
                        <a:defRPr kumimoji="0" b="1" kern="1200">
                          <a:solidFill>
                            <a:schemeClr val="lt1"/>
                          </a:solidFill>
                          <a:latin typeface="Century Gothic" panose="020B0502020202020204"/>
                        </a:defRPr>
                      </a:lvl8pPr>
                      <a:lvl9pPr marL="3657600" algn="l" rtl="0" eaLnBrk="1" latinLnBrk="0" hangingPunct="1">
                        <a:defRPr kumimoji="0" b="1" kern="1200">
                          <a:solidFill>
                            <a:schemeClr val="lt1"/>
                          </a:solidFill>
                          <a:latin typeface="Century Gothic" panose="020B0502020202020204"/>
                        </a:defRPr>
                      </a:lvl9pPr>
                    </a:lstStyle>
                    <a:p>
                      <a:r>
                        <a:rPr lang="en-US" sz="2800" u="sng" dirty="0" smtClean="0">
                          <a:solidFill>
                            <a:srgbClr val="7030A0"/>
                          </a:solidFill>
                          <a:effectLst>
                            <a:outerShdw blurRad="38100" dist="38100" dir="2700000" algn="tl">
                              <a:srgbClr val="000000">
                                <a:alpha val="43137"/>
                              </a:srgbClr>
                            </a:outerShdw>
                          </a:effectLst>
                        </a:rPr>
                        <a:t>SO WHAT</a:t>
                      </a:r>
                      <a:r>
                        <a:rPr lang="en-US" sz="2800" dirty="0" smtClean="0">
                          <a:solidFill>
                            <a:srgbClr val="7030A0"/>
                          </a:solidFill>
                          <a:effectLst>
                            <a:outerShdw blurRad="38100" dist="38100" dir="2700000" algn="tl">
                              <a:srgbClr val="000000">
                                <a:alpha val="43137"/>
                              </a:srgbClr>
                            </a:outerShdw>
                          </a:effectLst>
                        </a:rPr>
                        <a:t>:</a:t>
                      </a:r>
                    </a:p>
                    <a:p>
                      <a:pPr algn="r"/>
                      <a:r>
                        <a:rPr lang="en-US" sz="2800" b="0" i="1" dirty="0" smtClean="0">
                          <a:solidFill>
                            <a:srgbClr val="7030A0"/>
                          </a:solidFill>
                          <a:effectLst>
                            <a:outerShdw blurRad="38100" dist="38100" dir="2700000" algn="tl">
                              <a:srgbClr val="000000">
                                <a:alpha val="43137"/>
                              </a:srgbClr>
                            </a:outerShdw>
                          </a:effectLst>
                        </a:rPr>
                        <a:t>Why does it matter?</a:t>
                      </a:r>
                      <a:br>
                        <a:rPr lang="en-US" sz="2800" b="0" i="1" dirty="0" smtClean="0">
                          <a:solidFill>
                            <a:srgbClr val="7030A0"/>
                          </a:solidFill>
                          <a:effectLst>
                            <a:outerShdw blurRad="38100" dist="38100" dir="2700000" algn="tl">
                              <a:srgbClr val="000000">
                                <a:alpha val="43137"/>
                              </a:srgbClr>
                            </a:outerShdw>
                          </a:effectLst>
                        </a:rPr>
                      </a:br>
                      <a:r>
                        <a:rPr lang="en-US" sz="2800" b="0" i="1" dirty="0" smtClean="0">
                          <a:solidFill>
                            <a:srgbClr val="7030A0"/>
                          </a:solidFill>
                          <a:effectLst>
                            <a:outerShdw blurRad="38100" dist="38100" dir="2700000" algn="tl">
                              <a:srgbClr val="000000">
                                <a:alpha val="43137"/>
                              </a:srgbClr>
                            </a:outerShdw>
                          </a:effectLst>
                        </a:rPr>
                        <a:t/>
                      </a:r>
                      <a:br>
                        <a:rPr lang="en-US" sz="2800" b="0" i="1" dirty="0" smtClean="0">
                          <a:solidFill>
                            <a:srgbClr val="7030A0"/>
                          </a:solidFill>
                          <a:effectLst>
                            <a:outerShdw blurRad="38100" dist="38100" dir="2700000" algn="tl">
                              <a:srgbClr val="000000">
                                <a:alpha val="43137"/>
                              </a:srgbClr>
                            </a:outerShdw>
                          </a:effectLst>
                        </a:rPr>
                      </a:br>
                      <a:r>
                        <a:rPr lang="en-US" sz="2400" b="0" i="1" dirty="0" smtClean="0">
                          <a:solidFill>
                            <a:srgbClr val="7030A0"/>
                          </a:solidFill>
                          <a:effectLst>
                            <a:outerShdw blurRad="38100" dist="38100" dir="2700000" algn="tl">
                              <a:srgbClr val="000000">
                                <a:alpha val="43137"/>
                              </a:srgbClr>
                            </a:outerShdw>
                          </a:effectLst>
                        </a:rPr>
                        <a:t>-</a:t>
                      </a:r>
                      <a:r>
                        <a:rPr lang="en-US" sz="2400" b="1" i="1" dirty="0" smtClean="0">
                          <a:solidFill>
                            <a:srgbClr val="7030A0"/>
                          </a:solidFill>
                          <a:effectLst>
                            <a:outerShdw blurRad="38100" dist="38100" dir="2700000" algn="tl">
                              <a:srgbClr val="000000">
                                <a:alpha val="43137"/>
                              </a:srgbClr>
                            </a:outerShdw>
                          </a:effectLst>
                        </a:rPr>
                        <a:t>so</a:t>
                      </a:r>
                      <a:r>
                        <a:rPr lang="en-US" sz="2400" b="1" i="1" baseline="0" dirty="0" smtClean="0">
                          <a:solidFill>
                            <a:srgbClr val="7030A0"/>
                          </a:solidFill>
                          <a:effectLst>
                            <a:outerShdw blurRad="38100" dist="38100" dir="2700000" algn="tl">
                              <a:srgbClr val="000000">
                                <a:alpha val="43137"/>
                              </a:srgbClr>
                            </a:outerShdw>
                          </a:effectLst>
                        </a:rPr>
                        <a:t> what?</a:t>
                      </a:r>
                      <a:endParaRPr lang="en-US" sz="2400" b="1" i="1" dirty="0">
                        <a:solidFill>
                          <a:srgbClr val="7030A0"/>
                        </a:solidFill>
                        <a:effectLst>
                          <a:outerShdw blurRad="38100" dist="38100" dir="2700000" algn="tl">
                            <a:srgbClr val="000000">
                              <a:alpha val="43137"/>
                            </a:srgbClr>
                          </a:outerShdw>
                        </a:effectLst>
                      </a:endParaRP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555754477"/>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Author</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Title of Novel</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Character’s names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Literary devices</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Answer to question/prompt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Not a ‘fact’– needs evidence to prove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800" b="0" i="0" u="none" strike="noStrike" kern="1200" cap="none" spc="0" normalizeH="0" baseline="0" noProof="0" dirty="0" smtClean="0">
                          <a:ln>
                            <a:noFill/>
                          </a:ln>
                          <a:solidFill>
                            <a:schemeClr val="tx1"/>
                          </a:solidFill>
                          <a:effectLst/>
                          <a:uLnTx/>
                          <a:uFillTx/>
                          <a:latin typeface="+mj-lt"/>
                          <a:ea typeface="+mn-ea"/>
                          <a:cs typeface="+mn-cs"/>
                        </a:rPr>
                        <a:t>The effect created by the literary device or feature</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tc>
                  <a:txBody>
                    <a:bodyPr/>
                    <a:lstStyle/>
                    <a:p>
                      <a:pPr marL="342900" indent="-342900" algn="l">
                        <a:buFont typeface="Arial" panose="020B0604020202020204" pitchFamily="34" charset="0"/>
                        <a:buChar char="•"/>
                      </a:pPr>
                      <a:r>
                        <a:rPr lang="en-US" sz="1800" b="0" i="0" dirty="0" smtClean="0">
                          <a:solidFill>
                            <a:schemeClr val="tx1"/>
                          </a:solidFill>
                          <a:effectLst/>
                          <a:latin typeface="+mj-lt"/>
                        </a:rPr>
                        <a:t>Author’s Purpose</a:t>
                      </a:r>
                    </a:p>
                    <a:p>
                      <a:pPr marL="800100" marR="0" lvl="1"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b="0" i="0" dirty="0" smtClean="0">
                          <a:solidFill>
                            <a:schemeClr val="tx1"/>
                          </a:solidFill>
                          <a:effectLst/>
                          <a:latin typeface="+mj-lt"/>
                        </a:rPr>
                        <a:t>Tone</a:t>
                      </a:r>
                    </a:p>
                    <a:p>
                      <a:pPr marL="342900" indent="-342900" algn="l">
                        <a:buFont typeface="Arial" panose="020B0604020202020204" pitchFamily="34" charset="0"/>
                        <a:buChar char="•"/>
                      </a:pPr>
                      <a:r>
                        <a:rPr lang="en-US" sz="1800" b="0" i="0" dirty="0" smtClean="0">
                          <a:solidFill>
                            <a:schemeClr val="tx1"/>
                          </a:solidFill>
                          <a:effectLst/>
                          <a:latin typeface="+mj-lt"/>
                        </a:rPr>
                        <a:t>Theme Statement</a:t>
                      </a:r>
                    </a:p>
                    <a:p>
                      <a:pPr marL="342900" indent="-342900" algn="l">
                        <a:buFont typeface="Arial" panose="020B0604020202020204" pitchFamily="34" charset="0"/>
                        <a:buChar char="•"/>
                      </a:pPr>
                      <a:r>
                        <a:rPr lang="en-US" sz="1800" b="0" i="0" dirty="0" smtClean="0">
                          <a:solidFill>
                            <a:schemeClr val="tx1"/>
                          </a:solidFill>
                          <a:effectLst/>
                          <a:latin typeface="+mj-lt"/>
                        </a:rPr>
                        <a:t>Importance</a:t>
                      </a:r>
                      <a:r>
                        <a:rPr lang="en-US" sz="1800" b="0" i="0" baseline="0" dirty="0" smtClean="0">
                          <a:solidFill>
                            <a:schemeClr val="tx1"/>
                          </a:solidFill>
                          <a:effectLst/>
                          <a:latin typeface="+mj-lt"/>
                        </a:rPr>
                        <a:t> to history, text, etc.</a:t>
                      </a:r>
                    </a:p>
                  </a:txBody>
                  <a:tcPr>
                    <a:lnL w="38100" cap="flat" cmpd="sng" algn="ctr">
                      <a:solidFill>
                        <a:schemeClr val="tx1"/>
                      </a:solidFill>
                      <a:prstDash val="sysDot"/>
                      <a:round/>
                      <a:headEnd type="none" w="med" len="med"/>
                      <a:tailEnd type="none" w="med" len="med"/>
                    </a:lnL>
                    <a:lnR w="38100" cap="flat" cmpd="sng" algn="ctr">
                      <a:solidFill>
                        <a:schemeClr val="tx1"/>
                      </a:solidFill>
                      <a:prstDash val="sysDot"/>
                      <a:round/>
                      <a:headEnd type="none" w="med" len="med"/>
                      <a:tailEnd type="none" w="med" len="med"/>
                    </a:lnR>
                    <a:lnT w="38100" cap="flat" cmpd="sng" algn="ctr">
                      <a:solidFill>
                        <a:schemeClr val="tx1"/>
                      </a:solidFill>
                      <a:prstDash val="sysDot"/>
                      <a:round/>
                      <a:headEnd type="none" w="med" len="med"/>
                      <a:tailEnd type="none" w="med" len="med"/>
                    </a:lnT>
                    <a:lnB w="38100" cap="flat" cmpd="sng" algn="ctr">
                      <a:solidFill>
                        <a:schemeClr val="tx1"/>
                      </a:solidFill>
                      <a:prstDash val="sysDot"/>
                      <a:round/>
                      <a:headEnd type="none" w="med" len="med"/>
                      <a:tailEnd type="none" w="med" len="med"/>
                    </a:lnB>
                    <a:lnTlToBr w="12700" cmpd="sng">
                      <a:noFill/>
                      <a:prstDash val="solid"/>
                    </a:lnTlToBr>
                    <a:lnBlToTr w="12700" cmpd="sng">
                      <a:noFill/>
                      <a:prstDash val="solid"/>
                    </a:lnBlToTr>
                    <a:solidFill>
                      <a:schemeClr val="accent3">
                        <a:lumMod val="60000"/>
                        <a:lumOff val="40000"/>
                      </a:schemeClr>
                    </a:solidFill>
                  </a:tcPr>
                </a:tc>
                <a:extLst>
                  <a:ext uri="{0D108BD9-81ED-4DB2-BD59-A6C34878D82A}">
                    <a16:rowId xmlns:a16="http://schemas.microsoft.com/office/drawing/2014/main" val="3267728536"/>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714873079"/>
              </p:ext>
            </p:extLst>
          </p:nvPr>
        </p:nvGraphicFramePr>
        <p:xfrm>
          <a:off x="182878" y="4760677"/>
          <a:ext cx="11912601" cy="1676927"/>
        </p:xfrm>
        <a:graphic>
          <a:graphicData uri="http://schemas.openxmlformats.org/drawingml/2006/table">
            <a:tbl>
              <a:tblPr firstRow="1" firstCol="1" bandRow="1"/>
              <a:tblGrid>
                <a:gridCol w="963519">
                  <a:extLst>
                    <a:ext uri="{9D8B030D-6E8A-4147-A177-3AD203B41FA5}">
                      <a16:colId xmlns:a16="http://schemas.microsoft.com/office/drawing/2014/main" val="3783395895"/>
                    </a:ext>
                  </a:extLst>
                </a:gridCol>
                <a:gridCol w="2773767">
                  <a:extLst>
                    <a:ext uri="{9D8B030D-6E8A-4147-A177-3AD203B41FA5}">
                      <a16:colId xmlns:a16="http://schemas.microsoft.com/office/drawing/2014/main" val="1752910265"/>
                    </a:ext>
                  </a:extLst>
                </a:gridCol>
                <a:gridCol w="2700774">
                  <a:extLst>
                    <a:ext uri="{9D8B030D-6E8A-4147-A177-3AD203B41FA5}">
                      <a16:colId xmlns:a16="http://schemas.microsoft.com/office/drawing/2014/main" val="2148446716"/>
                    </a:ext>
                  </a:extLst>
                </a:gridCol>
                <a:gridCol w="2846761">
                  <a:extLst>
                    <a:ext uri="{9D8B030D-6E8A-4147-A177-3AD203B41FA5}">
                      <a16:colId xmlns:a16="http://schemas.microsoft.com/office/drawing/2014/main" val="3262744506"/>
                    </a:ext>
                  </a:extLst>
                </a:gridCol>
                <a:gridCol w="2627780">
                  <a:extLst>
                    <a:ext uri="{9D8B030D-6E8A-4147-A177-3AD203B41FA5}">
                      <a16:colId xmlns:a16="http://schemas.microsoft.com/office/drawing/2014/main" val="4211041099"/>
                    </a:ext>
                  </a:extLst>
                </a:gridCol>
              </a:tblGrid>
              <a:tr h="216490">
                <a:tc>
                  <a:txBody>
                    <a:bodyPr/>
                    <a:lstStyle/>
                    <a:p>
                      <a:pPr marL="0" marR="0">
                        <a:lnSpc>
                          <a:spcPct val="115000"/>
                        </a:lnSpc>
                        <a:spcBef>
                          <a:spcPts val="0"/>
                        </a:spcBef>
                        <a:spcAft>
                          <a:spcPts val="0"/>
                        </a:spcAft>
                      </a:pPr>
                      <a:r>
                        <a:rPr lang="en-US" sz="1050" b="1" dirty="0">
                          <a:effectLst/>
                          <a:latin typeface="Cambria" panose="02040503050406030204" pitchFamily="18" charset="0"/>
                          <a:ea typeface="Times New Roman" panose="02020603050405020304" pitchFamily="18" charset="0"/>
                          <a:cs typeface="Times New Roman" panose="02020603050405020304" pitchFamily="18" charset="0"/>
                        </a:rPr>
                        <a:t>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   Exceeds Standard</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  Meets Standard</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 Approaches Standard </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effectLst/>
                          <a:latin typeface="Cambria" panose="02040503050406030204" pitchFamily="18" charset="0"/>
                          <a:ea typeface="Times New Roman" panose="02020603050405020304" pitchFamily="18" charset="0"/>
                          <a:cs typeface="Times New Roman" panose="02020603050405020304" pitchFamily="18" charset="0"/>
                        </a:rPr>
                        <a:t>Below Standard</a:t>
                      </a:r>
                      <a:endParaRPr lang="en-US" sz="2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0048636"/>
                  </a:ext>
                </a:extLst>
              </a:tr>
              <a:tr h="1298941">
                <a:tc>
                  <a:txBody>
                    <a:bodyPr/>
                    <a:lstStyle/>
                    <a:p>
                      <a:pPr marL="0" marR="0">
                        <a:lnSpc>
                          <a:spcPct val="115000"/>
                        </a:lnSpc>
                        <a:spcBef>
                          <a:spcPts val="0"/>
                        </a:spcBef>
                        <a:spcAft>
                          <a:spcPts val="0"/>
                        </a:spcAft>
                      </a:pPr>
                      <a:r>
                        <a:rPr lang="en-US" sz="1050" b="1">
                          <a:effectLst/>
                          <a:latin typeface="Cambria" panose="02040503050406030204" pitchFamily="18" charset="0"/>
                          <a:ea typeface="Times New Roman" panose="02020603050405020304" pitchFamily="18" charset="0"/>
                          <a:cs typeface="Times New Roman" panose="02020603050405020304" pitchFamily="18" charset="0"/>
                        </a:rPr>
                        <a:t>Thesis </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050" b="1">
                          <a:effectLst/>
                          <a:latin typeface="Cambria" panose="02040503050406030204" pitchFamily="18" charset="0"/>
                          <a:ea typeface="Times New Roman" panose="02020603050405020304" pitchFamily="18" charset="0"/>
                          <a:cs typeface="Times New Roman" panose="02020603050405020304" pitchFamily="18" charset="0"/>
                        </a:rPr>
                        <a:t> </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050" b="1">
                          <a:effectLst/>
                          <a:latin typeface="Cambria" panose="02040503050406030204" pitchFamily="18" charset="0"/>
                          <a:ea typeface="Times New Roman" panose="02020603050405020304" pitchFamily="18" charset="0"/>
                          <a:cs typeface="Times New Roman" panose="02020603050405020304" pitchFamily="18" charset="0"/>
                        </a:rPr>
                        <a:t> </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1050" b="1">
                          <a:effectLst/>
                          <a:latin typeface="Cambria" panose="02040503050406030204" pitchFamily="18" charset="0"/>
                          <a:ea typeface="Times New Roman" panose="02020603050405020304" pitchFamily="18" charset="0"/>
                          <a:cs typeface="Times New Roman" panose="02020603050405020304" pitchFamily="18" charset="0"/>
                        </a:rPr>
                        <a:t> </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r">
                        <a:lnSpc>
                          <a:spcPct val="115000"/>
                        </a:lnSpc>
                        <a:spcBef>
                          <a:spcPts val="0"/>
                        </a:spcBef>
                        <a:spcAft>
                          <a:spcPts val="0"/>
                        </a:spcAft>
                      </a:pPr>
                      <a:r>
                        <a:rPr lang="en-US" sz="2000" b="1">
                          <a:effectLst/>
                          <a:latin typeface="Cambria" panose="02040503050406030204" pitchFamily="18" charset="0"/>
                          <a:ea typeface="Times New Roman" panose="02020603050405020304" pitchFamily="18" charset="0"/>
                          <a:cs typeface="Times New Roman" panose="02020603050405020304" pitchFamily="18" charset="0"/>
                        </a:rPr>
                        <a:t>/25</a:t>
                      </a:r>
                      <a:endParaRPr lang="en-US" sz="1600" b="1">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Focused and clear thesis that addresses all required parts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Thesis insightfully addresses task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Argument has depth and </a:t>
                      </a:r>
                      <a:r>
                        <a:rPr lang="en-US" sz="1050" b="1" dirty="0" smtClean="0">
                          <a:effectLst/>
                          <a:latin typeface="Georgia" panose="02040502050405020303" pitchFamily="18" charset="0"/>
                          <a:ea typeface="Times New Roman" panose="02020603050405020304" pitchFamily="18" charset="0"/>
                          <a:cs typeface="Times New Roman" panose="02020603050405020304" pitchFamily="18" charset="0"/>
                        </a:rPr>
                        <a:t>complexity</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Thesis is placed appropriately</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Clear thesis that address all required parts</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Thesis addresses task</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1050" b="1"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smtClean="0">
                          <a:effectLst/>
                          <a:latin typeface="Georgia" panose="02040502050405020303" pitchFamily="18" charset="0"/>
                          <a:ea typeface="Times New Roman" panose="02020603050405020304" pitchFamily="18" charset="0"/>
                          <a:cs typeface="Times New Roman" panose="02020603050405020304" pitchFamily="18" charset="0"/>
                        </a:rPr>
                        <a:t>Argument </a:t>
                      </a: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is present</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5000"/>
                        </a:lnSpc>
                        <a:spcBef>
                          <a:spcPts val="0"/>
                        </a:spcBef>
                        <a:spcAft>
                          <a:spcPts val="0"/>
                        </a:spcAft>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Thesis is placed appropriately</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Thesis present, but some parts missing/inadequate</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Thesis attempts to address task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1050" b="1"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smtClean="0">
                          <a:effectLst/>
                          <a:latin typeface="Georgia" panose="02040502050405020303" pitchFamily="18" charset="0"/>
                          <a:ea typeface="Times New Roman" panose="02020603050405020304" pitchFamily="18" charset="0"/>
                          <a:cs typeface="Times New Roman" panose="02020603050405020304" pitchFamily="18" charset="0"/>
                        </a:rPr>
                        <a:t>Attempts </a:t>
                      </a: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to make argument, but lacks </a:t>
                      </a:r>
                      <a:r>
                        <a:rPr lang="en-US" sz="1050" b="1" dirty="0" smtClean="0">
                          <a:effectLst/>
                          <a:latin typeface="Georgia" panose="02040502050405020303" pitchFamily="18" charset="0"/>
                          <a:ea typeface="Times New Roman" panose="02020603050405020304" pitchFamily="18" charset="0"/>
                          <a:cs typeface="Times New Roman" panose="02020603050405020304" pitchFamily="18" charset="0"/>
                        </a:rPr>
                        <a:t>so-what</a:t>
                      </a:r>
                    </a:p>
                    <a:p>
                      <a:pPr marL="342900" marR="0" lvl="0" indent="-342900">
                        <a:lnSpc>
                          <a:spcPct val="115000"/>
                        </a:lnSpc>
                        <a:spcBef>
                          <a:spcPts val="0"/>
                        </a:spcBef>
                        <a:spcAft>
                          <a:spcPts val="0"/>
                        </a:spcAft>
                        <a:buFont typeface="Symbol" panose="05050102010706020507" pitchFamily="18" charset="2"/>
                        <a:buChar char=""/>
                      </a:pPr>
                      <a:r>
                        <a:rPr lang="en-US" sz="1050" b="1" dirty="0" smtClean="0">
                          <a:effectLst/>
                          <a:latin typeface="Georgia" panose="02040502050405020303" pitchFamily="18" charset="0"/>
                          <a:ea typeface="Times New Roman" panose="02020603050405020304" pitchFamily="18" charset="0"/>
                          <a:cs typeface="Times New Roman" panose="02020603050405020304" pitchFamily="18" charset="0"/>
                        </a:rPr>
                        <a:t>Thesis </a:t>
                      </a: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is placed appropriately</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Thesis undeveloped or unclear</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5000"/>
                        </a:lnSpc>
                        <a:spcBef>
                          <a:spcPts val="0"/>
                        </a:spcBef>
                        <a:spcAft>
                          <a:spcPts val="0"/>
                        </a:spcAft>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Thesis does not address task</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sz="1050" b="1" dirty="0" smtClean="0">
                        <a:effectLst/>
                        <a:latin typeface="Georgia" panose="02040502050405020303" pitchFamily="18"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smtClean="0">
                          <a:effectLst/>
                          <a:latin typeface="Georgia" panose="02040502050405020303" pitchFamily="18" charset="0"/>
                          <a:ea typeface="Times New Roman" panose="02020603050405020304" pitchFamily="18" charset="0"/>
                          <a:cs typeface="Times New Roman" panose="02020603050405020304" pitchFamily="18" charset="0"/>
                        </a:rPr>
                        <a:t>Lacks </a:t>
                      </a: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argument</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228600" marR="0">
                        <a:lnSpc>
                          <a:spcPct val="115000"/>
                        </a:lnSpc>
                        <a:spcBef>
                          <a:spcPts val="0"/>
                        </a:spcBef>
                        <a:spcAft>
                          <a:spcPts val="0"/>
                        </a:spcAft>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 </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r>
                        <a:rPr lang="en-US" sz="1050" b="1" dirty="0">
                          <a:effectLst/>
                          <a:latin typeface="Georgia" panose="02040502050405020303" pitchFamily="18" charset="0"/>
                          <a:ea typeface="Times New Roman" panose="02020603050405020304" pitchFamily="18" charset="0"/>
                          <a:cs typeface="Times New Roman" panose="02020603050405020304" pitchFamily="18" charset="0"/>
                        </a:rPr>
                        <a:t>Thesis is not placed appropriately</a:t>
                      </a:r>
                      <a:endParaRPr lang="en-US" sz="16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8811377"/>
                  </a:ext>
                </a:extLst>
              </a:tr>
            </a:tbl>
          </a:graphicData>
        </a:graphic>
      </p:graphicFrame>
    </p:spTree>
    <p:extLst>
      <p:ext uri="{BB962C8B-B14F-4D97-AF65-F5344CB8AC3E}">
        <p14:creationId xmlns:p14="http://schemas.microsoft.com/office/powerpoint/2010/main" val="11108174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heme11">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Theme11" id="{C0612A9C-63CA-4382-8371-AC84CBD065AF}" vid="{E6B5C060-0035-42D8-96B4-0C51F9A47AAC}"/>
    </a:ext>
  </a:extLst>
</a:theme>
</file>

<file path=docProps/app.xml><?xml version="1.0" encoding="utf-8"?>
<Properties xmlns="http://schemas.openxmlformats.org/officeDocument/2006/extended-properties" xmlns:vt="http://schemas.openxmlformats.org/officeDocument/2006/docPropsVTypes">
  <TotalTime>31</TotalTime>
  <Words>691</Words>
  <Application>Microsoft Office PowerPoint</Application>
  <PresentationFormat>Widescreen</PresentationFormat>
  <Paragraphs>136</Paragraphs>
  <Slides>5</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5</vt:i4>
      </vt:variant>
    </vt:vector>
  </HeadingPairs>
  <TitlesOfParts>
    <vt:vector size="16" baseType="lpstr">
      <vt:lpstr>Arial</vt:lpstr>
      <vt:lpstr>Calibri</vt:lpstr>
      <vt:lpstr>Cambria</vt:lpstr>
      <vt:lpstr>Century Gothic</vt:lpstr>
      <vt:lpstr>Georgia</vt:lpstr>
      <vt:lpstr>Symbol</vt:lpstr>
      <vt:lpstr>Times New Roman</vt:lpstr>
      <vt:lpstr>Tw Cen MT</vt:lpstr>
      <vt:lpstr>Wingdings</vt:lpstr>
      <vt:lpstr>Wingdings 2</vt:lpstr>
      <vt:lpstr>Theme11</vt:lpstr>
      <vt:lpstr>Thesis Editing</vt:lpstr>
      <vt:lpstr>Thesis Editing</vt:lpstr>
      <vt:lpstr>Thesis Editing</vt:lpstr>
      <vt:lpstr>Thesis Editing: Practice Color Coding and Improving</vt:lpstr>
      <vt:lpstr>Thesis Editing: Practice Color Coding and Improving the thesis statement examples</vt:lpstr>
    </vt:vector>
  </TitlesOfParts>
  <Company>Issaquah School District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Editing</dc:title>
  <dc:creator>Smith, Kyle    SHS - Staff</dc:creator>
  <cp:lastModifiedBy>Smith, Kyle    SHS - Staff</cp:lastModifiedBy>
  <cp:revision>5</cp:revision>
  <dcterms:created xsi:type="dcterms:W3CDTF">2018-11-29T18:32:24Z</dcterms:created>
  <dcterms:modified xsi:type="dcterms:W3CDTF">2018-11-29T19:03:32Z</dcterms:modified>
</cp:coreProperties>
</file>