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0" r:id="rId4"/>
    <p:sldId id="263" r:id="rId5"/>
    <p:sldId id="264" r:id="rId6"/>
    <p:sldId id="269" r:id="rId7"/>
    <p:sldId id="265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0F4C8-D847-4AD0-950C-370D43F2820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0191C-8FEB-4550-882A-63060AC77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94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BF7DE-AB4C-4ECA-81A7-AFC2BA87E46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84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BF7DE-AB4C-4ECA-81A7-AFC2BA87E46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39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BF7DE-AB4C-4ECA-81A7-AFC2BA87E46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07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699804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51501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78099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053797" y="3526302"/>
            <a:ext cx="6096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3BF9-B07C-440F-A76E-A8A6C7697CFB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3255A2-44FE-4C09-8E20-FAF599F7CF2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3BF9-B07C-440F-A76E-A8A6C7697CFB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55A2-44FE-4C09-8E20-FAF599F7C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3BF9-B07C-440F-A76E-A8A6C7697CFB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55A2-44FE-4C09-8E20-FAF599F7C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A883BF9-B07C-440F-A76E-A8A6C7697CFB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13255A2-44FE-4C09-8E20-FAF599F7CF2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3BF9-B07C-440F-A76E-A8A6C7697CFB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55A2-44FE-4C09-8E20-FAF599F7CF2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4916993"/>
            <a:ext cx="105664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3BF9-B07C-440F-A76E-A8A6C7697CFB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55A2-44FE-4C09-8E20-FAF599F7CF2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55A2-44FE-4C09-8E20-FAF599F7CF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3BF9-B07C-440F-A76E-A8A6C7697CFB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6197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50593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39840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3BF9-B07C-440F-A76E-A8A6C7697CFB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55A2-44FE-4C09-8E20-FAF599F7CF2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3BF9-B07C-440F-A76E-A8A6C7697CFB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55A2-44FE-4C09-8E20-FAF599F7C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42400" y="1600200"/>
            <a:ext cx="2645664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A883BF9-B07C-440F-A76E-A8A6C7697CFB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3255A2-44FE-4C09-8E20-FAF599F7CF2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9200" y="1600200"/>
            <a:ext cx="27432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3BF9-B07C-440F-A76E-A8A6C7697CFB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3255A2-44FE-4C09-8E20-FAF599F7CF2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7721600" y="6203667"/>
            <a:ext cx="34544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883BF9-B07C-440F-A76E-A8A6C7697CFB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844800" y="6203667"/>
            <a:ext cx="47752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214100" y="6181531"/>
            <a:ext cx="8128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13255A2-44FE-4C09-8E20-FAF599F7CF2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5077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Learning Targets: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Students will be able to identify what makes a character a tragic hero 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Students will be able to identify a character as a tragic hero and identify their Tragic Flaw.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Students will be aware of, and able to define, Classical Tragedy, catharsis, and </a:t>
            </a:r>
            <a:r>
              <a:rPr lang="en-US" sz="3200" b="1" dirty="0" smtClean="0">
                <a:solidFill>
                  <a:srgbClr val="FFFF00"/>
                </a:solidFill>
              </a:rPr>
              <a:t>Hubris</a:t>
            </a:r>
            <a:r>
              <a:rPr lang="en-US" sz="3200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Students will be able to connect these terms to Things Fall Apart.  </a:t>
            </a:r>
          </a:p>
          <a:p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1414760" cy="1219200"/>
          </a:xfrm>
        </p:spPr>
        <p:txBody>
          <a:bodyPr>
            <a:noAutofit/>
          </a:bodyPr>
          <a:lstStyle/>
          <a:p>
            <a:r>
              <a:rPr lang="en-US" sz="4400" b="1" u="sng" dirty="0" smtClean="0"/>
              <a:t>Journal </a:t>
            </a:r>
            <a:r>
              <a:rPr lang="en-US" sz="4400" b="1" u="sng" dirty="0" smtClean="0"/>
              <a:t>22</a:t>
            </a:r>
            <a:r>
              <a:rPr lang="en-US" sz="4400" b="1" dirty="0" smtClean="0"/>
              <a:t>: </a:t>
            </a:r>
            <a:r>
              <a:rPr lang="en-US" sz="4400" b="1" dirty="0" smtClean="0"/>
              <a:t>Tragic Heroes &amp; Classical Tragedy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27966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Classical Tragedy: is a genre of drama based terrible events and human suffering (of the hero) that causes catharsis for the audience. This tradition comes from the Ancient Greeks.</a:t>
            </a:r>
          </a:p>
          <a:p>
            <a:pPr lvl="1"/>
            <a:r>
              <a:rPr lang="en-US" b="1" dirty="0" smtClean="0"/>
              <a:t>The hero in a Classical Tragedy is plagued by a </a:t>
            </a:r>
            <a:r>
              <a:rPr lang="en-US" b="1" u="sng" dirty="0" smtClean="0"/>
              <a:t>tragic flaw </a:t>
            </a:r>
            <a:r>
              <a:rPr lang="en-US" b="1" dirty="0" smtClean="0"/>
              <a:t>that keeps him or her from solving their problem– or leads them to creating the problem in the first place. </a:t>
            </a:r>
          </a:p>
          <a:p>
            <a:pPr lvl="1"/>
            <a:r>
              <a:rPr lang="en-US" b="1" dirty="0" smtClean="0"/>
              <a:t>The hero will have many opportunities to overcome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their </a:t>
            </a:r>
            <a:r>
              <a:rPr lang="en-US" b="1" dirty="0" smtClean="0"/>
              <a:t>flaw but never be able to.</a:t>
            </a:r>
          </a:p>
          <a:p>
            <a:pPr lvl="1"/>
            <a:r>
              <a:rPr lang="en-US" b="1" dirty="0" smtClean="0"/>
              <a:t>Involves </a:t>
            </a:r>
            <a:r>
              <a:rPr lang="en-US" b="1" dirty="0" smtClean="0"/>
              <a:t>dramatic irony.</a:t>
            </a:r>
          </a:p>
          <a:p>
            <a:pPr lvl="1"/>
            <a:r>
              <a:rPr lang="en-US" b="1" dirty="0" smtClean="0"/>
              <a:t>Modern examples of tragedy often change </a:t>
            </a:r>
            <a:br>
              <a:rPr lang="en-US" b="1" dirty="0" smtClean="0"/>
            </a:br>
            <a:r>
              <a:rPr lang="en-US" b="1" dirty="0" smtClean="0"/>
              <a:t>the rules somewhat.</a:t>
            </a:r>
          </a:p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Classical Tragedy</a:t>
            </a:r>
            <a:endParaRPr lang="en-US" dirty="0"/>
          </a:p>
        </p:txBody>
      </p:sp>
      <p:pic>
        <p:nvPicPr>
          <p:cNvPr id="1026" name="Picture 2" descr="Image result for tragic he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1809" y="3544385"/>
            <a:ext cx="2638952" cy="3057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03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Catharsis is when the audience feels intense pity or sadness about the contents or characters of literature and plays that results in the audience feeling happier or refreshed afterword.</a:t>
            </a:r>
          </a:p>
          <a:p>
            <a:r>
              <a:rPr lang="en-US" sz="3200" b="1" dirty="0" smtClean="0"/>
              <a:t>Aristotle argued that tragedy cleansed the heart through pity and terror, purging us of our petty concerns and worries by making us aware that there can be nobility in suffering.</a:t>
            </a:r>
          </a:p>
          <a:p>
            <a:r>
              <a:rPr lang="en-US" sz="3200" b="1" dirty="0" smtClean="0"/>
              <a:t>In your own words: describe what Catharsis emotionally feels like. Have you felt this?</a:t>
            </a:r>
          </a:p>
          <a:p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Catharsis (a feeling)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7345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 character whose fate matters, figuratively (symbolism) or literally, to a nation or people.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 character who challenges fate; struggles against supernatural forces or doom.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 character who has a tragic flaw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 character who fails in the end; they make choices that bring about their destruction and/or fate prevent success.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 character who develops deeper self-knowledge  through suffering.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Tragic Hero </a:t>
            </a:r>
            <a:r>
              <a:rPr lang="en-US" sz="6000" b="1" dirty="0" smtClean="0"/>
              <a:t>Traits: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this as a checklist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781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6.</a:t>
            </a:r>
            <a:r>
              <a:rPr lang="en-US" sz="2800" b="1" dirty="0" smtClean="0"/>
              <a:t>The character who usually goes on a quest.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7. </a:t>
            </a:r>
            <a:r>
              <a:rPr lang="en-US" sz="2800" b="1" dirty="0" smtClean="0"/>
              <a:t>The character has both good and bad in his personality.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8. </a:t>
            </a:r>
            <a:r>
              <a:rPr lang="en-US" sz="2800" b="1" dirty="0" smtClean="0"/>
              <a:t>Can be protagonists or antagonists (“good guy” or “bad guy”)</a:t>
            </a:r>
          </a:p>
          <a:p>
            <a:endParaRPr lang="en-US" sz="2800" b="1" dirty="0" smtClean="0"/>
          </a:p>
          <a:p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Tragic Hero Traits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8548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Tragic Hero </a:t>
            </a:r>
            <a:r>
              <a:rPr lang="en-US" sz="6600" b="1" dirty="0" smtClean="0"/>
              <a:t>Traits (Example)</a:t>
            </a:r>
            <a:endParaRPr lang="en-US" sz="6600" b="1" dirty="0"/>
          </a:p>
        </p:txBody>
      </p:sp>
      <p:pic>
        <p:nvPicPr>
          <p:cNvPr id="2050" name="Picture 2" descr="Image result for anakin skywalker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408" y="1694688"/>
            <a:ext cx="332180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64408" y="5620357"/>
            <a:ext cx="3321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Anikan</a:t>
            </a:r>
            <a:r>
              <a:rPr lang="en-US" dirty="0" smtClean="0"/>
              <a:t> Skywalker, </a:t>
            </a:r>
            <a:r>
              <a:rPr lang="en-US" i="1" dirty="0" smtClean="0"/>
              <a:t>Star Wars </a:t>
            </a:r>
            <a:r>
              <a:rPr lang="en-US" dirty="0" smtClean="0"/>
              <a:t>Prequels 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8107680" y="1371600"/>
            <a:ext cx="2133600" cy="1816608"/>
          </a:xfrm>
          <a:prstGeom prst="wedgeRectCallout">
            <a:avLst>
              <a:gd name="adj1" fmla="val -72833"/>
              <a:gd name="adj2" fmla="val 208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1. </a:t>
            </a:r>
            <a:r>
              <a:rPr lang="en-US" u="sng" dirty="0" smtClean="0">
                <a:solidFill>
                  <a:schemeClr val="bg1"/>
                </a:solidFill>
              </a:rPr>
              <a:t>Fate Matters</a:t>
            </a:r>
            <a:r>
              <a:rPr lang="en-US" dirty="0" smtClean="0">
                <a:solidFill>
                  <a:schemeClr val="bg1"/>
                </a:solidFill>
              </a:rPr>
              <a:t>: yes, supposedly the chosen one to defeat the Dark Side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1609344" y="1371600"/>
            <a:ext cx="2133600" cy="1816608"/>
          </a:xfrm>
          <a:prstGeom prst="wedgeRectCallout">
            <a:avLst>
              <a:gd name="adj1" fmla="val 71738"/>
              <a:gd name="adj2" fmla="val -220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2. </a:t>
            </a:r>
            <a:r>
              <a:rPr lang="en-US" u="sng" dirty="0" smtClean="0">
                <a:solidFill>
                  <a:schemeClr val="bg1"/>
                </a:solidFill>
              </a:rPr>
              <a:t>Challenges Fate</a:t>
            </a:r>
            <a:r>
              <a:rPr lang="en-US" dirty="0" smtClean="0">
                <a:solidFill>
                  <a:schemeClr val="bg1"/>
                </a:solidFill>
              </a:rPr>
              <a:t>: yes, wants to save his wife who is supposed to die in child birth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2395454" y="3962167"/>
            <a:ext cx="1594908" cy="1719150"/>
          </a:xfrm>
          <a:prstGeom prst="wedgeRectCallout">
            <a:avLst>
              <a:gd name="adj1" fmla="val 64325"/>
              <a:gd name="adj2" fmla="val -20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3. </a:t>
            </a:r>
            <a:r>
              <a:rPr lang="en-US" u="sng" dirty="0" smtClean="0">
                <a:solidFill>
                  <a:schemeClr val="bg1"/>
                </a:solidFill>
              </a:rPr>
              <a:t>Tragic Flaw</a:t>
            </a:r>
            <a:r>
              <a:rPr lang="en-US" dirty="0" smtClean="0">
                <a:solidFill>
                  <a:schemeClr val="bg1"/>
                </a:solidFill>
              </a:rPr>
              <a:t>: lacks self-control, is ambitious, and suffers from Hubris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9729216" y="3304032"/>
            <a:ext cx="2133600" cy="1816608"/>
          </a:xfrm>
          <a:prstGeom prst="wedgeRectCallout">
            <a:avLst>
              <a:gd name="adj1" fmla="val -155119"/>
              <a:gd name="adj2" fmla="val -187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4. </a:t>
            </a:r>
            <a:r>
              <a:rPr lang="en-US" u="sng" dirty="0" smtClean="0">
                <a:solidFill>
                  <a:schemeClr val="bg1"/>
                </a:solidFill>
              </a:rPr>
              <a:t>Fails in the End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2" name="Picture 4" descr="Image result for obi wan kenobi vs anakin skywalker me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6816" y="3681095"/>
            <a:ext cx="2517648" cy="248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ular Callout 12"/>
          <p:cNvSpPr/>
          <p:nvPr/>
        </p:nvSpPr>
        <p:spPr>
          <a:xfrm>
            <a:off x="112480" y="3060037"/>
            <a:ext cx="2133600" cy="1816608"/>
          </a:xfrm>
          <a:prstGeom prst="wedgeRectCallout">
            <a:avLst>
              <a:gd name="adj1" fmla="val 149452"/>
              <a:gd name="adj2" fmla="val -200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u="sng" dirty="0" smtClean="0">
                <a:solidFill>
                  <a:schemeClr val="bg1"/>
                </a:solidFill>
              </a:rPr>
              <a:t>Deeper Self Knowledge through Suffering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6" name="Picture 8" descr="Image result for darth vader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79" t="15573" r="35121" b="5541"/>
          <a:stretch/>
        </p:blipFill>
        <p:spPr bwMode="auto">
          <a:xfrm>
            <a:off x="407721" y="3962167"/>
            <a:ext cx="1466269" cy="2541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ular Callout 14"/>
          <p:cNvSpPr/>
          <p:nvPr/>
        </p:nvSpPr>
        <p:spPr>
          <a:xfrm>
            <a:off x="7804868" y="4063634"/>
            <a:ext cx="1594908" cy="813011"/>
          </a:xfrm>
          <a:prstGeom prst="wedgeRectCallout">
            <a:avLst>
              <a:gd name="adj1" fmla="val -64100"/>
              <a:gd name="adj2" fmla="val -193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6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u="sng" dirty="0" smtClean="0">
                <a:solidFill>
                  <a:schemeClr val="bg1"/>
                </a:solidFill>
              </a:rPr>
              <a:t>Quest</a:t>
            </a:r>
            <a:r>
              <a:rPr lang="en-US" dirty="0" smtClean="0">
                <a:solidFill>
                  <a:schemeClr val="bg1"/>
                </a:solidFill>
              </a:rPr>
              <a:t>: Sure.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7804868" y="5067231"/>
            <a:ext cx="1594908" cy="813011"/>
          </a:xfrm>
          <a:prstGeom prst="wedgeRectCallout">
            <a:avLst>
              <a:gd name="adj1" fmla="val -64100"/>
              <a:gd name="adj2" fmla="val -193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7. </a:t>
            </a:r>
            <a:r>
              <a:rPr lang="en-US" u="sng" dirty="0" smtClean="0">
                <a:solidFill>
                  <a:schemeClr val="bg1"/>
                </a:solidFill>
              </a:rPr>
              <a:t>Good and Bad</a:t>
            </a:r>
            <a:r>
              <a:rPr lang="en-US" dirty="0" smtClean="0">
                <a:solidFill>
                  <a:schemeClr val="bg1"/>
                </a:solidFill>
              </a:rPr>
              <a:t>: Yes.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1940242" y="5778775"/>
            <a:ext cx="2147126" cy="813011"/>
          </a:xfrm>
          <a:prstGeom prst="wedgeRectCallout">
            <a:avLst>
              <a:gd name="adj1" fmla="val 56848"/>
              <a:gd name="adj2" fmla="val -178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8. </a:t>
            </a:r>
            <a:r>
              <a:rPr lang="en-US" u="sng" dirty="0" smtClean="0">
                <a:solidFill>
                  <a:schemeClr val="bg1"/>
                </a:solidFill>
              </a:rPr>
              <a:t>Pro/Antagonist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n-US" dirty="0" err="1" smtClean="0">
                <a:solidFill>
                  <a:schemeClr val="bg1"/>
                </a:solidFill>
              </a:rPr>
              <a:t>Definetly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738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445496" cy="4572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Hubris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excessive pride or confidence or (for the Greeks going against the gods)</a:t>
            </a:r>
          </a:p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Ambition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the desire to achieve greatness or status </a:t>
            </a:r>
          </a:p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Indecisiveness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failing to make a choice quick enough for fear of being wrong</a:t>
            </a:r>
          </a:p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Misplaced-Trust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the hero trusts the wrong people despite evidence they should not</a:t>
            </a:r>
          </a:p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of Self-control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the character is unable to control their emotions, behavior, reactions, and desires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Common Tragic Flaws 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2800" b="1" dirty="0" smtClean="0"/>
              <a:t>(personality flaws)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9669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605614"/>
              </p:ext>
            </p:extLst>
          </p:nvPr>
        </p:nvGraphicFramePr>
        <p:xfrm>
          <a:off x="1981200" y="999744"/>
          <a:ext cx="8229600" cy="5495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Tragic Hero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Trait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Okonkwo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 character whose fate matters, figuratively,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to a nation or people.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 character who challenges fate; struggles against supernatural forces or doom.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A character who has a </a:t>
                      </a:r>
                      <a:r>
                        <a:rPr lang="en-US" sz="1800" b="1" u="sng" dirty="0" smtClean="0">
                          <a:solidFill>
                            <a:schemeClr val="bg1"/>
                          </a:solidFill>
                        </a:rPr>
                        <a:t>tragic flaw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 character who fails in the end; they make choices that bring about their destruction and/or fate prevent success.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 character who develops deeper self-knowledge  through suffering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The character who usually goes on a quest.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The character has both good and bad in his personality.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847344"/>
          </a:xfrm>
        </p:spPr>
        <p:txBody>
          <a:bodyPr>
            <a:normAutofit/>
          </a:bodyPr>
          <a:lstStyle/>
          <a:p>
            <a:r>
              <a:rPr lang="en-US" b="1" dirty="0" smtClean="0"/>
              <a:t>Okonkwo, Tragic Hero?</a:t>
            </a:r>
            <a:r>
              <a:rPr lang="en-US" dirty="0" smtClean="0"/>
              <a:t> </a:t>
            </a:r>
            <a:r>
              <a:rPr lang="en-US" sz="3100" dirty="0" smtClean="0">
                <a:solidFill>
                  <a:schemeClr val="bg1"/>
                </a:solidFill>
              </a:rPr>
              <a:t>Put this chart in your journal</a:t>
            </a: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68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85398999-8989-448C-9AB4-DBE520EAB31D}" vid="{9B5C0A71-273A-4BD1-BB6D-2E95978B8A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120</TotalTime>
  <Words>561</Words>
  <Application>Microsoft Office PowerPoint</Application>
  <PresentationFormat>Widescreen</PresentationFormat>
  <Paragraphs>55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Constantia</vt:lpstr>
      <vt:lpstr>Wingdings 2</vt:lpstr>
      <vt:lpstr>Theme1</vt:lpstr>
      <vt:lpstr>Journal 22: Tragic Heroes &amp; Classical Tragedy </vt:lpstr>
      <vt:lpstr>Classical Tragedy</vt:lpstr>
      <vt:lpstr>Catharsis (a feeling)</vt:lpstr>
      <vt:lpstr>Tragic Hero Traits: think of this as a checklist</vt:lpstr>
      <vt:lpstr>Tragic Hero Traits</vt:lpstr>
      <vt:lpstr>Tragic Hero Traits (Example)</vt:lpstr>
      <vt:lpstr>Common Tragic Flaws  (personality flaws)</vt:lpstr>
      <vt:lpstr>Okonkwo, Tragic Hero? Put this chart in your journal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30: Tragic Heroes &amp; Classical Tragedy</dc:title>
  <dc:creator>Smith, Kyle    SHS - Staff</dc:creator>
  <cp:lastModifiedBy>Smith, Kyle    SHS - Staff</cp:lastModifiedBy>
  <cp:revision>10</cp:revision>
  <dcterms:created xsi:type="dcterms:W3CDTF">2019-03-19T17:17:32Z</dcterms:created>
  <dcterms:modified xsi:type="dcterms:W3CDTF">2020-02-26T17:02:02Z</dcterms:modified>
</cp:coreProperties>
</file>