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09-09T14:27:15.786"/>
    </inkml:context>
    <inkml:brush xml:id="br0">
      <inkml:brushProperty name="width" value="0.05292" units="cm"/>
      <inkml:brushProperty name="height" value="0.05292" units="cm"/>
      <inkml:brushProperty name="color" value="#FF0000"/>
    </inkml:brush>
  </inkml:definitions>
  <inkml:trace contextRef="#ctx0" brushRef="#br0">12277 8228 0,'26'0'125,"1"0"-110,-1 0-15,53 0 16,-52-26-16,52 26 16,1 0-16,-1 0 15,-53 0-15,54-27 16,-54 27-16,27 0 15,-26 0 1,-27 0-16,26 0 31,-26 27-15,0-27-16,0 26 15,0 27-15,0 0 16,0-26-16,0 25 16,0 1-16,0 0 15,-26-26-15,-27 52 16,26 0-16,-79 1 15,80-1-15,-27-52 16,27 26-16,-1 0 16,-52-1-1,26 1-15,0 0 16,-53 0-16,80-26 15,-1-1-15,27-26 16,-26 0 0,26 0-1,-27 0-15,27 0 78,53 0-62,-53 0-16,27 0 15,-1 0-15,1 0 16,-27 0-16,26 0 16,27 0-16,-27 0 15,1 0-15,-1 0 16,-26 0-16,27 0 15,-1 0 1,-26 0-16,27 0 16,-1 0-1,1 0-15,26 0 16,-53 0-16,26 0 15,27 0-15,-53 0 16,26 0-16,-26 0 16,27 0-1,-1 0 32,-26 0-16,0-26 0,27 26-15,-27 0 0,26 0 140,1 0-156,-1 0 15,-26-27-15,0 27 16,53-26-16,-53 26 15,27 0 1,-27 0 0,26 0-1,-26-27-15,26 27 125</inkml:trace>
  <inkml:trace contextRef="#ctx0" brushRef="#br0" timeOffset="1799">13600 8255 0,'-27'0'0,"27"-27"15,-26 27 1,-27 0-16,53 0 15,-53 0-15,53 27 16,-53-1-16,26-26 16,27 0-1,-52 27-15,52-27 16,-53 26-16,26 1 15,1-27-15,-27 52 16,26-25-16,1-27 16,26 26-16,0-26 15,-27 27-15,27-1 16,0-26-16,-26 27 15,26-27 1,0 26-16,0 1 16,0-27-16,0 26 15,-26-26-15,26 27 16,0-27-16,0 26 15,0 0-15,0-26 16,0 27 0,0-27-16,0 26 15,0 1-15,0-27 16,0 26-16,0 1 15,0-1-15,0-26 16,26 27 0,-26-27-16,0 26 15,0 1-15,26-27 16,-26 26-16,0 1 15,0-27-15,27 26 16,-27-26-16,0 26 16,26-26-16,-26 0 15,0 27-15,0-27 16,27 26-1,-27 1-15,26-1 16,1-26-16,-27 0 16,0 27-1,0-1-15,26-26 16,-26 0-1,27 0 1,-27 27-16,0-27 16,26 0-16,1 0 15,-27 26-15,52 1 16,1-1-16,0-26 15,-26 26-15,26-26 16,-27 0 0,-26 0-16,53 0 15,-53 0-15,27 0 16,-27 0-16,52 0 15,-25-26-15,-1 26 16,1-26-16,-1-1 16,-26-26-16,0 27 15,27-1-15,-1-26 16,-26 0-16,0 1 15,27-1-15,-27 53 16,0-27-16,0 1 16,0-1-16,0 27 15,0-26-15,0-1 16,0-26-16,0 27 15,0-27-15,0 27 16,0-1-16,0-26 16,-27 27-16,1-27 15,26 53-15,0-27 16,-27 1-16,27-1 15,0 27-15,0-26 16,0 0 0,0-1-1,0 27-15,-26-26 31,-1 26-31,27 0 16,-26 0 46,-1 0-46,1 0 0,26-27-16,-26 27 15,-1 0-15,1 0 16,-1 0-1,27 0 1,-26 0 31</inkml:trace>
  <inkml:trace contextRef="#ctx0" brushRef="#br0" timeOffset="2767">14288 8281 0,'0'0'109,"0"80"-109,0-1 16,0 0-16,0 1 15,26-27-15,-26 52 16,0-25-16,0-1 16,0-26-16,0-26 15,0-1-15,0 0 16,0 1-16,0-27 15,0 26-15,0 1 32,0-1-17,0-26 1,0 0-16,0 27 15,0-27-15,0 26 16,0 1 0,0-1-1,0-26 1,0 27-16,0-27 31,0 26-15,0 0-1,0-26 16</inkml:trace>
  <inkml:trace contextRef="#ctx0" brushRef="#br0" timeOffset="4775">15293 8361 0,'-27'0'31,"27"0"-31,0-27 16,-26 27-16,0-53 16,26 53-1,-27 0-15,27 0 16,-26 0-1,-1 0-15,27 0 16,-26 0-16,-1 0 16,1 0-16,-1 0 15,1 0-15,-1 0 16,1 0-16,26 0 15,-26 0 48,-1 0-48,27 0-15,-26 0 16,26 0 0,-27 0-16,27 27 15,-26-1-15,26-26 16,-27 27-1,27-1 1,0 0 0,0-26-16,0 27 15,0-1 1,0 1-16,0-1 15,0-26-15,0 27 16,0-1-16,0 1 16,0-27-1,0 26 1,0 1-16,0-27 15,0 26 1,0 0 0,0 1-1,0-27-15,0 26 16,0-26-16,0 27 15,0-1-15,27-26 16,-1 0-16,-26 0 16,27 27-16,-1-27 15,1 0-15,-27 26 16,26-26-16,0 0 15,1 0 1,26 27-16,0-27 16,-27 0-16,1 0 15,52 0-15,-79 0 16,26 0-16,27 0 15,-26 0 1,-1 0-16,-26 0 16,0 0-16,27-27 15,-1 1-15,1-1 16,-27 1-16,53 26 15,-53-53-15,0 53 16,0-27 0,0 1-16,0 0 15,0 26-15,0-27 16,0 1-16,0 26 15,0-27-15,0 1 16,0-1-16,0 1 16,0-1-16,0 1 15,0 26-15,0-27 16,0 27-16,0-26 15,0 0-15,0 26 16,-53 0 15,26 0-15,27-27-16,-53 27 15,53 0 1,-26 0 0,26 0-1,-27 0 48,1 0-48,26 0-15,-27 0 16,27 0-1,0 0 17,-26 0-1,26 27 0</inkml:trace>
  <inkml:trace contextRef="#ctx0" brushRef="#br0" timeOffset="6640">15531 8625 0,'0'0'266,"0"53"-266,-26 0 15,26-53 1,0 26-16,0 1 15,0-1-15,0 1 16,-27-1-16,27 1 16,-26-1-16,26 27 15,0-53-15,0 27 16,0-27-16,0 26 15,0-26-15,-27 0 16,27 26 0,0 1-1,0-27 1,0 26-1,0-26 1,0 27-16,0-27 16,0 53-16,0-53 15,0 26-15,-26 1 16,26-1-16,-27 53 15,27-52-15,0-1 16,0-26-16,-26 27 16,26-27-16,0 26 15,0 1 1,0-27-1,-27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3B4F-2799-4CC8-A6E0-AF1E9FFB289D}" type="datetimeFigureOut">
              <a:rPr lang="en-US" smtClean="0"/>
              <a:t>9/13/2019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D455A-F396-4899-98BB-67F34FE6126D}" type="slidenum">
              <a:rPr lang="en-US" smtClean="0"/>
              <a:t>‹#›</a:t>
            </a:fld>
            <a:endParaRPr lang="en-US"/>
          </a:p>
        </p:txBody>
      </p:sp>
    </p:spTree>
    <p:extLst>
      <p:ext uri="{BB962C8B-B14F-4D97-AF65-F5344CB8AC3E}">
        <p14:creationId xmlns:p14="http://schemas.microsoft.com/office/powerpoint/2010/main" val="127251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heintercept.com/2019/05/20/facebook-data-phone-carriers-ads-credit-score/?fbclid=IwAR0o4RAP0KFv2taOasL5_7LVWnIHonQZt-50K7t1nlspT7MMSc03hMfxW_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http://www.bbc.com/news/world-asia-china-34592186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944CAC-6F87-43C1-A940-6B55E17694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15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https://theintercept.com/2019/05/20/facebook-data-phone-carriers-ads-credit-score/?fbclid=IwAR0o4RAP0KFv2taOasL5_7LVWnIHonQZt-50K7t1nlspT7MMSc03hMfxW_4</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0B64DE-0D0D-4870-98C8-8A5A20331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19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878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117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7590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693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65760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9/13/2019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3782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9/13/2019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34618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1191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017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987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860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056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263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747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022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814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9/13/2019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591089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lHcTKWiZ8s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JE3azAS2e9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etflix.com/watch/80104627?trackId=13752289&amp;tctx=0,0,0429cfc3-8510-412f-974e-1e33d4e18f6f-39881476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265484"/>
            <a:ext cx="10353762" cy="3695136"/>
          </a:xfrm>
        </p:spPr>
        <p:txBody>
          <a:bodyPr>
            <a:noAutofit/>
          </a:bodyPr>
          <a:lstStyle/>
          <a:p>
            <a:pPr marL="0" indent="0" algn="ctr">
              <a:buNone/>
            </a:pPr>
            <a:r>
              <a:rPr lang="en-US" sz="11500" dirty="0" smtClean="0"/>
              <a:t>How are you </a:t>
            </a:r>
            <a:r>
              <a:rPr lang="en-US" sz="11500" u="sng" dirty="0" smtClean="0"/>
              <a:t>ranked</a:t>
            </a:r>
            <a:r>
              <a:rPr lang="en-US" sz="11500" dirty="0" smtClean="0"/>
              <a:t>?</a:t>
            </a:r>
          </a:p>
          <a:p>
            <a:pPr marL="0" indent="0" algn="ctr">
              <a:buNone/>
            </a:pPr>
            <a:r>
              <a:rPr lang="en-US" sz="3600" dirty="0" smtClean="0"/>
              <a:t>Consider both qualitatively and quantitatively.</a:t>
            </a:r>
            <a:endParaRPr lang="en-US" sz="3600" dirty="0"/>
          </a:p>
        </p:txBody>
      </p:sp>
    </p:spTree>
    <p:extLst>
      <p:ext uri="{BB962C8B-B14F-4D97-AF65-F5344CB8AC3E}">
        <p14:creationId xmlns:p14="http://schemas.microsoft.com/office/powerpoint/2010/main" val="390111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76" y="369411"/>
            <a:ext cx="11582399" cy="1326321"/>
          </a:xfrm>
        </p:spPr>
        <p:txBody>
          <a:bodyPr>
            <a:normAutofit fontScale="90000"/>
          </a:bodyPr>
          <a:lstStyle/>
          <a:p>
            <a:r>
              <a:rPr lang="en-US" u="sng" dirty="0">
                <a:hlinkClick r:id="rId3"/>
              </a:rPr>
              <a:t>https://www.youtube.com/watch?v=lHcTKWiZ8sI</a:t>
            </a:r>
            <a:r>
              <a:rPr lang="en-US" u="sng" dirty="0"/>
              <a:t> </a:t>
            </a:r>
            <a:r>
              <a:rPr lang="en-US" dirty="0"/>
              <a:t/>
            </a:r>
            <a:br>
              <a:rPr lang="en-US" dirty="0"/>
            </a:b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34" y="1234438"/>
            <a:ext cx="4823792" cy="385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7162376" y="1066800"/>
            <a:ext cx="4733888" cy="4465256"/>
          </a:xfrm>
          <a:prstGeom prst="rect">
            <a:avLst/>
          </a:prstGeom>
        </p:spPr>
      </p:pic>
      <p:pic>
        <p:nvPicPr>
          <p:cNvPr id="4" name="Picture 3"/>
          <p:cNvPicPr>
            <a:picLocks noChangeAspect="1"/>
          </p:cNvPicPr>
          <p:nvPr/>
        </p:nvPicPr>
        <p:blipFill>
          <a:blip r:embed="rId6"/>
          <a:stretch>
            <a:fillRect/>
          </a:stretch>
        </p:blipFill>
        <p:spPr>
          <a:xfrm>
            <a:off x="179676" y="5322224"/>
            <a:ext cx="8183442" cy="1219892"/>
          </a:xfrm>
          <a:prstGeom prst="rect">
            <a:avLst/>
          </a:prstGeom>
        </p:spPr>
      </p:pic>
    </p:spTree>
    <p:extLst>
      <p:ext uri="{BB962C8B-B14F-4D97-AF65-F5344CB8AC3E}">
        <p14:creationId xmlns:p14="http://schemas.microsoft.com/office/powerpoint/2010/main" val="1982212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2434"/>
          <a:stretch/>
        </p:blipFill>
        <p:spPr>
          <a:xfrm>
            <a:off x="222893" y="8312"/>
            <a:ext cx="6363022" cy="6849688"/>
          </a:xfrm>
          <a:prstGeom prst="rect">
            <a:avLst/>
          </a:prstGeom>
        </p:spPr>
      </p:pic>
      <p:pic>
        <p:nvPicPr>
          <p:cNvPr id="5" name="Picture 4"/>
          <p:cNvPicPr>
            <a:picLocks noChangeAspect="1"/>
          </p:cNvPicPr>
          <p:nvPr/>
        </p:nvPicPr>
        <p:blipFill>
          <a:blip r:embed="rId3"/>
          <a:stretch>
            <a:fillRect/>
          </a:stretch>
        </p:blipFill>
        <p:spPr>
          <a:xfrm>
            <a:off x="6773777" y="232756"/>
            <a:ext cx="5261578" cy="2899411"/>
          </a:xfrm>
          <a:prstGeom prst="rect">
            <a:avLst/>
          </a:prstGeom>
          <a:ln>
            <a:solidFill>
              <a:schemeClr val="accent3"/>
            </a:solidFill>
          </a:ln>
        </p:spPr>
      </p:pic>
      <p:pic>
        <p:nvPicPr>
          <p:cNvPr id="6" name="Picture 5"/>
          <p:cNvPicPr>
            <a:picLocks noChangeAspect="1"/>
          </p:cNvPicPr>
          <p:nvPr/>
        </p:nvPicPr>
        <p:blipFill>
          <a:blip r:embed="rId4"/>
          <a:stretch>
            <a:fillRect/>
          </a:stretch>
        </p:blipFill>
        <p:spPr>
          <a:xfrm>
            <a:off x="7068731" y="3306733"/>
            <a:ext cx="4671669" cy="3417829"/>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390920" y="2943000"/>
              <a:ext cx="1200600" cy="467280"/>
            </p14:xfrm>
          </p:contentPart>
        </mc:Choice>
        <mc:Fallback xmlns="">
          <p:pic>
            <p:nvPicPr>
              <p:cNvPr id="2" name="Ink 1"/>
              <p:cNvPicPr/>
              <p:nvPr/>
            </p:nvPicPr>
            <p:blipFill>
              <a:blip r:embed="rId6"/>
              <a:stretch>
                <a:fillRect/>
              </a:stretch>
            </p:blipFill>
            <p:spPr>
              <a:xfrm>
                <a:off x="4381560" y="2933640"/>
                <a:ext cx="1219320" cy="486000"/>
              </a:xfrm>
              <a:prstGeom prst="rect">
                <a:avLst/>
              </a:prstGeom>
            </p:spPr>
          </p:pic>
        </mc:Fallback>
      </mc:AlternateContent>
    </p:spTree>
    <p:extLst>
      <p:ext uri="{BB962C8B-B14F-4D97-AF65-F5344CB8AC3E}">
        <p14:creationId xmlns:p14="http://schemas.microsoft.com/office/powerpoint/2010/main" val="1674421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9524" b="14214"/>
          <a:stretch/>
        </p:blipFill>
        <p:spPr>
          <a:xfrm>
            <a:off x="226340" y="177800"/>
            <a:ext cx="4790160" cy="6497492"/>
          </a:xfrm>
        </p:spPr>
      </p:pic>
      <p:pic>
        <p:nvPicPr>
          <p:cNvPr id="5" name="Picture 4"/>
          <p:cNvPicPr>
            <a:picLocks noChangeAspect="1"/>
          </p:cNvPicPr>
          <p:nvPr/>
        </p:nvPicPr>
        <p:blipFill>
          <a:blip r:embed="rId3"/>
          <a:stretch>
            <a:fillRect/>
          </a:stretch>
        </p:blipFill>
        <p:spPr>
          <a:xfrm>
            <a:off x="5421312" y="177800"/>
            <a:ext cx="6200775" cy="4867275"/>
          </a:xfrm>
          <a:prstGeom prst="rect">
            <a:avLst/>
          </a:prstGeom>
        </p:spPr>
      </p:pic>
      <p:pic>
        <p:nvPicPr>
          <p:cNvPr id="6" name="Picture 5"/>
          <p:cNvPicPr>
            <a:picLocks noChangeAspect="1"/>
          </p:cNvPicPr>
          <p:nvPr/>
        </p:nvPicPr>
        <p:blipFill>
          <a:blip r:embed="rId4"/>
          <a:stretch>
            <a:fillRect/>
          </a:stretch>
        </p:blipFill>
        <p:spPr>
          <a:xfrm>
            <a:off x="5421312" y="5294312"/>
            <a:ext cx="6200775" cy="1247775"/>
          </a:xfrm>
          <a:prstGeom prst="rect">
            <a:avLst/>
          </a:prstGeom>
        </p:spPr>
      </p:pic>
    </p:spTree>
    <p:extLst>
      <p:ext uri="{BB962C8B-B14F-4D97-AF65-F5344CB8AC3E}">
        <p14:creationId xmlns:p14="http://schemas.microsoft.com/office/powerpoint/2010/main" val="3773380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a.abcnews.com/images/Technology/ap_facebook_dislike_kb_141212_31x13_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9566" y="1845734"/>
            <a:ext cx="2972434" cy="124284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341" y="206492"/>
            <a:ext cx="9250273" cy="644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115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abcnews.com/images/Technology/ap_facebook_dislike_kb_141212_31x13_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0736" y="25400"/>
            <a:ext cx="546726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162" y="2159561"/>
            <a:ext cx="10231395" cy="461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39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abcnews.com/images/Technology/ap_facebook_dislike_kb_141212_31x13_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6966" y="0"/>
            <a:ext cx="3445933" cy="144083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00" y="1393303"/>
            <a:ext cx="10714705" cy="308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4226" y="4572000"/>
            <a:ext cx="10634140"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81199" y="6096001"/>
            <a:ext cx="893393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ockwell" panose="02060603020205020403"/>
                <a:ea typeface="+mn-ea"/>
                <a:cs typeface="+mn-cs"/>
              </a:rPr>
              <a:t>What do you think about this</a:t>
            </a:r>
            <a:r>
              <a:rPr kumimoji="0" lang="en-US" sz="3200" b="0" i="0" u="none" strike="noStrike" kern="1200" cap="none" spc="0" normalizeH="0" baseline="0" noProof="0" dirty="0" smtClean="0">
                <a:ln>
                  <a:noFill/>
                </a:ln>
                <a:solidFill>
                  <a:prstClr val="white"/>
                </a:solidFill>
                <a:effectLst/>
                <a:uLnTx/>
                <a:uFillTx/>
                <a:latin typeface="Rockwell" panose="02060603020205020403"/>
                <a:ea typeface="+mn-ea"/>
                <a:cs typeface="+mn-cs"/>
              </a:rPr>
              <a:t>? Does it matter?</a:t>
            </a:r>
            <a:endParaRPr kumimoji="0" lang="en-US" sz="3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Right Arrow 1"/>
          <p:cNvSpPr/>
          <p:nvPr/>
        </p:nvSpPr>
        <p:spPr>
          <a:xfrm>
            <a:off x="1037968" y="6096001"/>
            <a:ext cx="943231"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34089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206" b="78485"/>
          <a:stretch/>
        </p:blipFill>
        <p:spPr>
          <a:xfrm>
            <a:off x="197775" y="530214"/>
            <a:ext cx="5325910" cy="1734482"/>
          </a:xfrm>
        </p:spPr>
      </p:pic>
      <p:pic>
        <p:nvPicPr>
          <p:cNvPr id="5" name="Picture 4"/>
          <p:cNvPicPr>
            <a:picLocks noChangeAspect="1"/>
          </p:cNvPicPr>
          <p:nvPr/>
        </p:nvPicPr>
        <p:blipFill>
          <a:blip r:embed="rId3"/>
          <a:stretch>
            <a:fillRect/>
          </a:stretch>
        </p:blipFill>
        <p:spPr>
          <a:xfrm>
            <a:off x="5616831" y="530214"/>
            <a:ext cx="6259512" cy="2598288"/>
          </a:xfrm>
          <a:prstGeom prst="rect">
            <a:avLst/>
          </a:prstGeom>
        </p:spPr>
      </p:pic>
      <p:pic>
        <p:nvPicPr>
          <p:cNvPr id="6" name="Picture 5"/>
          <p:cNvPicPr>
            <a:picLocks noChangeAspect="1"/>
          </p:cNvPicPr>
          <p:nvPr/>
        </p:nvPicPr>
        <p:blipFill>
          <a:blip r:embed="rId4"/>
          <a:stretch>
            <a:fillRect/>
          </a:stretch>
        </p:blipFill>
        <p:spPr>
          <a:xfrm>
            <a:off x="5616831" y="3199986"/>
            <a:ext cx="6259512" cy="3632059"/>
          </a:xfrm>
          <a:prstGeom prst="rect">
            <a:avLst/>
          </a:prstGeom>
        </p:spPr>
      </p:pic>
      <p:pic>
        <p:nvPicPr>
          <p:cNvPr id="9" name="Picture 8"/>
          <p:cNvPicPr>
            <a:picLocks noChangeAspect="1"/>
          </p:cNvPicPr>
          <p:nvPr/>
        </p:nvPicPr>
        <p:blipFill>
          <a:blip r:embed="rId5"/>
          <a:stretch>
            <a:fillRect/>
          </a:stretch>
        </p:blipFill>
        <p:spPr>
          <a:xfrm>
            <a:off x="197775" y="2345819"/>
            <a:ext cx="5325910" cy="782683"/>
          </a:xfrm>
          <a:prstGeom prst="rect">
            <a:avLst/>
          </a:prstGeom>
        </p:spPr>
      </p:pic>
      <p:sp>
        <p:nvSpPr>
          <p:cNvPr id="10" name="Title 1"/>
          <p:cNvSpPr>
            <a:spLocks noGrp="1"/>
          </p:cNvSpPr>
          <p:nvPr>
            <p:ph type="title"/>
          </p:nvPr>
        </p:nvSpPr>
        <p:spPr>
          <a:xfrm>
            <a:off x="987598" y="0"/>
            <a:ext cx="10353761" cy="1326321"/>
          </a:xfrm>
        </p:spPr>
        <p:txBody>
          <a:bodyPr anchor="t"/>
          <a:lstStyle/>
          <a:p>
            <a:r>
              <a:rPr lang="en-US" dirty="0" smtClean="0"/>
              <a:t>Social media and democracy</a:t>
            </a:r>
            <a:endParaRPr lang="en-US" dirty="0"/>
          </a:p>
        </p:txBody>
      </p:sp>
      <p:pic>
        <p:nvPicPr>
          <p:cNvPr id="2" name="Picture 1"/>
          <p:cNvPicPr>
            <a:picLocks noChangeAspect="1"/>
          </p:cNvPicPr>
          <p:nvPr/>
        </p:nvPicPr>
        <p:blipFill>
          <a:blip r:embed="rId6"/>
          <a:stretch>
            <a:fillRect/>
          </a:stretch>
        </p:blipFill>
        <p:spPr>
          <a:xfrm>
            <a:off x="197775" y="3209625"/>
            <a:ext cx="5325910" cy="1029523"/>
          </a:xfrm>
          <a:prstGeom prst="rect">
            <a:avLst/>
          </a:prstGeom>
        </p:spPr>
      </p:pic>
      <p:pic>
        <p:nvPicPr>
          <p:cNvPr id="11" name="Picture 10"/>
          <p:cNvPicPr>
            <a:picLocks noChangeAspect="1"/>
          </p:cNvPicPr>
          <p:nvPr/>
        </p:nvPicPr>
        <p:blipFill>
          <a:blip r:embed="rId7"/>
          <a:stretch>
            <a:fillRect/>
          </a:stretch>
        </p:blipFill>
        <p:spPr>
          <a:xfrm>
            <a:off x="197776" y="4322947"/>
            <a:ext cx="5325910" cy="918466"/>
          </a:xfrm>
          <a:prstGeom prst="rect">
            <a:avLst/>
          </a:prstGeom>
        </p:spPr>
      </p:pic>
    </p:spTree>
    <p:extLst>
      <p:ext uri="{BB962C8B-B14F-4D97-AF65-F5344CB8AC3E}">
        <p14:creationId xmlns:p14="http://schemas.microsoft.com/office/powerpoint/2010/main" val="3602335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980902"/>
          </a:xfrm>
        </p:spPr>
        <p:txBody>
          <a:bodyPr/>
          <a:lstStyle/>
          <a:p>
            <a:r>
              <a:rPr lang="en-US" dirty="0" smtClean="0"/>
              <a:t>Social media and democracy</a:t>
            </a:r>
            <a:endParaRPr lang="en-US" dirty="0"/>
          </a:p>
        </p:txBody>
      </p:sp>
      <p:sp>
        <p:nvSpPr>
          <p:cNvPr id="3" name="Content Placeholder 2"/>
          <p:cNvSpPr>
            <a:spLocks noGrp="1"/>
          </p:cNvSpPr>
          <p:nvPr>
            <p:ph idx="1"/>
          </p:nvPr>
        </p:nvSpPr>
        <p:spPr>
          <a:xfrm>
            <a:off x="913795" y="980903"/>
            <a:ext cx="10353762" cy="5652653"/>
          </a:xfrm>
        </p:spPr>
        <p:txBody>
          <a:bodyPr>
            <a:normAutofit/>
          </a:bodyPr>
          <a:lstStyle/>
          <a:p>
            <a:r>
              <a:rPr lang="en-US" dirty="0" smtClean="0"/>
              <a:t>“44% of the total US adult population gets their news from social media.” (</a:t>
            </a:r>
            <a:r>
              <a:rPr lang="en-US" dirty="0" err="1" smtClean="0"/>
              <a:t>McIntrye</a:t>
            </a:r>
            <a:r>
              <a:rPr lang="en-US" dirty="0" smtClean="0"/>
              <a:t>).</a:t>
            </a:r>
          </a:p>
          <a:p>
            <a:r>
              <a:rPr lang="en-US" dirty="0" smtClean="0"/>
              <a:t>“the </a:t>
            </a:r>
            <a:r>
              <a:rPr lang="en-US" dirty="0"/>
              <a:t>rise of the Internet and social media is making the ideological foundation of liberal democracy—which has had a tight hold over our imagination for the better part of two centuries—look increasingly brittle</a:t>
            </a:r>
            <a:r>
              <a:rPr lang="en-US" dirty="0" smtClean="0"/>
              <a:t>.” (</a:t>
            </a:r>
            <a:r>
              <a:rPr lang="en-US" dirty="0" err="1" smtClean="0"/>
              <a:t>Mounk</a:t>
            </a:r>
            <a:r>
              <a:rPr lang="en-US" dirty="0" smtClean="0"/>
              <a:t>).</a:t>
            </a:r>
          </a:p>
          <a:p>
            <a:r>
              <a:rPr lang="en-US" dirty="0" smtClean="0"/>
              <a:t>“Misinformation and fake news spread faster and deeper on social media than real stories.” (</a:t>
            </a:r>
            <a:r>
              <a:rPr lang="en-US" dirty="0" err="1" smtClean="0"/>
              <a:t>McIntrye</a:t>
            </a:r>
            <a:r>
              <a:rPr lang="en-US" dirty="0" smtClean="0"/>
              <a:t>).</a:t>
            </a:r>
            <a:endParaRPr lang="en-US" b="1" dirty="0" smtClean="0">
              <a:effectLst/>
            </a:endParaRPr>
          </a:p>
          <a:p>
            <a:pPr marL="0" indent="0">
              <a:buNone/>
            </a:pPr>
            <a:r>
              <a:rPr lang="en-US" b="1" dirty="0" smtClean="0">
                <a:effectLst/>
              </a:rPr>
              <a:t>Snippets from an interview with Talia </a:t>
            </a:r>
            <a:r>
              <a:rPr lang="en-US" b="1" dirty="0">
                <a:effectLst/>
              </a:rPr>
              <a:t>Stroud</a:t>
            </a:r>
            <a:r>
              <a:rPr lang="en-US" dirty="0">
                <a:effectLst/>
              </a:rPr>
              <a:t>, director of the Center for Media Engagement at the Moody College of Communication. Stroud is the North American Chair of Social Science </a:t>
            </a:r>
            <a:r>
              <a:rPr lang="en-US" dirty="0" smtClean="0">
                <a:effectLst/>
              </a:rPr>
              <a:t>One.</a:t>
            </a:r>
            <a:endParaRPr lang="en-US" dirty="0">
              <a:effectLst/>
            </a:endParaRPr>
          </a:p>
          <a:p>
            <a:r>
              <a:rPr lang="en-US" dirty="0" smtClean="0">
                <a:effectLst/>
              </a:rPr>
              <a:t>“Right now, I would say that the research is clear: </a:t>
            </a:r>
            <a:r>
              <a:rPr lang="en-US" b="1" dirty="0" smtClean="0">
                <a:effectLst/>
              </a:rPr>
              <a:t>social media can influence democratically important outcomes like polarization and participation</a:t>
            </a:r>
            <a:r>
              <a:rPr lang="en-US" dirty="0" smtClean="0">
                <a:effectLst/>
              </a:rPr>
              <a:t>.”</a:t>
            </a:r>
          </a:p>
          <a:p>
            <a:endParaRPr lang="en-US" dirty="0" smtClean="0"/>
          </a:p>
        </p:txBody>
      </p:sp>
    </p:spTree>
    <p:extLst>
      <p:ext uri="{BB962C8B-B14F-4D97-AF65-F5344CB8AC3E}">
        <p14:creationId xmlns:p14="http://schemas.microsoft.com/office/powerpoint/2010/main" val="3494396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785" y="1679331"/>
            <a:ext cx="11430000" cy="5099538"/>
          </a:xfrm>
        </p:spPr>
        <p:txBody>
          <a:bodyPr>
            <a:normAutofit fontScale="70000" lnSpcReduction="20000"/>
          </a:bodyPr>
          <a:lstStyle/>
          <a:p>
            <a:pPr marL="0" indent="0">
              <a:buNone/>
            </a:pPr>
            <a:r>
              <a:rPr lang="en-US" b="1" dirty="0" smtClean="0">
                <a:effectLst/>
              </a:rPr>
              <a:t>	</a:t>
            </a:r>
            <a:r>
              <a:rPr lang="en-US" sz="2100" b="1" dirty="0" smtClean="0">
                <a:effectLst/>
              </a:rPr>
              <a:t>A </a:t>
            </a:r>
            <a:r>
              <a:rPr lang="en-US" sz="2100" b="1" dirty="0">
                <a:effectLst/>
              </a:rPr>
              <a:t>confidential Facebook document reviewed by The Intercept shows that the social network courts carriers, along with phone makers — some 100 different companies in 50 countries — by offering the use of even more surveillance data, pulled straight from your smartphone by Facebook itself</a:t>
            </a:r>
            <a:r>
              <a:rPr lang="en-US" sz="2100" b="1" dirty="0" smtClean="0">
                <a:effectLst/>
              </a:rPr>
              <a:t>.</a:t>
            </a:r>
          </a:p>
          <a:p>
            <a:pPr marL="0" indent="0">
              <a:buNone/>
            </a:pPr>
            <a:r>
              <a:rPr lang="en-US" sz="2100" b="1" dirty="0" smtClean="0">
                <a:effectLst/>
              </a:rPr>
              <a:t>	Offered </a:t>
            </a:r>
            <a:r>
              <a:rPr lang="en-US" sz="2100" b="1" dirty="0">
                <a:effectLst/>
              </a:rPr>
              <a:t>to select Facebook partners, the data includes not just technical information about Facebook members’ devices </a:t>
            </a:r>
            <a:r>
              <a:rPr lang="en-US" sz="2100" b="1" dirty="0" smtClean="0">
                <a:effectLst/>
              </a:rPr>
              <a:t>and use </a:t>
            </a:r>
            <a:r>
              <a:rPr lang="en-US" sz="2100" b="1" dirty="0">
                <a:effectLst/>
              </a:rPr>
              <a:t>of Wi-Fi and cellular networks, but also their past locations, interests, and even their social groups. This data is sourced not just from the company’s main iOS and Android apps, but from Instagram and Messenger as well. The data has been used by Facebook partners to assess their standing against competitors, including customers lost to and won from them, but also for more controversial uses like racially targeted ads</a:t>
            </a:r>
            <a:r>
              <a:rPr lang="en-US" sz="2100" b="1" dirty="0" smtClean="0">
                <a:effectLst/>
              </a:rPr>
              <a:t>.</a:t>
            </a:r>
          </a:p>
          <a:p>
            <a:pPr marL="0" indent="0">
              <a:buNone/>
            </a:pPr>
            <a:r>
              <a:rPr lang="en-US" sz="2100" b="1" dirty="0" smtClean="0">
                <a:effectLst/>
              </a:rPr>
              <a:t>	Some </a:t>
            </a:r>
            <a:r>
              <a:rPr lang="en-US" sz="2100" b="1" dirty="0">
                <a:effectLst/>
              </a:rPr>
              <a:t>experts are particularly alarmed that Facebook has marketed the use of the information — and appears to have helped directly facilitate its use, along with other Facebook data — for the purpose of screening customers on the basis of likely creditworthiness. Such use could potentially run afoul of federal law, which tightly governs credit assessments</a:t>
            </a:r>
            <a:r>
              <a:rPr lang="en-US" sz="2100" b="1" dirty="0" smtClean="0">
                <a:effectLst/>
              </a:rPr>
              <a:t>.</a:t>
            </a:r>
          </a:p>
          <a:p>
            <a:pPr marL="0" indent="0">
              <a:buNone/>
            </a:pPr>
            <a:r>
              <a:rPr lang="en-US" sz="2100" b="1" dirty="0" smtClean="0">
                <a:effectLst/>
              </a:rPr>
              <a:t>	Facebook’s </a:t>
            </a:r>
            <a:r>
              <a:rPr lang="en-US" sz="2100" b="1" dirty="0">
                <a:effectLst/>
              </a:rPr>
              <a:t>cellphone partnerships are particularly worrisome because of the extensive surveillance powers already enjoyed by carriers like AT&amp;T and T-Mobile: Just as your internet service provider is capable of watching the data that bounces between your home and the wider world, telecommunications companies have a privileged vantage point from which they can glean a great deal of information about how, when, and where you’re using your phone. AT&amp;T, for example, states plainly in its privacy policy that it collects and stores information “about the websites you visit and the mobile applications you use on our networks.” Paired with carriers’ calling and texting oversight, that accounts for just about everything you’d do on your smartphone</a:t>
            </a:r>
            <a:r>
              <a:rPr lang="en-US" sz="2100" b="1" dirty="0" smtClean="0">
                <a:effectLst/>
              </a:rPr>
              <a:t>.</a:t>
            </a:r>
          </a:p>
        </p:txBody>
      </p:sp>
      <p:pic>
        <p:nvPicPr>
          <p:cNvPr id="4" name="Picture 3"/>
          <p:cNvPicPr>
            <a:picLocks noChangeAspect="1"/>
          </p:cNvPicPr>
          <p:nvPr/>
        </p:nvPicPr>
        <p:blipFill>
          <a:blip r:embed="rId3"/>
          <a:stretch>
            <a:fillRect/>
          </a:stretch>
        </p:blipFill>
        <p:spPr>
          <a:xfrm>
            <a:off x="913795" y="198293"/>
            <a:ext cx="8515350" cy="1390650"/>
          </a:xfrm>
          <a:prstGeom prst="rect">
            <a:avLst/>
          </a:prstGeom>
        </p:spPr>
      </p:pic>
    </p:spTree>
    <p:extLst>
      <p:ext uri="{BB962C8B-B14F-4D97-AF65-F5344CB8AC3E}">
        <p14:creationId xmlns:p14="http://schemas.microsoft.com/office/powerpoint/2010/main" val="3751609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8393"/>
          </a:xfrm>
        </p:spPr>
        <p:txBody>
          <a:bodyPr anchor="t">
            <a:normAutofit/>
          </a:bodyPr>
          <a:lstStyle/>
          <a:p>
            <a:pPr algn="l"/>
            <a:r>
              <a:rPr lang="en-US" sz="3200" i="1" dirty="0" smtClean="0"/>
              <a:t>Super Sad True Love Story</a:t>
            </a:r>
            <a:r>
              <a:rPr lang="en-US" sz="3200" dirty="0" smtClean="0"/>
              <a:t> by Gary </a:t>
            </a:r>
            <a:r>
              <a:rPr lang="en-US" sz="3200" dirty="0" err="1" smtClean="0"/>
              <a:t>Shteyngart</a:t>
            </a:r>
            <a:endParaRPr lang="en-US" sz="3200" i="1" dirty="0"/>
          </a:p>
        </p:txBody>
      </p:sp>
      <p:sp>
        <p:nvSpPr>
          <p:cNvPr id="3" name="Content Placeholder 2"/>
          <p:cNvSpPr>
            <a:spLocks noGrp="1"/>
          </p:cNvSpPr>
          <p:nvPr>
            <p:ph idx="1"/>
          </p:nvPr>
        </p:nvSpPr>
        <p:spPr>
          <a:xfrm>
            <a:off x="84369" y="550571"/>
            <a:ext cx="8012227" cy="6198572"/>
          </a:xfrm>
        </p:spPr>
        <p:txBody>
          <a:bodyPr>
            <a:normAutofit/>
          </a:bodyPr>
          <a:lstStyle/>
          <a:p>
            <a:r>
              <a:rPr lang="en-US" sz="2400" dirty="0" smtClean="0"/>
              <a:t>What is the quality of American culture as </a:t>
            </a:r>
            <a:r>
              <a:rPr lang="en-US" sz="2400" dirty="0" err="1" smtClean="0"/>
              <a:t>Shteyngart</a:t>
            </a:r>
            <a:r>
              <a:rPr lang="en-US" sz="2400" dirty="0" smtClean="0"/>
              <a:t> imagines it in </a:t>
            </a:r>
            <a:r>
              <a:rPr lang="en-US" sz="2400" i="1" dirty="0" smtClean="0"/>
              <a:t>Super Sad True Love Story</a:t>
            </a:r>
            <a:r>
              <a:rPr lang="en-US" sz="2400" dirty="0" smtClean="0"/>
              <a:t>?</a:t>
            </a:r>
          </a:p>
          <a:p>
            <a:r>
              <a:rPr lang="en-US" sz="2400" dirty="0" smtClean="0"/>
              <a:t>How is the social media climate/ranking in </a:t>
            </a:r>
            <a:r>
              <a:rPr lang="en-US" sz="2400" i="1" dirty="0" smtClean="0"/>
              <a:t>Super Sad</a:t>
            </a:r>
            <a:r>
              <a:rPr lang="en-US" sz="2400" dirty="0" smtClean="0"/>
              <a:t> similar to “Nosedive”?</a:t>
            </a:r>
          </a:p>
          <a:p>
            <a:pPr lvl="1"/>
            <a:r>
              <a:rPr lang="en-US" sz="2400" dirty="0" smtClean="0"/>
              <a:t>What is the </a:t>
            </a:r>
            <a:r>
              <a:rPr lang="en-US" sz="2400" dirty="0" err="1" smtClean="0"/>
              <a:t>äppärät</a:t>
            </a:r>
            <a:r>
              <a:rPr lang="en-US" sz="2400" dirty="0" smtClean="0"/>
              <a:t> like?</a:t>
            </a:r>
          </a:p>
          <a:p>
            <a:pPr lvl="1"/>
            <a:r>
              <a:rPr lang="en-US" sz="2400" b="1" dirty="0" smtClean="0"/>
              <a:t>What ranking categories are people judged by? </a:t>
            </a:r>
            <a:r>
              <a:rPr lang="en-US" sz="2400" dirty="0" smtClean="0"/>
              <a:t>(p 89).</a:t>
            </a:r>
          </a:p>
          <a:p>
            <a:pPr lvl="1"/>
            <a:r>
              <a:rPr lang="en-US" sz="2400" dirty="0" smtClean="0"/>
              <a:t>How are the people dehumanized? </a:t>
            </a:r>
            <a:endParaRPr lang="en-US" sz="2400" dirty="0"/>
          </a:p>
          <a:p>
            <a:r>
              <a:rPr lang="en-US" sz="2400" b="1" dirty="0" smtClean="0"/>
              <a:t>What is the slang like in America? How is </a:t>
            </a:r>
            <a:r>
              <a:rPr lang="en-US" sz="2400" b="1" dirty="0" err="1" smtClean="0"/>
              <a:t>Shteyngart</a:t>
            </a:r>
            <a:r>
              <a:rPr lang="en-US" sz="2400" b="1" dirty="0" smtClean="0"/>
              <a:t> being satirical?</a:t>
            </a:r>
            <a:endParaRPr lang="en-US" sz="2400" b="1" dirty="0"/>
          </a:p>
          <a:p>
            <a:r>
              <a:rPr lang="en-US" sz="2400" dirty="0" smtClean="0"/>
              <a:t>What are Lenny’s friends like? Lenny?</a:t>
            </a:r>
          </a:p>
          <a:p>
            <a:r>
              <a:rPr lang="en-US" sz="2400" dirty="0" smtClean="0"/>
              <a:t>Funny?</a:t>
            </a:r>
          </a:p>
          <a:p>
            <a:endParaRPr lang="en-US" sz="2400" dirty="0"/>
          </a:p>
          <a:p>
            <a:pPr marL="0" indent="0">
              <a:buNone/>
            </a:pPr>
            <a:endParaRPr lang="en-US" sz="2400" dirty="0"/>
          </a:p>
        </p:txBody>
      </p:sp>
      <p:pic>
        <p:nvPicPr>
          <p:cNvPr id="1026" name="Picture 2" descr="Image result for super sad true love 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596" y="550571"/>
            <a:ext cx="4095404" cy="630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9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254000"/>
            <a:ext cx="10353761" cy="1681921"/>
          </a:xfrm>
        </p:spPr>
        <p:txBody>
          <a:bodyPr>
            <a:normAutofit/>
          </a:bodyPr>
          <a:lstStyle/>
          <a:p>
            <a:r>
              <a:rPr lang="en-US" dirty="0" smtClean="0"/>
              <a:t>Which ranking systems do we have control over, in terms of participation?</a:t>
            </a:r>
            <a:endParaRPr lang="en-US" dirty="0"/>
          </a:p>
        </p:txBody>
      </p:sp>
      <p:sp>
        <p:nvSpPr>
          <p:cNvPr id="3" name="Content Placeholder 2"/>
          <p:cNvSpPr>
            <a:spLocks noGrp="1"/>
          </p:cNvSpPr>
          <p:nvPr>
            <p:ph idx="1"/>
          </p:nvPr>
        </p:nvSpPr>
        <p:spPr>
          <a:xfrm>
            <a:off x="913795" y="2096063"/>
            <a:ext cx="10353762" cy="4270869"/>
          </a:xfrm>
        </p:spPr>
        <p:txBody>
          <a:bodyPr>
            <a:normAutofit fontScale="77500" lnSpcReduction="20000"/>
          </a:bodyPr>
          <a:lstStyle/>
          <a:p>
            <a:r>
              <a:rPr lang="en-US" sz="3200" b="1" dirty="0" smtClean="0"/>
              <a:t>How do product ranking systems empower consumers? Is there a parallel with ranking people?</a:t>
            </a:r>
          </a:p>
          <a:p>
            <a:r>
              <a:rPr lang="en-US" sz="3200" b="1" dirty="0" smtClean="0"/>
              <a:t>How do ranking systems benefit you?</a:t>
            </a:r>
          </a:p>
          <a:p>
            <a:pPr lvl="1"/>
            <a:r>
              <a:rPr lang="en-US" sz="3000" b="1" dirty="0" smtClean="0"/>
              <a:t>What does it mean for society if rankings only benefit you if your scores are </a:t>
            </a:r>
            <a:r>
              <a:rPr lang="en-US" sz="3000" b="1" i="1" dirty="0" smtClean="0"/>
              <a:t>good</a:t>
            </a:r>
            <a:r>
              <a:rPr lang="en-US" sz="3000" b="1" dirty="0" smtClean="0"/>
              <a:t>? Where do good scores come from?</a:t>
            </a:r>
          </a:p>
          <a:p>
            <a:endParaRPr lang="en-US" sz="3200" b="1" dirty="0"/>
          </a:p>
          <a:p>
            <a:r>
              <a:rPr lang="en-US" sz="3200" b="1" dirty="0" smtClean="0"/>
              <a:t>How can they hurt you?</a:t>
            </a:r>
          </a:p>
          <a:p>
            <a:endParaRPr lang="en-US" sz="3200" b="1" dirty="0"/>
          </a:p>
          <a:p>
            <a:r>
              <a:rPr lang="en-US" sz="3200" b="1" dirty="0" smtClean="0"/>
              <a:t>Who controls the majority of these systems?</a:t>
            </a:r>
            <a:endParaRPr lang="en-US" sz="3200" b="1" dirty="0"/>
          </a:p>
        </p:txBody>
      </p:sp>
    </p:spTree>
    <p:extLst>
      <p:ext uri="{BB962C8B-B14F-4D97-AF65-F5344CB8AC3E}">
        <p14:creationId xmlns:p14="http://schemas.microsoft.com/office/powerpoint/2010/main" val="392152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98" y="1068946"/>
            <a:ext cx="11338559" cy="4722254"/>
          </a:xfrm>
        </p:spPr>
        <p:txBody>
          <a:bodyPr>
            <a:normAutofit/>
          </a:bodyPr>
          <a:lstStyle/>
          <a:p>
            <a:pPr marL="0" indent="0" algn="ctr">
              <a:buNone/>
            </a:pPr>
            <a:r>
              <a:rPr lang="en-US" sz="4400" b="1" dirty="0" err="1"/>
              <a:t>Lacie</a:t>
            </a:r>
            <a:r>
              <a:rPr lang="en-US" sz="4400" b="1" dirty="0"/>
              <a:t> Pound: “Maybe you’re just too old to get it– you have to play the numbers game, it’s the way the fucking world works</a:t>
            </a:r>
            <a:r>
              <a:rPr lang="en-US" sz="4400" b="1" dirty="0" smtClean="0"/>
              <a:t>.”</a:t>
            </a:r>
          </a:p>
          <a:p>
            <a:pPr marL="0" indent="0" algn="ctr">
              <a:buNone/>
            </a:pPr>
            <a:r>
              <a:rPr lang="en-US" sz="4400" b="1" dirty="0" smtClean="0">
                <a:solidFill>
                  <a:schemeClr val="tx2"/>
                </a:solidFill>
              </a:rPr>
              <a:t>Is </a:t>
            </a:r>
            <a:r>
              <a:rPr lang="en-US" sz="4400" b="1" dirty="0" err="1" smtClean="0">
                <a:solidFill>
                  <a:schemeClr val="tx2"/>
                </a:solidFill>
              </a:rPr>
              <a:t>Lacie</a:t>
            </a:r>
            <a:r>
              <a:rPr lang="en-US" sz="4400" b="1" dirty="0" smtClean="0">
                <a:solidFill>
                  <a:schemeClr val="tx2"/>
                </a:solidFill>
              </a:rPr>
              <a:t> Pound right about </a:t>
            </a:r>
            <a:r>
              <a:rPr lang="en-US" sz="4400" b="1" i="1" u="sng" dirty="0" smtClean="0">
                <a:solidFill>
                  <a:schemeClr val="tx2"/>
                </a:solidFill>
              </a:rPr>
              <a:t>OUR</a:t>
            </a:r>
            <a:r>
              <a:rPr lang="en-US" sz="4400" b="1" dirty="0" smtClean="0">
                <a:solidFill>
                  <a:schemeClr val="tx2"/>
                </a:solidFill>
              </a:rPr>
              <a:t> world?</a:t>
            </a:r>
            <a:endParaRPr lang="en-US" sz="4400" b="1" dirty="0">
              <a:solidFill>
                <a:schemeClr val="tx2"/>
              </a:solidFill>
            </a:endParaRPr>
          </a:p>
        </p:txBody>
      </p:sp>
    </p:spTree>
    <p:extLst>
      <p:ext uri="{BB962C8B-B14F-4D97-AF65-F5344CB8AC3E}">
        <p14:creationId xmlns:p14="http://schemas.microsoft.com/office/powerpoint/2010/main" val="1300409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0"/>
            <a:ext cx="10353761" cy="1326321"/>
          </a:xfrm>
        </p:spPr>
        <p:txBody>
          <a:bodyPr/>
          <a:lstStyle/>
          <a:p>
            <a:r>
              <a:rPr lang="en-US" dirty="0" smtClean="0"/>
              <a:t>Final (culminating points) question:</a:t>
            </a:r>
            <a:endParaRPr lang="en-US" dirty="0"/>
          </a:p>
        </p:txBody>
      </p:sp>
      <p:sp>
        <p:nvSpPr>
          <p:cNvPr id="3" name="Content Placeholder 2"/>
          <p:cNvSpPr>
            <a:spLocks noGrp="1"/>
          </p:cNvSpPr>
          <p:nvPr>
            <p:ph idx="1"/>
          </p:nvPr>
        </p:nvSpPr>
        <p:spPr>
          <a:xfrm>
            <a:off x="913795" y="1326321"/>
            <a:ext cx="10353762" cy="4464879"/>
          </a:xfrm>
        </p:spPr>
        <p:txBody>
          <a:bodyPr>
            <a:normAutofit/>
          </a:bodyPr>
          <a:lstStyle/>
          <a:p>
            <a:pPr marL="0" indent="0">
              <a:buNone/>
            </a:pPr>
            <a:r>
              <a:rPr lang="en-US" sz="2800" b="1" dirty="0" smtClean="0"/>
              <a:t>Based on </a:t>
            </a:r>
            <a:r>
              <a:rPr lang="en-US" sz="2800" b="1" i="1" dirty="0" smtClean="0"/>
              <a:t>Black Mirror</a:t>
            </a:r>
            <a:r>
              <a:rPr lang="en-US" sz="2800" b="1" dirty="0" smtClean="0"/>
              <a:t>, the Tom Scott </a:t>
            </a:r>
            <a:r>
              <a:rPr lang="en-US" sz="2800" b="1" dirty="0" err="1" smtClean="0"/>
              <a:t>TedX</a:t>
            </a:r>
            <a:r>
              <a:rPr lang="en-US" sz="2800" b="1" dirty="0" smtClean="0"/>
              <a:t> video, Sesame Credit, and </a:t>
            </a:r>
            <a:r>
              <a:rPr lang="en-US" sz="2800" b="1" i="1" dirty="0" smtClean="0"/>
              <a:t>Super Sad True Love Story</a:t>
            </a:r>
            <a:r>
              <a:rPr lang="en-US" sz="2800" b="1" dirty="0" smtClean="0"/>
              <a:t>; what aspects</a:t>
            </a:r>
            <a:r>
              <a:rPr lang="en-US" sz="2800" b="1" dirty="0"/>
              <a:t>– related to social media or ranking systems–</a:t>
            </a:r>
            <a:r>
              <a:rPr lang="en-US" sz="2800" b="1" dirty="0" smtClean="0"/>
              <a:t> are dystopian authors warning us about in contemporary society? </a:t>
            </a:r>
            <a:r>
              <a:rPr lang="en-US" sz="2800" b="1" dirty="0">
                <a:effectLst/>
              </a:rPr>
              <a:t>How valid are these fears, in your opinion, based on the current social media/ranking landscape in the </a:t>
            </a:r>
            <a:r>
              <a:rPr lang="en-US" sz="2800" b="1" dirty="0" smtClean="0">
                <a:effectLst/>
              </a:rPr>
              <a:t>world? </a:t>
            </a:r>
            <a:endParaRPr lang="en-US" sz="2800" dirty="0">
              <a:effectLst/>
            </a:endParaRPr>
          </a:p>
          <a:p>
            <a:pPr marL="0" indent="0">
              <a:buNone/>
            </a:pPr>
            <a:endParaRPr lang="en-US" sz="2800" b="1" dirty="0"/>
          </a:p>
        </p:txBody>
      </p:sp>
    </p:spTree>
    <p:extLst>
      <p:ext uri="{BB962C8B-B14F-4D97-AF65-F5344CB8AC3E}">
        <p14:creationId xmlns:p14="http://schemas.microsoft.com/office/powerpoint/2010/main" val="1007974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social media relate to our rankings?</a:t>
            </a:r>
            <a:endParaRPr lang="en-US" dirty="0"/>
          </a:p>
        </p:txBody>
      </p:sp>
      <p:sp>
        <p:nvSpPr>
          <p:cNvPr id="3" name="Content Placeholder 2"/>
          <p:cNvSpPr>
            <a:spLocks noGrp="1"/>
          </p:cNvSpPr>
          <p:nvPr>
            <p:ph idx="1"/>
          </p:nvPr>
        </p:nvSpPr>
        <p:spPr>
          <a:xfrm>
            <a:off x="913795" y="2096063"/>
            <a:ext cx="10353762" cy="4221609"/>
          </a:xfrm>
        </p:spPr>
        <p:txBody>
          <a:bodyPr>
            <a:normAutofit/>
          </a:bodyPr>
          <a:lstStyle/>
          <a:p>
            <a:r>
              <a:rPr lang="en-US" sz="2800" b="1" dirty="0" smtClean="0"/>
              <a:t>What scores do you have? “Friends”? Likes? Etc. </a:t>
            </a:r>
          </a:p>
          <a:p>
            <a:pPr lvl="1"/>
            <a:r>
              <a:rPr lang="en-US" sz="2400" b="1" dirty="0" smtClean="0"/>
              <a:t>Battery percentage over last 10 days?</a:t>
            </a:r>
          </a:p>
          <a:p>
            <a:pPr lvl="1"/>
            <a:r>
              <a:rPr lang="en-US" sz="2400" b="1" dirty="0" smtClean="0"/>
              <a:t>What conclusions can you draw from  your own social media usage and status?</a:t>
            </a:r>
          </a:p>
          <a:p>
            <a:pPr marL="457200" lvl="1" indent="0">
              <a:buNone/>
            </a:pPr>
            <a:endParaRPr lang="en-US" sz="2200" b="1" dirty="0" smtClean="0"/>
          </a:p>
        </p:txBody>
      </p:sp>
    </p:spTree>
    <p:extLst>
      <p:ext uri="{BB962C8B-B14F-4D97-AF65-F5344CB8AC3E}">
        <p14:creationId xmlns:p14="http://schemas.microsoft.com/office/powerpoint/2010/main" val="3494859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433" y="1577513"/>
            <a:ext cx="5635567" cy="4226675"/>
          </a:xfrm>
          <a:prstGeom prst="rect">
            <a:avLst/>
          </a:prstGeom>
        </p:spPr>
      </p:pic>
      <p:sp>
        <p:nvSpPr>
          <p:cNvPr id="3" name="Content Placeholder 2"/>
          <p:cNvSpPr>
            <a:spLocks noGrp="1"/>
          </p:cNvSpPr>
          <p:nvPr>
            <p:ph idx="1"/>
          </p:nvPr>
        </p:nvSpPr>
        <p:spPr>
          <a:xfrm>
            <a:off x="431800" y="444500"/>
            <a:ext cx="7137399" cy="5964613"/>
          </a:xfrm>
        </p:spPr>
        <p:txBody>
          <a:bodyPr>
            <a:noAutofit/>
          </a:bodyPr>
          <a:lstStyle/>
          <a:p>
            <a:r>
              <a:rPr lang="en-US" sz="2400" b="1" dirty="0"/>
              <a:t>What conclusions can you draw from  your own social media usage and status</a:t>
            </a:r>
            <a:r>
              <a:rPr lang="en-US" sz="2400" b="1" dirty="0" smtClean="0"/>
              <a:t>?</a:t>
            </a:r>
          </a:p>
          <a:p>
            <a:pPr lvl="1"/>
            <a:r>
              <a:rPr lang="en-US" sz="2000" b="1" dirty="0" smtClean="0"/>
              <a:t>Is it authentically “you”?</a:t>
            </a:r>
            <a:endParaRPr lang="en-US" sz="2000" b="1" dirty="0"/>
          </a:p>
          <a:p>
            <a:r>
              <a:rPr lang="en-US" sz="2400" b="1" dirty="0" smtClean="0"/>
              <a:t>Can </a:t>
            </a:r>
            <a:r>
              <a:rPr lang="en-US" sz="2400" b="1" dirty="0"/>
              <a:t>you think of a time you weren’t in control of your social media or online presence?  E-bullying, </a:t>
            </a:r>
            <a:r>
              <a:rPr lang="en-US" sz="2400" b="1" dirty="0" smtClean="0"/>
              <a:t>gossip, screen</a:t>
            </a:r>
            <a:br>
              <a:rPr lang="en-US" sz="2400" b="1" dirty="0" smtClean="0"/>
            </a:br>
            <a:r>
              <a:rPr lang="en-US" sz="2400" b="1" dirty="0" smtClean="0"/>
              <a:t>-shots, etc</a:t>
            </a:r>
            <a:r>
              <a:rPr lang="en-US" sz="2400" b="1" dirty="0"/>
              <a:t>.</a:t>
            </a:r>
          </a:p>
          <a:p>
            <a:r>
              <a:rPr lang="en-US" sz="2400" b="1" dirty="0"/>
              <a:t>Is your social media </a:t>
            </a:r>
            <a:r>
              <a:rPr lang="en-US" sz="2400" b="1" dirty="0" smtClean="0"/>
              <a:t>ever used </a:t>
            </a:r>
            <a:r>
              <a:rPr lang="en-US" sz="2400" b="1" dirty="0"/>
              <a:t>against </a:t>
            </a:r>
            <a:r>
              <a:rPr lang="en-US" sz="2400" b="1" dirty="0" smtClean="0"/>
              <a:t/>
            </a:r>
            <a:br>
              <a:rPr lang="en-US" sz="2400" b="1" dirty="0" smtClean="0"/>
            </a:br>
            <a:r>
              <a:rPr lang="en-US" sz="2400" b="1" dirty="0" smtClean="0"/>
              <a:t>you</a:t>
            </a:r>
            <a:r>
              <a:rPr lang="en-US" sz="2400" b="1" dirty="0"/>
              <a:t>? How? When?</a:t>
            </a:r>
          </a:p>
          <a:p>
            <a:r>
              <a:rPr lang="en-US" sz="2400" b="1" dirty="0"/>
              <a:t>Can your social media be used </a:t>
            </a:r>
            <a:r>
              <a:rPr lang="en-US" sz="2400" b="1" dirty="0" smtClean="0"/>
              <a:t/>
            </a:r>
            <a:br>
              <a:rPr lang="en-US" sz="2400" b="1" dirty="0" smtClean="0"/>
            </a:br>
            <a:r>
              <a:rPr lang="en-US" sz="2400" b="1" dirty="0" smtClean="0"/>
              <a:t>to </a:t>
            </a:r>
            <a:r>
              <a:rPr lang="en-US" sz="2400" b="1" dirty="0"/>
              <a:t>control your behaviors? How</a:t>
            </a:r>
            <a:r>
              <a:rPr lang="en-US" sz="2400" b="1" dirty="0" smtClean="0"/>
              <a:t>?</a:t>
            </a:r>
            <a:endParaRPr lang="en-US" sz="2400" b="1" dirty="0"/>
          </a:p>
          <a:p>
            <a:r>
              <a:rPr lang="en-US" sz="2400" b="1" dirty="0" smtClean="0"/>
              <a:t>Can the government punish you for your social media posts?</a:t>
            </a:r>
          </a:p>
        </p:txBody>
      </p:sp>
    </p:spTree>
    <p:extLst>
      <p:ext uri="{BB962C8B-B14F-4D97-AF65-F5344CB8AC3E}">
        <p14:creationId xmlns:p14="http://schemas.microsoft.com/office/powerpoint/2010/main" val="3993040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eorgia" panose="02040502050405020303" pitchFamily="18" charset="0"/>
              </a:rPr>
              <a:t>Social Media Dystopia - Tom Scott - </a:t>
            </a:r>
            <a:r>
              <a:rPr lang="en-US" dirty="0" err="1">
                <a:latin typeface="Georgia" panose="02040502050405020303" pitchFamily="18" charset="0"/>
              </a:rPr>
              <a:t>TEDxSheffield</a:t>
            </a:r>
            <a:r>
              <a:rPr lang="en-US" dirty="0">
                <a:latin typeface="Georgia" panose="02040502050405020303" pitchFamily="18" charset="0"/>
              </a:rPr>
              <a:t> </a:t>
            </a:r>
            <a:r>
              <a:rPr lang="en-US" dirty="0" smtClean="0">
                <a:latin typeface="Georgia" panose="02040502050405020303" pitchFamily="18" charset="0"/>
              </a:rPr>
              <a:t>2010</a:t>
            </a:r>
            <a:endParaRPr lang="en-US"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3200" smtClean="0">
                <a:latin typeface="Georgia" panose="02040502050405020303" pitchFamily="18" charset="0"/>
              </a:rPr>
              <a:t>Tom </a:t>
            </a:r>
            <a:r>
              <a:rPr lang="en-US" sz="3200" dirty="0">
                <a:latin typeface="Georgia" panose="02040502050405020303" pitchFamily="18" charset="0"/>
              </a:rPr>
              <a:t>Scott pops the utopian bubble surrounding social media in a way that is uniquely </a:t>
            </a:r>
            <a:r>
              <a:rPr lang="en-US" sz="3200" dirty="0" smtClean="0">
                <a:latin typeface="Georgia" panose="02040502050405020303" pitchFamily="18" charset="0"/>
              </a:rPr>
              <a:t>believable</a:t>
            </a:r>
            <a:r>
              <a:rPr lang="en-US" sz="3200" dirty="0">
                <a:latin typeface="Georgia" panose="02040502050405020303" pitchFamily="18" charset="0"/>
              </a:rPr>
              <a:t>, insightful and dramatic</a:t>
            </a:r>
            <a:r>
              <a:rPr lang="en-US" sz="3200" dirty="0" smtClean="0">
                <a:latin typeface="Georgia" panose="02040502050405020303" pitchFamily="18" charset="0"/>
              </a:rPr>
              <a:t>.</a:t>
            </a:r>
          </a:p>
          <a:p>
            <a:r>
              <a:rPr lang="en-US" sz="3200" dirty="0">
                <a:latin typeface="Georgia" panose="02040502050405020303" pitchFamily="18" charset="0"/>
                <a:hlinkClick r:id="rId2"/>
              </a:rPr>
              <a:t>https://</a:t>
            </a:r>
            <a:r>
              <a:rPr lang="en-US" sz="3200" dirty="0" smtClean="0">
                <a:latin typeface="Georgia" panose="02040502050405020303" pitchFamily="18" charset="0"/>
                <a:hlinkClick r:id="rId2"/>
              </a:rPr>
              <a:t>www.youtube.com/watch?v=JE3azAS2e9k</a:t>
            </a:r>
            <a:r>
              <a:rPr lang="en-US" sz="3200" dirty="0" smtClean="0">
                <a:latin typeface="Georgia" panose="02040502050405020303" pitchFamily="18" charset="0"/>
              </a:rPr>
              <a:t> </a:t>
            </a:r>
            <a:endParaRPr lang="en-US" sz="3200" dirty="0">
              <a:latin typeface="Georgia" panose="02040502050405020303" pitchFamily="18" charset="0"/>
            </a:endParaRPr>
          </a:p>
        </p:txBody>
      </p:sp>
    </p:spTree>
    <p:extLst>
      <p:ext uri="{BB962C8B-B14F-4D97-AF65-F5344CB8AC3E}">
        <p14:creationId xmlns:p14="http://schemas.microsoft.com/office/powerpoint/2010/main" val="292781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931985"/>
            <a:ext cx="5566136" cy="4859215"/>
          </a:xfrm>
        </p:spPr>
        <p:txBody>
          <a:bodyPr>
            <a:normAutofit/>
          </a:bodyPr>
          <a:lstStyle/>
          <a:p>
            <a:r>
              <a:rPr lang="en-US" sz="3200" dirty="0" smtClean="0"/>
              <a:t>Why does Tom Scott include the quote “The whole world turns upside down in ten years, but you turn upside down with it” </a:t>
            </a:r>
            <a:br>
              <a:rPr lang="en-US" sz="3200" dirty="0" smtClean="0"/>
            </a:br>
            <a:r>
              <a:rPr lang="en-US" sz="3200" dirty="0" smtClean="0"/>
              <a:t>in his </a:t>
            </a:r>
            <a:r>
              <a:rPr lang="en-US" sz="3200" dirty="0" err="1" smtClean="0"/>
              <a:t>TEDx</a:t>
            </a:r>
            <a:r>
              <a:rPr lang="en-US" sz="3200" dirty="0" smtClean="0"/>
              <a:t> presentation about the dystopian potential of social media?</a:t>
            </a:r>
            <a:endParaRPr lang="en-US" sz="3200" dirty="0"/>
          </a:p>
        </p:txBody>
      </p:sp>
      <p:pic>
        <p:nvPicPr>
          <p:cNvPr id="2" name="Picture 1"/>
          <p:cNvPicPr>
            <a:picLocks noChangeAspect="1"/>
          </p:cNvPicPr>
          <p:nvPr/>
        </p:nvPicPr>
        <p:blipFill>
          <a:blip r:embed="rId2"/>
          <a:stretch>
            <a:fillRect/>
          </a:stretch>
        </p:blipFill>
        <p:spPr>
          <a:xfrm>
            <a:off x="6144678" y="1306573"/>
            <a:ext cx="5812494" cy="4110037"/>
          </a:xfrm>
          <a:prstGeom prst="rect">
            <a:avLst/>
          </a:prstGeom>
        </p:spPr>
      </p:pic>
    </p:spTree>
    <p:extLst>
      <p:ext uri="{BB962C8B-B14F-4D97-AF65-F5344CB8AC3E}">
        <p14:creationId xmlns:p14="http://schemas.microsoft.com/office/powerpoint/2010/main" val="252109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Mirror: “Nosedive”</a:t>
            </a:r>
            <a:endParaRPr lang="en-US" dirty="0"/>
          </a:p>
        </p:txBody>
      </p:sp>
      <p:sp>
        <p:nvSpPr>
          <p:cNvPr id="3" name="Content Placeholder 2"/>
          <p:cNvSpPr>
            <a:spLocks noGrp="1"/>
          </p:cNvSpPr>
          <p:nvPr>
            <p:ph idx="1"/>
          </p:nvPr>
        </p:nvSpPr>
        <p:spPr/>
        <p:txBody>
          <a:bodyPr/>
          <a:lstStyle/>
          <a:p>
            <a:pPr marL="0" indent="0">
              <a:buNone/>
            </a:pPr>
            <a:r>
              <a:rPr lang="en-US" dirty="0" smtClean="0"/>
              <a:t>Netflix</a:t>
            </a:r>
          </a:p>
          <a:p>
            <a:pPr marL="0" indent="0">
              <a:buNone/>
            </a:pPr>
            <a:endParaRPr lang="en-US" dirty="0"/>
          </a:p>
          <a:p>
            <a:pPr marL="0" indent="0">
              <a:buNone/>
            </a:pPr>
            <a:r>
              <a:rPr lang="en-US" dirty="0" smtClean="0"/>
              <a:t>Season 3, episode 1</a:t>
            </a:r>
          </a:p>
          <a:p>
            <a:pPr marL="0" indent="0">
              <a:buNone/>
            </a:pPr>
            <a:endParaRPr lang="en-US" dirty="0"/>
          </a:p>
          <a:p>
            <a:pPr marL="0" indent="0">
              <a:buNone/>
            </a:pPr>
            <a:r>
              <a:rPr lang="en-US" dirty="0">
                <a:hlinkClick r:id="rId2"/>
              </a:rPr>
              <a:t>https://www.netflix.com/watch/80104627?trackId=13752289&amp;tctx=0%2C0%2C0429cfc3-8510-412f-974e-1e33d4e18f6f-398814761</a:t>
            </a:r>
            <a:r>
              <a:rPr lang="en-US" dirty="0"/>
              <a:t> </a:t>
            </a:r>
          </a:p>
          <a:p>
            <a:pPr marL="0" indent="0">
              <a:buNone/>
            </a:pPr>
            <a:endParaRPr lang="en-US" dirty="0"/>
          </a:p>
        </p:txBody>
      </p:sp>
    </p:spTree>
    <p:extLst>
      <p:ext uri="{BB962C8B-B14F-4D97-AF65-F5344CB8AC3E}">
        <p14:creationId xmlns:p14="http://schemas.microsoft.com/office/powerpoint/2010/main" val="69232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Non-Fiction social media topics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b="1" dirty="0"/>
              <a:t>Sesame Credit</a:t>
            </a:r>
          </a:p>
          <a:p>
            <a:pPr marL="514350" indent="-514350">
              <a:buFont typeface="+mj-lt"/>
              <a:buAutoNum type="arabicPeriod"/>
            </a:pPr>
            <a:r>
              <a:rPr lang="en-US" sz="2800" b="1" dirty="0" smtClean="0"/>
              <a:t>Social Media and the border</a:t>
            </a:r>
          </a:p>
          <a:p>
            <a:pPr marL="514350" indent="-514350">
              <a:buFont typeface="+mj-lt"/>
              <a:buAutoNum type="arabicPeriod"/>
            </a:pPr>
            <a:r>
              <a:rPr lang="en-US" sz="2800" b="1" dirty="0" smtClean="0"/>
              <a:t>Social Media and behavior</a:t>
            </a:r>
          </a:p>
          <a:p>
            <a:pPr marL="514350" indent="-514350">
              <a:buFont typeface="+mj-lt"/>
              <a:buAutoNum type="arabicPeriod"/>
            </a:pPr>
            <a:r>
              <a:rPr lang="en-US" sz="2800" b="1" dirty="0" smtClean="0"/>
              <a:t>Social Media and democracy</a:t>
            </a:r>
          </a:p>
          <a:p>
            <a:pPr marL="514350" indent="-514350">
              <a:buFont typeface="+mj-lt"/>
              <a:buAutoNum type="arabicPeriod"/>
            </a:pPr>
            <a:r>
              <a:rPr lang="en-US" sz="2800" b="1" dirty="0" smtClean="0"/>
              <a:t>Social Media and privacy</a:t>
            </a:r>
            <a:endParaRPr lang="en-US" sz="2800" b="1" dirty="0"/>
          </a:p>
        </p:txBody>
      </p:sp>
    </p:spTree>
    <p:extLst>
      <p:ext uri="{BB962C8B-B14F-4D97-AF65-F5344CB8AC3E}">
        <p14:creationId xmlns:p14="http://schemas.microsoft.com/office/powerpoint/2010/main" val="4140291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Widescreen</PresentationFormat>
  <Paragraphs>66</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Bookman Old Style</vt:lpstr>
      <vt:lpstr>Calibri</vt:lpstr>
      <vt:lpstr>Georgia</vt:lpstr>
      <vt:lpstr>Rockwell</vt:lpstr>
      <vt:lpstr>Damask</vt:lpstr>
      <vt:lpstr>PowerPoint Presentation</vt:lpstr>
      <vt:lpstr>Which ranking systems do we have control over, in terms of participation?</vt:lpstr>
      <vt:lpstr>Final (culminating points) question:</vt:lpstr>
      <vt:lpstr>How does social media relate to our rankings?</vt:lpstr>
      <vt:lpstr>PowerPoint Presentation</vt:lpstr>
      <vt:lpstr>Social Media Dystopia - Tom Scott - TEDxSheffield 2010</vt:lpstr>
      <vt:lpstr>PowerPoint Presentation</vt:lpstr>
      <vt:lpstr>Black Mirror: “Nosedive”</vt:lpstr>
      <vt:lpstr>Non-Fiction social media topics</vt:lpstr>
      <vt:lpstr>https://www.youtube.com/watch?v=lHcTKWiZ8sI  </vt:lpstr>
      <vt:lpstr>PowerPoint Presentation</vt:lpstr>
      <vt:lpstr>PowerPoint Presentation</vt:lpstr>
      <vt:lpstr>PowerPoint Presentation</vt:lpstr>
      <vt:lpstr>PowerPoint Presentation</vt:lpstr>
      <vt:lpstr>PowerPoint Presentation</vt:lpstr>
      <vt:lpstr>Social media and democracy</vt:lpstr>
      <vt:lpstr>Social media and democracy</vt:lpstr>
      <vt:lpstr>PowerPoint Presentation</vt:lpstr>
      <vt:lpstr>Super Sad True Love Story by Gary Shteyngart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Kyle    SHS - Staff</dc:creator>
  <cp:lastModifiedBy>Smith, Kyle    SHS - Staff</cp:lastModifiedBy>
  <cp:revision>1</cp:revision>
  <dcterms:created xsi:type="dcterms:W3CDTF">2019-09-13T17:52:22Z</dcterms:created>
  <dcterms:modified xsi:type="dcterms:W3CDTF">2019-09-13T17:52:29Z</dcterms:modified>
</cp:coreProperties>
</file>