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4" r:id="rId3"/>
    <p:sldId id="278" r:id="rId4"/>
    <p:sldId id="2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37CF7-0455-4EA8-B6A0-7B549F6E1AA7}"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133368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60422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993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174080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37CF7-0455-4EA8-B6A0-7B549F6E1AA7}"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56046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37CF7-0455-4EA8-B6A0-7B549F6E1AA7}"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85423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37CF7-0455-4EA8-B6A0-7B549F6E1AA7}"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328274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537CF7-0455-4EA8-B6A0-7B549F6E1AA7}"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62463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37CF7-0455-4EA8-B6A0-7B549F6E1AA7}"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89694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37CF7-0455-4EA8-B6A0-7B549F6E1AA7}"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8594F-C3CB-4415-805B-D2756D0ED59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26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5537CF7-0455-4EA8-B6A0-7B549F6E1AA7}" type="datetimeFigureOut">
              <a:rPr lang="en-US" smtClean="0"/>
              <a:t>5/23/2020</a:t>
            </a:fld>
            <a:endParaRPr lang="en-US"/>
          </a:p>
        </p:txBody>
      </p:sp>
      <p:sp>
        <p:nvSpPr>
          <p:cNvPr id="9" name="Slide Number Placeholder 8"/>
          <p:cNvSpPr>
            <a:spLocks noGrp="1"/>
          </p:cNvSpPr>
          <p:nvPr>
            <p:ph type="sldNum" sz="quarter" idx="11"/>
          </p:nvPr>
        </p:nvSpPr>
        <p:spPr/>
        <p:txBody>
          <a:bodyPr/>
          <a:lstStyle/>
          <a:p>
            <a:fld id="{9C38594F-C3CB-4415-805B-D2756D0ED59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1598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C38594F-C3CB-4415-805B-D2756D0ED59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5537CF7-0455-4EA8-B6A0-7B549F6E1AA7}" type="datetimeFigureOut">
              <a:rPr lang="en-US" smtClean="0"/>
              <a:t>5/23/2020</a:t>
            </a:fld>
            <a:endParaRPr lang="en-US"/>
          </a:p>
        </p:txBody>
      </p:sp>
    </p:spTree>
    <p:extLst>
      <p:ext uri="{BB962C8B-B14F-4D97-AF65-F5344CB8AC3E}">
        <p14:creationId xmlns:p14="http://schemas.microsoft.com/office/powerpoint/2010/main" val="3474831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xpress.com/dearabby/topics"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6141-5C67-4A71-872C-871E306A38AA}"/>
              </a:ext>
            </a:extLst>
          </p:cNvPr>
          <p:cNvSpPr>
            <a:spLocks noGrp="1"/>
          </p:cNvSpPr>
          <p:nvPr>
            <p:ph type="title"/>
          </p:nvPr>
        </p:nvSpPr>
        <p:spPr/>
        <p:txBody>
          <a:bodyPr/>
          <a:lstStyle/>
          <a:p>
            <a:r>
              <a:rPr lang="en-US" dirty="0"/>
              <a:t>Wrapping up Confucianism</a:t>
            </a:r>
          </a:p>
        </p:txBody>
      </p:sp>
      <p:sp>
        <p:nvSpPr>
          <p:cNvPr id="3" name="Content Placeholder 2">
            <a:extLst>
              <a:ext uri="{FF2B5EF4-FFF2-40B4-BE49-F238E27FC236}">
                <a16:creationId xmlns:a16="http://schemas.microsoft.com/office/drawing/2014/main" id="{0F14F68B-023A-44AE-9F47-28F295AE4B90}"/>
              </a:ext>
            </a:extLst>
          </p:cNvPr>
          <p:cNvSpPr>
            <a:spLocks noGrp="1"/>
          </p:cNvSpPr>
          <p:nvPr>
            <p:ph idx="1"/>
          </p:nvPr>
        </p:nvSpPr>
        <p:spPr>
          <a:xfrm>
            <a:off x="609600" y="1600200"/>
            <a:ext cx="10160000" cy="1828800"/>
          </a:xfrm>
        </p:spPr>
        <p:txBody>
          <a:bodyPr>
            <a:normAutofit/>
          </a:bodyPr>
          <a:lstStyle/>
          <a:p>
            <a:r>
              <a:rPr lang="en-US" sz="2800" b="1" dirty="0"/>
              <a:t>Tuesday and Wednesday</a:t>
            </a:r>
            <a:r>
              <a:rPr lang="en-US" sz="2800" dirty="0"/>
              <a:t>: Write Confucian maxims and turn into </a:t>
            </a:r>
            <a:r>
              <a:rPr lang="en-US" sz="2800" dirty="0" err="1"/>
              <a:t>Tii</a:t>
            </a:r>
            <a:endParaRPr lang="en-US" sz="2800" dirty="0"/>
          </a:p>
          <a:p>
            <a:r>
              <a:rPr lang="en-US" sz="2800" b="1" dirty="0"/>
              <a:t>Thursday and Friday</a:t>
            </a:r>
            <a:r>
              <a:rPr lang="en-US" sz="2800" dirty="0"/>
              <a:t>: </a:t>
            </a:r>
            <a:r>
              <a:rPr lang="en-US" sz="2800" i="1" dirty="0"/>
              <a:t>Dear </a:t>
            </a:r>
            <a:r>
              <a:rPr lang="en-US" sz="2800" i="1" strike="sngStrike" dirty="0"/>
              <a:t>Abby</a:t>
            </a:r>
            <a:r>
              <a:rPr lang="en-US" sz="2800" i="1" dirty="0"/>
              <a:t> Confucius </a:t>
            </a:r>
            <a:r>
              <a:rPr lang="en-US" sz="2800" dirty="0"/>
              <a:t>Letters</a:t>
            </a:r>
          </a:p>
          <a:p>
            <a:pPr marL="114300" indent="0">
              <a:buNone/>
            </a:pPr>
            <a:endParaRPr lang="en-US" sz="2800" dirty="0"/>
          </a:p>
        </p:txBody>
      </p:sp>
      <p:pic>
        <p:nvPicPr>
          <p:cNvPr id="4" name="Who is your daddy?">
            <a:hlinkClick r:id="" action="ppaction://media"/>
            <a:extLst>
              <a:ext uri="{FF2B5EF4-FFF2-40B4-BE49-F238E27FC236}">
                <a16:creationId xmlns:a16="http://schemas.microsoft.com/office/drawing/2014/main" id="{F85EAB87-E8DD-454E-8834-739676E6F6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0174" y="3776869"/>
            <a:ext cx="2266122" cy="2266122"/>
          </a:xfrm>
          <a:prstGeom prst="rect">
            <a:avLst/>
          </a:prstGeom>
        </p:spPr>
      </p:pic>
    </p:spTree>
    <p:extLst>
      <p:ext uri="{BB962C8B-B14F-4D97-AF65-F5344CB8AC3E}">
        <p14:creationId xmlns:p14="http://schemas.microsoft.com/office/powerpoint/2010/main" val="24564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dirty="0">
                <a:latin typeface="Georgia" panose="02040502050405020303" pitchFamily="18" charset="0"/>
              </a:rPr>
              <a:t>Write Confucian Maxims to demonstrate learning</a:t>
            </a:r>
          </a:p>
        </p:txBody>
      </p:sp>
      <p:sp>
        <p:nvSpPr>
          <p:cNvPr id="3" name="Content Placeholder 2"/>
          <p:cNvSpPr>
            <a:spLocks noGrp="1"/>
          </p:cNvSpPr>
          <p:nvPr>
            <p:ph idx="1"/>
          </p:nvPr>
        </p:nvSpPr>
        <p:spPr>
          <a:xfrm>
            <a:off x="395415" y="1523999"/>
            <a:ext cx="10885203" cy="5334001"/>
          </a:xfrm>
        </p:spPr>
        <p:txBody>
          <a:bodyPr>
            <a:normAutofit fontScale="85000" lnSpcReduction="10000"/>
          </a:bodyPr>
          <a:lstStyle/>
          <a:p>
            <a:pPr>
              <a:buNone/>
            </a:pPr>
            <a:r>
              <a:rPr lang="en-US" sz="3200" dirty="0">
                <a:latin typeface="Georgia" panose="02040502050405020303" pitchFamily="18" charset="0"/>
              </a:rPr>
              <a:t>Write 5 </a:t>
            </a:r>
            <a:r>
              <a:rPr lang="en-US" sz="3200" b="1" dirty="0">
                <a:latin typeface="Georgia" panose="02040502050405020303" pitchFamily="18" charset="0"/>
              </a:rPr>
              <a:t>maxims</a:t>
            </a:r>
            <a:r>
              <a:rPr lang="en-US" sz="3200" dirty="0">
                <a:latin typeface="Georgia" panose="02040502050405020303" pitchFamily="18" charset="0"/>
              </a:rPr>
              <a:t> (in the </a:t>
            </a:r>
            <a:r>
              <a:rPr lang="en-US" sz="3200" u="sng" dirty="0">
                <a:latin typeface="Georgia" panose="02040502050405020303" pitchFamily="18" charset="0"/>
              </a:rPr>
              <a:t>style</a:t>
            </a:r>
            <a:r>
              <a:rPr lang="en-US" sz="3200" dirty="0">
                <a:latin typeface="Georgia" panose="02040502050405020303" pitchFamily="18" charset="0"/>
              </a:rPr>
              <a:t> of Confucius).</a:t>
            </a:r>
            <a:endParaRPr lang="en-US" sz="3200" b="1" i="1" dirty="0">
              <a:latin typeface="Georgia" panose="02040502050405020303" pitchFamily="18" charset="0"/>
            </a:endParaRPr>
          </a:p>
          <a:p>
            <a:pPr marL="742950" indent="-742950">
              <a:buFont typeface="+mj-lt"/>
              <a:buAutoNum type="arabicPeriod"/>
            </a:pPr>
            <a:r>
              <a:rPr lang="en-US" sz="3200" dirty="0">
                <a:latin typeface="Georgia" panose="02040502050405020303" pitchFamily="18" charset="0"/>
              </a:rPr>
              <a:t>Each maxim MUST focus on at least one key tenet of Confucian thought: </a:t>
            </a:r>
            <a:r>
              <a:rPr lang="en-US" sz="3200" b="1" i="1" dirty="0">
                <a:solidFill>
                  <a:srgbClr val="7030A0"/>
                </a:solidFill>
                <a:latin typeface="Georgia" panose="02040502050405020303" pitchFamily="18" charset="0"/>
              </a:rPr>
              <a:t>Ren</a:t>
            </a:r>
            <a:r>
              <a:rPr lang="en-US" sz="3200" b="1" i="1" dirty="0">
                <a:latin typeface="Georgia" panose="02040502050405020303" pitchFamily="18" charset="0"/>
              </a:rPr>
              <a:t>, </a:t>
            </a:r>
            <a:r>
              <a:rPr lang="en-US" sz="3200" b="1" i="1" dirty="0">
                <a:solidFill>
                  <a:srgbClr val="00B050"/>
                </a:solidFill>
                <a:latin typeface="Georgia" panose="02040502050405020303" pitchFamily="18" charset="0"/>
              </a:rPr>
              <a:t>Li</a:t>
            </a:r>
            <a:r>
              <a:rPr lang="en-US" sz="3200" b="1" i="1" dirty="0">
                <a:latin typeface="Georgia" panose="02040502050405020303" pitchFamily="18" charset="0"/>
              </a:rPr>
              <a:t>, </a:t>
            </a:r>
            <a:r>
              <a:rPr lang="en-US" sz="3200" b="1" i="1" dirty="0" err="1">
                <a:solidFill>
                  <a:srgbClr val="0070C0"/>
                </a:solidFill>
                <a:latin typeface="Georgia" panose="02040502050405020303" pitchFamily="18" charset="0"/>
              </a:rPr>
              <a:t>Junzi</a:t>
            </a:r>
            <a:r>
              <a:rPr lang="en-US" sz="3200" b="1" i="1" dirty="0">
                <a:latin typeface="Georgia" panose="02040502050405020303" pitchFamily="18" charset="0"/>
              </a:rPr>
              <a:t>, </a:t>
            </a:r>
            <a:r>
              <a:rPr lang="en-US" sz="3200" b="1" dirty="0">
                <a:latin typeface="Georgia" panose="02040502050405020303" pitchFamily="18" charset="0"/>
              </a:rPr>
              <a:t>or </a:t>
            </a:r>
            <a:r>
              <a:rPr lang="en-US" sz="2400" b="1" dirty="0" err="1">
                <a:solidFill>
                  <a:srgbClr val="FF0000"/>
                </a:solidFill>
                <a:latin typeface="Georgia" panose="02040502050405020303" pitchFamily="18" charset="0"/>
              </a:rPr>
              <a:t>Filiality</a:t>
            </a:r>
            <a:r>
              <a:rPr lang="en-US" sz="2400" b="1" dirty="0">
                <a:solidFill>
                  <a:srgbClr val="FF0000"/>
                </a:solidFill>
                <a:latin typeface="Georgia" panose="02040502050405020303" pitchFamily="18" charset="0"/>
              </a:rPr>
              <a:t>/Relationships</a:t>
            </a:r>
            <a:r>
              <a:rPr lang="en-US" sz="3200" dirty="0">
                <a:latin typeface="Georgia" panose="02040502050405020303" pitchFamily="18" charset="0"/>
              </a:rPr>
              <a:t>. </a:t>
            </a:r>
          </a:p>
          <a:p>
            <a:pPr marL="742950" indent="-742950">
              <a:buFont typeface="+mj-lt"/>
              <a:buAutoNum type="arabicPeriod"/>
            </a:pPr>
            <a:r>
              <a:rPr lang="en-US" sz="4400" dirty="0">
                <a:latin typeface="Georgia" panose="02040502050405020303" pitchFamily="18" charset="0"/>
              </a:rPr>
              <a:t>1-2</a:t>
            </a:r>
            <a:r>
              <a:rPr lang="en-US" sz="3200" dirty="0">
                <a:latin typeface="Georgia" panose="02040502050405020303" pitchFamily="18" charset="0"/>
              </a:rPr>
              <a:t> of your maxims MUST be specific advice for characters from novels we’ve read (Okonkwo, Esperanza, Nwoye, etc.)</a:t>
            </a:r>
          </a:p>
          <a:p>
            <a:pPr marL="742950" indent="-742950">
              <a:buFont typeface="+mj-lt"/>
              <a:buAutoNum type="arabicPeriod"/>
            </a:pPr>
            <a:r>
              <a:rPr lang="en-US" sz="4400" dirty="0">
                <a:latin typeface="Georgia" panose="02040502050405020303" pitchFamily="18" charset="0"/>
              </a:rPr>
              <a:t>1-2</a:t>
            </a:r>
            <a:r>
              <a:rPr lang="en-US" sz="3200" dirty="0">
                <a:latin typeface="Georgia" panose="02040502050405020303" pitchFamily="18" charset="0"/>
              </a:rPr>
              <a:t> of your maxims should be about being a good student</a:t>
            </a:r>
          </a:p>
          <a:p>
            <a:pPr marL="742950" indent="-742950">
              <a:buFont typeface="+mj-lt"/>
              <a:buAutoNum type="arabicPeriod"/>
            </a:pPr>
            <a:r>
              <a:rPr lang="en-US" sz="3200" b="1" dirty="0">
                <a:latin typeface="Georgia" panose="02040502050405020303" pitchFamily="18" charset="0"/>
              </a:rPr>
              <a:t>Your last maxim can be advice to Mr. Smith (</a:t>
            </a:r>
            <a:r>
              <a:rPr lang="en-US" sz="3200" b="1" i="1" dirty="0">
                <a:latin typeface="Georgia" panose="02040502050405020303" pitchFamily="18" charset="0"/>
              </a:rPr>
              <a:t>be funny not rude A.F.</a:t>
            </a:r>
            <a:r>
              <a:rPr lang="en-US" sz="3200" b="1" dirty="0">
                <a:latin typeface="Georgia" panose="02040502050405020303" pitchFamily="18" charset="0"/>
              </a:rPr>
              <a:t>). </a:t>
            </a:r>
          </a:p>
          <a:p>
            <a:pPr marL="742950" indent="-742950">
              <a:buFont typeface="+mj-lt"/>
              <a:buAutoNum type="arabicPeriod"/>
            </a:pPr>
            <a:r>
              <a:rPr lang="en-US" sz="3600" dirty="0">
                <a:latin typeface="Georgia" panose="02040502050405020303" pitchFamily="18" charset="0"/>
              </a:rPr>
              <a:t>Annotate your Maxims to explain how they connect to the Confucian principles.   </a:t>
            </a:r>
          </a:p>
          <a:p>
            <a:pPr marL="0" indent="0" algn="r">
              <a:buNone/>
            </a:pPr>
            <a:r>
              <a:rPr lang="en-US" sz="3600" dirty="0">
                <a:solidFill>
                  <a:srgbClr val="FF0000"/>
                </a:solidFill>
                <a:highlight>
                  <a:srgbClr val="FFFF00"/>
                </a:highlight>
                <a:latin typeface="Georgia" panose="02040502050405020303" pitchFamily="18" charset="0"/>
                <a:sym typeface="Wingdings" panose="05000000000000000000" pitchFamily="2" charset="2"/>
              </a:rPr>
              <a:t></a:t>
            </a:r>
            <a:r>
              <a:rPr lang="en-US" sz="3600" dirty="0">
                <a:solidFill>
                  <a:srgbClr val="FF0000"/>
                </a:solidFill>
                <a:highlight>
                  <a:srgbClr val="FFFF00"/>
                </a:highlight>
                <a:latin typeface="Georgia" panose="02040502050405020303" pitchFamily="18" charset="0"/>
              </a:rPr>
              <a:t>Due Wednesday night to </a:t>
            </a:r>
            <a:r>
              <a:rPr lang="en-US" sz="3600" dirty="0" err="1">
                <a:solidFill>
                  <a:srgbClr val="FF0000"/>
                </a:solidFill>
                <a:highlight>
                  <a:srgbClr val="FFFF00"/>
                </a:highlight>
                <a:latin typeface="Georgia" panose="02040502050405020303" pitchFamily="18" charset="0"/>
              </a:rPr>
              <a:t>Tii</a:t>
            </a:r>
            <a:endParaRPr lang="en-US" sz="3600" dirty="0">
              <a:solidFill>
                <a:srgbClr val="FF0000"/>
              </a:solidFill>
              <a:highlight>
                <a:srgbClr val="FFFF00"/>
              </a:highlight>
              <a:latin typeface="Georgia" panose="02040502050405020303" pitchFamily="18" charset="0"/>
            </a:endParaRPr>
          </a:p>
        </p:txBody>
      </p:sp>
      <p:sp>
        <p:nvSpPr>
          <p:cNvPr id="4" name="Left Arrow 3"/>
          <p:cNvSpPr/>
          <p:nvPr/>
        </p:nvSpPr>
        <p:spPr>
          <a:xfrm rot="21228999">
            <a:off x="5830588" y="926142"/>
            <a:ext cx="3541982" cy="52722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 name="Action Button: Help 4">
            <a:hlinkClick r:id="" action="ppaction://noaction" highlightClick="1"/>
          </p:cNvPr>
          <p:cNvSpPr/>
          <p:nvPr/>
        </p:nvSpPr>
        <p:spPr>
          <a:xfrm>
            <a:off x="9000630" y="662781"/>
            <a:ext cx="914400" cy="914400"/>
          </a:xfrm>
          <a:prstGeom prst="actionButtonHelp">
            <a:avLst/>
          </a:prstGeom>
          <a:ln>
            <a:solidFill>
              <a:schemeClr val="bg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solidFill>
                <a:srgbClr val="838383"/>
              </a:solidFill>
              <a:effectLst/>
              <a:uLnTx/>
              <a:uFillTx/>
              <a:latin typeface="Century Gothic" panose="020F0302020204030204"/>
              <a:ea typeface="+mn-ea"/>
              <a:cs typeface="+mn-cs"/>
            </a:endParaRPr>
          </a:p>
        </p:txBody>
      </p:sp>
      <p:pic>
        <p:nvPicPr>
          <p:cNvPr id="6" name="Graphic 5" descr="Brontosaurus">
            <a:extLst>
              <a:ext uri="{FF2B5EF4-FFF2-40B4-BE49-F238E27FC236}">
                <a16:creationId xmlns:a16="http://schemas.microsoft.com/office/drawing/2014/main" id="{AA82F21C-4A89-4698-AD72-96CE9A28382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30796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74676"/>
            <a:ext cx="9509760" cy="2814298"/>
          </a:xfrm>
        </p:spPr>
        <p:txBody>
          <a:bodyPr>
            <a:normAutofit/>
          </a:bodyPr>
          <a:lstStyle/>
          <a:p>
            <a:r>
              <a:rPr lang="en-US" sz="4400" b="1" u="sng" dirty="0"/>
              <a:t>Confucianism Bonus</a:t>
            </a:r>
            <a:r>
              <a:rPr lang="en-US" sz="4400" b="1" dirty="0"/>
              <a:t>:</a:t>
            </a:r>
            <a:br>
              <a:rPr lang="en-US" sz="4400" b="1" dirty="0"/>
            </a:br>
            <a:r>
              <a:rPr lang="en-US" sz="4400" b="1" dirty="0"/>
              <a:t>Are you trying to prove to Smith you deserve a grade </a:t>
            </a:r>
            <a:r>
              <a:rPr lang="en-US" sz="4400" b="1" i="1" dirty="0">
                <a:highlight>
                  <a:srgbClr val="FFFF00"/>
                </a:highlight>
              </a:rPr>
              <a:t>HIGHER</a:t>
            </a:r>
            <a:r>
              <a:rPr lang="en-US" sz="4400" b="1" dirty="0"/>
              <a:t> than what you had at MT3?*</a:t>
            </a:r>
          </a:p>
        </p:txBody>
      </p:sp>
      <p:sp>
        <p:nvSpPr>
          <p:cNvPr id="3" name="Content Placeholder 2"/>
          <p:cNvSpPr>
            <a:spLocks noGrp="1"/>
          </p:cNvSpPr>
          <p:nvPr>
            <p:ph idx="1"/>
          </p:nvPr>
        </p:nvSpPr>
        <p:spPr>
          <a:xfrm>
            <a:off x="536447" y="2888974"/>
            <a:ext cx="10535503" cy="3894350"/>
          </a:xfrm>
        </p:spPr>
        <p:txBody>
          <a:bodyPr>
            <a:normAutofit fontScale="92500" lnSpcReduction="10000"/>
          </a:bodyPr>
          <a:lstStyle/>
          <a:p>
            <a:pPr marL="114300" indent="0" algn="ctr">
              <a:buNone/>
            </a:pPr>
            <a:r>
              <a:rPr lang="en-US" sz="4000" dirty="0"/>
              <a:t>Use the discussion tab of </a:t>
            </a:r>
            <a:r>
              <a:rPr lang="en-US" sz="4000" dirty="0" err="1"/>
              <a:t>Tii</a:t>
            </a:r>
            <a:r>
              <a:rPr lang="en-US" sz="4000" dirty="0"/>
              <a:t> to answer this question in your own work:</a:t>
            </a:r>
          </a:p>
          <a:p>
            <a:r>
              <a:rPr lang="en-US" sz="4000" b="1" dirty="0"/>
              <a:t>Does Confucianism have a fundamentally optimistic or pessimistic view of human nature?</a:t>
            </a:r>
          </a:p>
          <a:p>
            <a:pPr marL="114300" indent="0">
              <a:buNone/>
            </a:pPr>
            <a:r>
              <a:rPr lang="en-US" sz="3000" dirty="0">
                <a:highlight>
                  <a:srgbClr val="FFFF00"/>
                </a:highlight>
              </a:rPr>
              <a:t>*This isn’t a promise of a grade bump, just an opportunity to show Smith you </a:t>
            </a:r>
            <a:r>
              <a:rPr lang="en-US" sz="3000" b="1" i="1" dirty="0">
                <a:highlight>
                  <a:srgbClr val="FFFF00"/>
                </a:highlight>
              </a:rPr>
              <a:t>want</a:t>
            </a:r>
            <a:r>
              <a:rPr lang="en-US" sz="3000" dirty="0">
                <a:highlight>
                  <a:srgbClr val="FFFF00"/>
                </a:highlight>
              </a:rPr>
              <a:t> it.</a:t>
            </a:r>
          </a:p>
          <a:p>
            <a:endParaRPr lang="en-US" sz="4000" b="1" dirty="0">
              <a:sym typeface="Wingdings" panose="05000000000000000000" pitchFamily="2" charset="2"/>
            </a:endParaRPr>
          </a:p>
          <a:p>
            <a:endParaRPr lang="en-US" sz="3200" dirty="0">
              <a:sym typeface="Wingdings" panose="05000000000000000000" pitchFamily="2" charset="2"/>
            </a:endParaRPr>
          </a:p>
          <a:p>
            <a:pPr lvl="2"/>
            <a:endParaRPr lang="en-US" sz="3200" dirty="0"/>
          </a:p>
          <a:p>
            <a:pPr lvl="2"/>
            <a:endParaRPr lang="en-US" sz="3200" dirty="0"/>
          </a:p>
        </p:txBody>
      </p:sp>
    </p:spTree>
    <p:extLst>
      <p:ext uri="{BB962C8B-B14F-4D97-AF65-F5344CB8AC3E}">
        <p14:creationId xmlns:p14="http://schemas.microsoft.com/office/powerpoint/2010/main" val="416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6141-5C67-4A71-872C-871E306A38AA}"/>
              </a:ext>
            </a:extLst>
          </p:cNvPr>
          <p:cNvSpPr>
            <a:spLocks noGrp="1"/>
          </p:cNvSpPr>
          <p:nvPr>
            <p:ph type="title"/>
          </p:nvPr>
        </p:nvSpPr>
        <p:spPr/>
        <p:txBody>
          <a:bodyPr/>
          <a:lstStyle/>
          <a:p>
            <a:r>
              <a:rPr lang="en-US" sz="4800" b="1" i="1" dirty="0"/>
              <a:t>Dear </a:t>
            </a:r>
            <a:r>
              <a:rPr lang="en-US" sz="4800" i="1" strike="sngStrike" dirty="0"/>
              <a:t>Abby</a:t>
            </a:r>
            <a:r>
              <a:rPr lang="en-US" sz="4800" b="1" i="1" dirty="0"/>
              <a:t> Confucius </a:t>
            </a:r>
            <a:r>
              <a:rPr lang="en-US" sz="4800" dirty="0"/>
              <a:t>Letters</a:t>
            </a:r>
            <a:endParaRPr lang="en-US" dirty="0"/>
          </a:p>
        </p:txBody>
      </p:sp>
      <p:sp>
        <p:nvSpPr>
          <p:cNvPr id="3" name="Content Placeholder 2">
            <a:extLst>
              <a:ext uri="{FF2B5EF4-FFF2-40B4-BE49-F238E27FC236}">
                <a16:creationId xmlns:a16="http://schemas.microsoft.com/office/drawing/2014/main" id="{0F14F68B-023A-44AE-9F47-28F295AE4B90}"/>
              </a:ext>
            </a:extLst>
          </p:cNvPr>
          <p:cNvSpPr>
            <a:spLocks noGrp="1"/>
          </p:cNvSpPr>
          <p:nvPr>
            <p:ph idx="1"/>
          </p:nvPr>
        </p:nvSpPr>
        <p:spPr>
          <a:xfrm>
            <a:off x="609599" y="1600200"/>
            <a:ext cx="10601739" cy="5257800"/>
          </a:xfrm>
        </p:spPr>
        <p:txBody>
          <a:bodyPr>
            <a:normAutofit lnSpcReduction="10000"/>
          </a:bodyPr>
          <a:lstStyle/>
          <a:p>
            <a:pPr marL="114300" indent="0">
              <a:buNone/>
            </a:pPr>
            <a:r>
              <a:rPr lang="en-US" sz="2400" b="1" dirty="0"/>
              <a:t>Dear Abby </a:t>
            </a:r>
            <a:r>
              <a:rPr lang="en-US" sz="2400" dirty="0"/>
              <a:t>is an American advice column founded in 1956 by Pauline Phillips under the pen name "Abigail Van Buren" and carried on today by her daughter, Jeanne Phillips.  Dear Abby has been appearing across numerous American newspapers for </a:t>
            </a:r>
            <a:r>
              <a:rPr lang="en-US" sz="2400" b="1" dirty="0"/>
              <a:t>64 years</a:t>
            </a:r>
            <a:r>
              <a:rPr lang="en-US" sz="2400" dirty="0"/>
              <a:t>.</a:t>
            </a:r>
          </a:p>
          <a:p>
            <a:pPr marL="114300" indent="0">
              <a:buNone/>
            </a:pPr>
            <a:r>
              <a:rPr lang="en-US" sz="2400" dirty="0">
                <a:highlight>
                  <a:srgbClr val="FFFF00"/>
                </a:highlight>
              </a:rPr>
              <a:t>Task</a:t>
            </a:r>
            <a:r>
              <a:rPr lang="en-US" sz="2400" dirty="0"/>
              <a:t>: Go to the Dear Abby Archive (</a:t>
            </a:r>
            <a:r>
              <a:rPr lang="en-US" sz="1000" dirty="0">
                <a:hlinkClick r:id="rId2"/>
              </a:rPr>
              <a:t>https://www.uexpress.com/dearabby/topics</a:t>
            </a:r>
            <a:r>
              <a:rPr lang="en-US" sz="2400" dirty="0"/>
              <a:t>) and find an interesting question from either the </a:t>
            </a:r>
            <a:r>
              <a:rPr lang="en-US" sz="2400" b="1" dirty="0"/>
              <a:t>Work &amp; School</a:t>
            </a:r>
            <a:r>
              <a:rPr lang="en-US" sz="2400" dirty="0"/>
              <a:t>, </a:t>
            </a:r>
            <a:r>
              <a:rPr lang="en-US" sz="2400" b="1" dirty="0"/>
              <a:t>Teen</a:t>
            </a:r>
            <a:r>
              <a:rPr lang="en-US" sz="2400" dirty="0"/>
              <a:t>, or </a:t>
            </a:r>
            <a:r>
              <a:rPr lang="en-US" sz="2400" b="1" dirty="0"/>
              <a:t>Friends &amp; Neighbors</a:t>
            </a:r>
            <a:r>
              <a:rPr lang="en-US" sz="2400" dirty="0"/>
              <a:t> category and answer it with advice Confucius would give.  Mimic the </a:t>
            </a:r>
            <a:r>
              <a:rPr lang="en-US" sz="2400" b="1" dirty="0"/>
              <a:t>style of Dear Abby</a:t>
            </a:r>
            <a:r>
              <a:rPr lang="en-US" sz="2400" dirty="0"/>
              <a:t>.  Must be PG-15.</a:t>
            </a:r>
          </a:p>
          <a:p>
            <a:pPr marL="114300" indent="0">
              <a:buNone/>
            </a:pPr>
            <a:r>
              <a:rPr lang="en-US" sz="2400" dirty="0"/>
              <a:t>	</a:t>
            </a:r>
            <a:r>
              <a:rPr lang="en-US" dirty="0"/>
              <a:t>Include the reader question. You could make your own, but it better 	not be lame.</a:t>
            </a:r>
          </a:p>
          <a:p>
            <a:pPr marL="114300" indent="0">
              <a:buNone/>
            </a:pPr>
            <a:endParaRPr lang="en-US" sz="2400" dirty="0"/>
          </a:p>
          <a:p>
            <a:pPr marL="114300" indent="0">
              <a:buNone/>
            </a:pPr>
            <a:r>
              <a:rPr lang="en-US" sz="2400" dirty="0"/>
              <a:t>Then answer this question at the bottom: </a:t>
            </a:r>
            <a:r>
              <a:rPr lang="en-US" sz="2400" b="1" dirty="0"/>
              <a:t>To what extent is Confucian thought a good framework for existing in 2020? Why?</a:t>
            </a:r>
          </a:p>
          <a:p>
            <a:pPr marL="114300" indent="0" algn="r">
              <a:buNone/>
            </a:pPr>
            <a:r>
              <a:rPr lang="en-US" sz="2800" dirty="0">
                <a:solidFill>
                  <a:srgbClr val="FF0000"/>
                </a:solidFill>
                <a:highlight>
                  <a:srgbClr val="FFFF00"/>
                </a:highlight>
                <a:latin typeface="Georgia" panose="02040502050405020303" pitchFamily="18" charset="0"/>
                <a:sym typeface="Wingdings" panose="05000000000000000000" pitchFamily="2" charset="2"/>
              </a:rPr>
              <a:t></a:t>
            </a:r>
            <a:r>
              <a:rPr lang="en-US" sz="2800" dirty="0">
                <a:solidFill>
                  <a:srgbClr val="FF0000"/>
                </a:solidFill>
                <a:highlight>
                  <a:srgbClr val="FFFF00"/>
                </a:highlight>
                <a:latin typeface="Georgia" panose="02040502050405020303" pitchFamily="18" charset="0"/>
              </a:rPr>
              <a:t>Due Friday night to </a:t>
            </a:r>
            <a:r>
              <a:rPr lang="en-US" sz="2800" dirty="0" err="1">
                <a:solidFill>
                  <a:srgbClr val="FF0000"/>
                </a:solidFill>
                <a:highlight>
                  <a:srgbClr val="FFFF00"/>
                </a:highlight>
                <a:latin typeface="Georgia" panose="02040502050405020303" pitchFamily="18" charset="0"/>
              </a:rPr>
              <a:t>Tii</a:t>
            </a:r>
            <a:endParaRPr lang="en-US" sz="2800" dirty="0">
              <a:solidFill>
                <a:srgbClr val="FF0000"/>
              </a:solidFill>
              <a:highlight>
                <a:srgbClr val="FFFF00"/>
              </a:highlight>
              <a:latin typeface="Georgia" panose="02040502050405020303" pitchFamily="18" charset="0"/>
            </a:endParaRPr>
          </a:p>
          <a:p>
            <a:pPr marL="114300" indent="0">
              <a:buNone/>
            </a:pPr>
            <a:endParaRPr lang="en-US" sz="2400" b="1" dirty="0"/>
          </a:p>
        </p:txBody>
      </p:sp>
      <p:pic>
        <p:nvPicPr>
          <p:cNvPr id="4" name="Graphic 3" descr="Brontosaurus">
            <a:extLst>
              <a:ext uri="{FF2B5EF4-FFF2-40B4-BE49-F238E27FC236}">
                <a16:creationId xmlns:a16="http://schemas.microsoft.com/office/drawing/2014/main" id="{E33F70E6-52D1-4EAA-AE2E-B814A9DE8B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1773246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296</Words>
  <Application>Microsoft Office PowerPoint</Application>
  <PresentationFormat>Widescreen</PresentationFormat>
  <Paragraphs>24</Paragraphs>
  <Slides>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Georgia</vt:lpstr>
      <vt:lpstr>Adjacency</vt:lpstr>
      <vt:lpstr>Wrapping up Confucianism</vt:lpstr>
      <vt:lpstr>Write Confucian Maxims to demonstrate learning</vt:lpstr>
      <vt:lpstr>Confucianism Bonus: Are you trying to prove to Smith you deserve a grade HIGHER than what you had at MT3?*</vt:lpstr>
      <vt:lpstr>Dear Abby Confucius Letters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Wrapping up Confucianism</dc:title>
  <dc:creator>kyle.p.smith@email.wsu.edu</dc:creator>
  <cp:lastModifiedBy>kyle.p.smith@email.wsu.edu</cp:lastModifiedBy>
  <cp:revision>5</cp:revision>
  <dcterms:created xsi:type="dcterms:W3CDTF">2020-05-24T03:46:07Z</dcterms:created>
  <dcterms:modified xsi:type="dcterms:W3CDTF">2020-05-24T04:28:23Z</dcterms:modified>
</cp:coreProperties>
</file>