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0" r:id="rId5"/>
    <p:sldId id="259"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E76CCDC-0532-45A7-BB70-633C75A23868}" type="datetimeFigureOut">
              <a:rPr lang="en-US" smtClean="0"/>
              <a:t>11/30/2018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02FA846-D924-466A-A49E-E804D8DD1E9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57045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76CCDC-0532-45A7-BB70-633C75A2386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FA846-D924-466A-A49E-E804D8DD1E9B}" type="slidenum">
              <a:rPr lang="en-US" smtClean="0"/>
              <a:t>‹#›</a:t>
            </a:fld>
            <a:endParaRPr lang="en-US"/>
          </a:p>
        </p:txBody>
      </p:sp>
    </p:spTree>
    <p:extLst>
      <p:ext uri="{BB962C8B-B14F-4D97-AF65-F5344CB8AC3E}">
        <p14:creationId xmlns:p14="http://schemas.microsoft.com/office/powerpoint/2010/main" val="3431739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6CCDC-0532-45A7-BB70-633C75A2386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02FA846-D924-466A-A49E-E804D8DD1E9B}" type="slidenum">
              <a:rPr lang="en-US" smtClean="0"/>
              <a:t>‹#›</a:t>
            </a:fld>
            <a:endParaRPr lang="en-US"/>
          </a:p>
        </p:txBody>
      </p:sp>
    </p:spTree>
    <p:extLst>
      <p:ext uri="{BB962C8B-B14F-4D97-AF65-F5344CB8AC3E}">
        <p14:creationId xmlns:p14="http://schemas.microsoft.com/office/powerpoint/2010/main" val="404989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76CCDC-0532-45A7-BB70-633C75A23868}"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FA846-D924-466A-A49E-E804D8DD1E9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135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E76CCDC-0532-45A7-BB70-633C75A23868}" type="datetimeFigureOut">
              <a:rPr lang="en-US" smtClean="0"/>
              <a:t>11/30/2018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02FA846-D924-466A-A49E-E804D8DD1E9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38050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76CCDC-0532-45A7-BB70-633C75A23868}"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FA846-D924-466A-A49E-E804D8DD1E9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39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76CCDC-0532-45A7-BB70-633C75A23868}"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2FA846-D924-466A-A49E-E804D8DD1E9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37945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E76CCDC-0532-45A7-BB70-633C75A23868}"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FA846-D924-466A-A49E-E804D8DD1E9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4295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9E76CCDC-0532-45A7-BB70-633C75A23868}"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2FA846-D924-466A-A49E-E804D8DD1E9B}" type="slidenum">
              <a:rPr lang="en-US" smtClean="0"/>
              <a:t>‹#›</a:t>
            </a:fld>
            <a:endParaRPr lang="en-US"/>
          </a:p>
        </p:txBody>
      </p:sp>
    </p:spTree>
    <p:extLst>
      <p:ext uri="{BB962C8B-B14F-4D97-AF65-F5344CB8AC3E}">
        <p14:creationId xmlns:p14="http://schemas.microsoft.com/office/powerpoint/2010/main" val="392405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76CCDC-0532-45A7-BB70-633C75A23868}"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02FA846-D924-466A-A49E-E804D8DD1E9B}" type="slidenum">
              <a:rPr lang="en-US" smtClean="0"/>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496301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76CCDC-0532-45A7-BB70-633C75A23868}"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FA846-D924-466A-A49E-E804D8DD1E9B}" type="slidenum">
              <a:rPr lang="en-US" smtClean="0"/>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45208092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9E76CCDC-0532-45A7-BB70-633C75A23868}" type="datetimeFigureOut">
              <a:rPr lang="en-US" smtClean="0"/>
              <a:t>11/30/2018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02FA846-D924-466A-A49E-E804D8DD1E9B}" type="slidenum">
              <a:rPr lang="en-US" smtClean="0"/>
              <a:t>‹#›</a:t>
            </a:fld>
            <a:endParaRPr lang="en-US"/>
          </a:p>
        </p:txBody>
      </p:sp>
    </p:spTree>
    <p:extLst>
      <p:ext uri="{BB962C8B-B14F-4D97-AF65-F5344CB8AC3E}">
        <p14:creationId xmlns:p14="http://schemas.microsoft.com/office/powerpoint/2010/main" val="524009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Times New Roman" panose="02020603050405020304" pitchFamily="18" charset="0"/>
                <a:cs typeface="Times New Roman" panose="02020603050405020304" pitchFamily="18" charset="0"/>
              </a:rPr>
              <a:t>BMU Introduction Paragraph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5900" y="1574800"/>
            <a:ext cx="5781139" cy="5283199"/>
          </a:xfrm>
        </p:spPr>
        <p:txBody>
          <a:bodyPr>
            <a:normAutofit/>
          </a:bodyPr>
          <a:lstStyle/>
          <a:p>
            <a:pPr marL="514350" indent="-514350">
              <a:buFont typeface="+mj-lt"/>
              <a:buAutoNum type="alphaUcPeriod"/>
            </a:pPr>
            <a:r>
              <a:rPr lang="en-US" sz="2200" b="1" u="sng" dirty="0" smtClean="0">
                <a:solidFill>
                  <a:srgbClr val="7030A0"/>
                </a:solidFill>
                <a:latin typeface="Times New Roman" panose="02020603050405020304" pitchFamily="18" charset="0"/>
                <a:cs typeface="Times New Roman" panose="02020603050405020304" pitchFamily="18" charset="0"/>
              </a:rPr>
              <a:t>HOOK: Interesting quote related to your topic that is INTEGRATED. </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lphaUcPeriod"/>
            </a:pPr>
            <a:r>
              <a:rPr lang="en-US" sz="2200" b="1" u="sng" dirty="0" smtClean="0">
                <a:solidFill>
                  <a:srgbClr val="0070C0"/>
                </a:solidFill>
                <a:latin typeface="Times New Roman" panose="02020603050405020304" pitchFamily="18" charset="0"/>
                <a:cs typeface="Times New Roman" panose="02020603050405020304" pitchFamily="18" charset="0"/>
              </a:rPr>
              <a:t>Briefly explain </a:t>
            </a:r>
            <a:r>
              <a:rPr lang="en-US" sz="2200" b="1" i="1" u="sng" dirty="0" smtClean="0">
                <a:solidFill>
                  <a:srgbClr val="0070C0"/>
                </a:solidFill>
                <a:latin typeface="Times New Roman" panose="02020603050405020304" pitchFamily="18" charset="0"/>
                <a:cs typeface="Times New Roman" panose="02020603050405020304" pitchFamily="18" charset="0"/>
              </a:rPr>
              <a:t>Bless Me, </a:t>
            </a:r>
            <a:r>
              <a:rPr lang="en-US" sz="2200" b="1" i="1" u="sng" dirty="0" err="1" smtClean="0">
                <a:solidFill>
                  <a:srgbClr val="0070C0"/>
                </a:solidFill>
                <a:latin typeface="Times New Roman" panose="02020603050405020304" pitchFamily="18" charset="0"/>
                <a:cs typeface="Times New Roman" panose="02020603050405020304" pitchFamily="18" charset="0"/>
              </a:rPr>
              <a:t>Ultima</a:t>
            </a:r>
            <a:r>
              <a:rPr lang="en-US" sz="2200" b="1" u="sng" dirty="0" smtClean="0">
                <a:solidFill>
                  <a:srgbClr val="0070C0"/>
                </a:solidFill>
                <a:latin typeface="Times New Roman" panose="02020603050405020304" pitchFamily="18" charset="0"/>
                <a:cs typeface="Times New Roman" panose="02020603050405020304" pitchFamily="18" charset="0"/>
              </a:rPr>
              <a:t> plot/novel.</a:t>
            </a:r>
          </a:p>
          <a:p>
            <a:pPr marL="514350" indent="-514350">
              <a:buFont typeface="+mj-lt"/>
              <a:buAutoNum type="alphaUcPeriod"/>
            </a:pPr>
            <a:r>
              <a:rPr lang="en-US" sz="2200" b="1" u="sng" dirty="0" smtClean="0">
                <a:solidFill>
                  <a:srgbClr val="00B050"/>
                </a:solidFill>
                <a:latin typeface="Times New Roman" panose="02020603050405020304" pitchFamily="18" charset="0"/>
                <a:cs typeface="Times New Roman" panose="02020603050405020304" pitchFamily="18" charset="0"/>
              </a:rPr>
              <a:t>ETHOS: Explain your literary term or context about it.</a:t>
            </a:r>
          </a:p>
          <a:p>
            <a:pPr marL="514350" indent="-514350">
              <a:buFont typeface="+mj-lt"/>
              <a:buAutoNum type="alphaUcPeriod"/>
            </a:pPr>
            <a:r>
              <a:rPr lang="en-US" sz="2200" b="1" u="sng" dirty="0" smtClean="0">
                <a:solidFill>
                  <a:srgbClr val="FF0000"/>
                </a:solidFill>
                <a:latin typeface="Times New Roman" panose="02020603050405020304" pitchFamily="18" charset="0"/>
                <a:cs typeface="Times New Roman" panose="02020603050405020304" pitchFamily="18" charset="0"/>
              </a:rPr>
              <a:t>Thesis Statement.</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solidFill>
                  <a:schemeClr val="tx1"/>
                </a:solidFill>
                <a:latin typeface="Times New Roman" panose="02020603050405020304" pitchFamily="18" charset="0"/>
                <a:cs typeface="Times New Roman" panose="02020603050405020304" pitchFamily="18" charset="0"/>
              </a:rPr>
              <a:t>Ethos: </a:t>
            </a:r>
            <a:r>
              <a:rPr lang="en-US" sz="2200" dirty="0" smtClean="0">
                <a:solidFill>
                  <a:schemeClr val="tx1"/>
                </a:solidFill>
                <a:latin typeface="Times New Roman" panose="02020603050405020304" pitchFamily="18" charset="0"/>
                <a:cs typeface="Times New Roman" panose="02020603050405020304" pitchFamily="18" charset="0"/>
              </a:rPr>
              <a:t>means the credibility, trustworthiness, or knowledge of the speaker or writer.  Prove to your readers you understand the literary, cultural or other techniques you’re writing about by </a:t>
            </a:r>
            <a:r>
              <a:rPr lang="en-US" sz="2200" b="1" dirty="0" smtClean="0">
                <a:solidFill>
                  <a:schemeClr val="tx1"/>
                </a:solidFill>
                <a:latin typeface="Times New Roman" panose="02020603050405020304" pitchFamily="18" charset="0"/>
                <a:cs typeface="Times New Roman" panose="02020603050405020304" pitchFamily="18" charset="0"/>
              </a:rPr>
              <a:t>explaining them in your own words</a:t>
            </a:r>
            <a:r>
              <a:rPr lang="en-US" sz="2200" dirty="0" smtClean="0">
                <a:solidFill>
                  <a:schemeClr val="tx1"/>
                </a:solidFill>
                <a:latin typeface="Times New Roman" panose="02020603050405020304" pitchFamily="18" charset="0"/>
                <a:cs typeface="Times New Roman" panose="02020603050405020304" pitchFamily="18" charset="0"/>
              </a:rPr>
              <a:t>.</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2381" b="97917" l="2744" r="96951"/>
                    </a14:imgEffect>
                  </a14:imgLayer>
                </a14:imgProps>
              </a:ext>
            </a:extLst>
          </a:blip>
          <a:stretch>
            <a:fillRect/>
          </a:stretch>
        </p:blipFill>
        <p:spPr>
          <a:xfrm>
            <a:off x="7858989" y="1325563"/>
            <a:ext cx="4224207" cy="4327236"/>
          </a:xfrm>
          <a:prstGeom prst="rect">
            <a:avLst/>
          </a:prstGeom>
        </p:spPr>
      </p:pic>
      <p:sp>
        <p:nvSpPr>
          <p:cNvPr id="5" name="Content Placeholder 2"/>
          <p:cNvSpPr txBox="1">
            <a:spLocks/>
          </p:cNvSpPr>
          <p:nvPr/>
        </p:nvSpPr>
        <p:spPr>
          <a:xfrm>
            <a:off x="6448301" y="5403273"/>
            <a:ext cx="5403273" cy="1211283"/>
          </a:xfrm>
          <a:prstGeom prst="rect">
            <a:avLst/>
          </a:prstGeom>
        </p:spPr>
        <p:txBody>
          <a:bodyPr vert="horz" lIns="91440" tIns="45720" rIns="91440" bIns="45720" rtlCol="0">
            <a:normAutofit fontScale="92500"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Think of your introduction paragraph as a funnel, it should gradually get more </a:t>
            </a:r>
            <a:r>
              <a:rPr lang="en-US" sz="2200" b="1" dirty="0" smtClean="0">
                <a:solidFill>
                  <a:schemeClr val="tx1"/>
                </a:solidFill>
                <a:latin typeface="Times New Roman" panose="02020603050405020304" pitchFamily="18" charset="0"/>
                <a:cs typeface="Times New Roman" panose="02020603050405020304" pitchFamily="18" charset="0"/>
              </a:rPr>
              <a:t>focused and specific</a:t>
            </a:r>
            <a:r>
              <a:rPr lang="en-US" sz="2200" dirty="0" smtClean="0">
                <a:solidFill>
                  <a:schemeClr val="tx1"/>
                </a:solidFill>
                <a:latin typeface="Times New Roman" panose="02020603050405020304" pitchFamily="18" charset="0"/>
                <a:cs typeface="Times New Roman" panose="02020603050405020304" pitchFamily="18" charset="0"/>
              </a:rPr>
              <a:t> as it funnels from you engaging </a:t>
            </a:r>
            <a:r>
              <a:rPr lang="en-US" sz="2200" b="1" dirty="0" smtClean="0">
                <a:solidFill>
                  <a:srgbClr val="7030A0"/>
                </a:solidFill>
                <a:latin typeface="Times New Roman" panose="02020603050405020304" pitchFamily="18" charset="0"/>
                <a:cs typeface="Times New Roman" panose="02020603050405020304" pitchFamily="18" charset="0"/>
              </a:rPr>
              <a:t>HOOK</a:t>
            </a:r>
            <a:r>
              <a:rPr lang="en-US" sz="2200" dirty="0" smtClean="0">
                <a:solidFill>
                  <a:schemeClr val="tx1"/>
                </a:solidFill>
                <a:latin typeface="Times New Roman" panose="02020603050405020304" pitchFamily="18" charset="0"/>
                <a:cs typeface="Times New Roman" panose="02020603050405020304" pitchFamily="18" charset="0"/>
              </a:rPr>
              <a:t> to </a:t>
            </a:r>
            <a:r>
              <a:rPr lang="en-US" sz="2200" b="1" dirty="0" smtClean="0">
                <a:solidFill>
                  <a:srgbClr val="FF0000"/>
                </a:solidFill>
                <a:latin typeface="Times New Roman" panose="02020603050405020304" pitchFamily="18" charset="0"/>
                <a:cs typeface="Times New Roman" panose="02020603050405020304" pitchFamily="18" charset="0"/>
              </a:rPr>
              <a:t>YOUR THESIS</a:t>
            </a:r>
            <a:r>
              <a:rPr lang="en-US" sz="2200" dirty="0" smtClean="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3739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Times New Roman" panose="02020603050405020304" pitchFamily="18" charset="0"/>
                <a:cs typeface="Times New Roman" panose="02020603050405020304" pitchFamily="18" charset="0"/>
              </a:rPr>
              <a:t>BMU Introduction Paragraph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5900" y="1574800"/>
            <a:ext cx="11735468" cy="5283199"/>
          </a:xfrm>
        </p:spPr>
        <p:txBody>
          <a:bodyPr>
            <a:normAutofit/>
          </a:bodyPr>
          <a:lstStyle/>
          <a:p>
            <a:pPr marL="514350" indent="-514350">
              <a:buFont typeface="+mj-lt"/>
              <a:buAutoNum type="alphaUcPeriod"/>
            </a:pPr>
            <a:r>
              <a:rPr lang="en-US" sz="2200" b="1" u="sng" dirty="0" smtClean="0">
                <a:solidFill>
                  <a:srgbClr val="7030A0"/>
                </a:solidFill>
                <a:latin typeface="Times New Roman" panose="02020603050405020304" pitchFamily="18" charset="0"/>
                <a:cs typeface="Times New Roman" panose="02020603050405020304" pitchFamily="18" charset="0"/>
              </a:rPr>
              <a:t>HOOK: Interesting quote related to your topic that is INTEGRATED. </a:t>
            </a:r>
            <a:r>
              <a:rPr lang="en-US" sz="2200" dirty="0" smtClean="0">
                <a:latin typeface="Times New Roman" panose="02020603050405020304" pitchFamily="18" charset="0"/>
                <a:cs typeface="Times New Roman" panose="02020603050405020304" pitchFamily="18" charset="0"/>
              </a:rPr>
              <a:t/>
            </a:r>
            <a:br>
              <a:rPr lang="en-US" sz="2200" dirty="0" smtClean="0">
                <a:latin typeface="Times New Roman" panose="02020603050405020304" pitchFamily="18" charset="0"/>
                <a:cs typeface="Times New Roman" panose="02020603050405020304" pitchFamily="18" charset="0"/>
              </a:rPr>
            </a:br>
            <a:r>
              <a:rPr lang="en-US" sz="2200" i="1" dirty="0" smtClean="0">
                <a:latin typeface="Times New Roman" panose="02020603050405020304" pitchFamily="18" charset="0"/>
                <a:cs typeface="Times New Roman" panose="02020603050405020304" pitchFamily="18" charset="0"/>
              </a:rPr>
              <a:t>“There is power here, power that can fill a man with satisfaction,” in Bless Me, </a:t>
            </a:r>
            <a:r>
              <a:rPr lang="en-US" sz="2200" i="1" dirty="0" err="1" smtClean="0">
                <a:latin typeface="Times New Roman" panose="02020603050405020304" pitchFamily="18" charset="0"/>
                <a:cs typeface="Times New Roman" panose="02020603050405020304" pitchFamily="18" charset="0"/>
              </a:rPr>
              <a:t>Ultima</a:t>
            </a:r>
            <a:r>
              <a:rPr lang="en-US" sz="2200" i="1" dirty="0" smtClean="0">
                <a:latin typeface="Times New Roman" panose="02020603050405020304" pitchFamily="18" charset="0"/>
                <a:cs typeface="Times New Roman" panose="02020603050405020304" pitchFamily="18" charset="0"/>
              </a:rPr>
              <a:t> Antonio is surrounded by a world with competing powers that call into question his beliefs and identity (Anaya 229).</a:t>
            </a:r>
          </a:p>
          <a:p>
            <a:pPr marL="514350" indent="-514350">
              <a:buFont typeface="+mj-lt"/>
              <a:buAutoNum type="alphaUcPeriod"/>
            </a:pPr>
            <a:r>
              <a:rPr lang="en-US" sz="2200" b="1" u="sng" dirty="0" smtClean="0">
                <a:solidFill>
                  <a:srgbClr val="0070C0"/>
                </a:solidFill>
                <a:latin typeface="Times New Roman" panose="02020603050405020304" pitchFamily="18" charset="0"/>
                <a:cs typeface="Times New Roman" panose="02020603050405020304" pitchFamily="18" charset="0"/>
              </a:rPr>
              <a:t>Briefly explain </a:t>
            </a:r>
            <a:r>
              <a:rPr lang="en-US" sz="2200" b="1" i="1" u="sng" dirty="0" smtClean="0">
                <a:solidFill>
                  <a:srgbClr val="0070C0"/>
                </a:solidFill>
                <a:latin typeface="Times New Roman" panose="02020603050405020304" pitchFamily="18" charset="0"/>
                <a:cs typeface="Times New Roman" panose="02020603050405020304" pitchFamily="18" charset="0"/>
              </a:rPr>
              <a:t>Bless Me, </a:t>
            </a:r>
            <a:r>
              <a:rPr lang="en-US" sz="2200" b="1" i="1" u="sng" dirty="0" err="1" smtClean="0">
                <a:solidFill>
                  <a:srgbClr val="0070C0"/>
                </a:solidFill>
                <a:latin typeface="Times New Roman" panose="02020603050405020304" pitchFamily="18" charset="0"/>
                <a:cs typeface="Times New Roman" panose="02020603050405020304" pitchFamily="18" charset="0"/>
              </a:rPr>
              <a:t>Ultima</a:t>
            </a:r>
            <a:r>
              <a:rPr lang="en-US" sz="2200" b="1" u="sng" dirty="0" smtClean="0">
                <a:solidFill>
                  <a:srgbClr val="0070C0"/>
                </a:solidFill>
                <a:latin typeface="Times New Roman" panose="02020603050405020304" pitchFamily="18" charset="0"/>
                <a:cs typeface="Times New Roman" panose="02020603050405020304" pitchFamily="18" charset="0"/>
              </a:rPr>
              <a:t> plot/novel.</a:t>
            </a:r>
          </a:p>
          <a:p>
            <a:pPr marL="514350" indent="-514350">
              <a:buFont typeface="+mj-lt"/>
              <a:buAutoNum type="alphaUcPeriod"/>
            </a:pPr>
            <a:r>
              <a:rPr lang="en-US" sz="2200" b="1" u="sng" dirty="0" smtClean="0">
                <a:solidFill>
                  <a:srgbClr val="00B050"/>
                </a:solidFill>
                <a:latin typeface="Times New Roman" panose="02020603050405020304" pitchFamily="18" charset="0"/>
                <a:cs typeface="Times New Roman" panose="02020603050405020304" pitchFamily="18" charset="0"/>
              </a:rPr>
              <a:t>ETHOS: Explain your literary term or context about it.</a:t>
            </a:r>
            <a:br>
              <a:rPr lang="en-US" sz="2200" b="1" u="sng" dirty="0" smtClean="0">
                <a:solidFill>
                  <a:srgbClr val="00B050"/>
                </a:solidFill>
                <a:latin typeface="Times New Roman" panose="02020603050405020304" pitchFamily="18" charset="0"/>
                <a:cs typeface="Times New Roman" panose="02020603050405020304" pitchFamily="18" charset="0"/>
              </a:rPr>
            </a:br>
            <a:r>
              <a:rPr lang="en-US" sz="2200" i="1" dirty="0" err="1" smtClean="0">
                <a:latin typeface="Times New Roman" panose="02020603050405020304" pitchFamily="18" charset="0"/>
                <a:cs typeface="Times New Roman" panose="02020603050405020304" pitchFamily="18" charset="0"/>
              </a:rPr>
              <a:t>Rudolfo</a:t>
            </a:r>
            <a:r>
              <a:rPr lang="en-US" sz="2200" i="1" dirty="0" smtClean="0">
                <a:latin typeface="Times New Roman" panose="02020603050405020304" pitchFamily="18" charset="0"/>
                <a:cs typeface="Times New Roman" panose="02020603050405020304" pitchFamily="18" charset="0"/>
              </a:rPr>
              <a:t> Anaya, the father of Chicano Literature, creates the dilemma about religion and the powers of the universe for Antonio by using the literary technique juxtaposition.  Juxtaposition is when an author puts two different things near each other in a text to show the reader their differences.</a:t>
            </a:r>
          </a:p>
          <a:p>
            <a:pPr marL="514350" indent="-514350">
              <a:buFont typeface="+mj-lt"/>
              <a:buAutoNum type="alphaUcPeriod"/>
            </a:pPr>
            <a:r>
              <a:rPr lang="en-US" sz="2200" b="1" u="sng" dirty="0" smtClean="0">
                <a:solidFill>
                  <a:srgbClr val="FF0000"/>
                </a:solidFill>
                <a:latin typeface="Times New Roman" panose="02020603050405020304" pitchFamily="18" charset="0"/>
                <a:cs typeface="Times New Roman" panose="02020603050405020304" pitchFamily="18" charset="0"/>
              </a:rPr>
              <a:t>Thesis Statement.</a:t>
            </a:r>
            <a:r>
              <a:rPr lang="en-US" sz="2200" dirty="0" smtClean="0">
                <a:latin typeface="Times New Roman" panose="02020603050405020304" pitchFamily="18" charset="0"/>
                <a:cs typeface="Times New Roman" panose="02020603050405020304" pitchFamily="18" charset="0"/>
              </a:rPr>
              <a:t/>
            </a:r>
            <a:br>
              <a:rPr lang="en-US" sz="2200" dirty="0" smtClean="0">
                <a:latin typeface="Times New Roman" panose="02020603050405020304" pitchFamily="18" charset="0"/>
                <a:cs typeface="Times New Roman" panose="02020603050405020304" pitchFamily="18" charset="0"/>
              </a:rPr>
            </a:br>
            <a:r>
              <a:rPr lang="en-US" sz="2200" i="1" dirty="0" smtClean="0">
                <a:latin typeface="Times New Roman" panose="02020603050405020304" pitchFamily="18" charset="0"/>
                <a:cs typeface="Times New Roman" panose="02020603050405020304" pitchFamily="18" charset="0"/>
              </a:rPr>
              <a:t>Anaya’s use of juxtaposition shows conflict between the Luna and </a:t>
            </a:r>
            <a:r>
              <a:rPr lang="en-US" sz="2200" i="1" dirty="0" err="1" smtClean="0">
                <a:latin typeface="Times New Roman" panose="02020603050405020304" pitchFamily="18" charset="0"/>
                <a:cs typeface="Times New Roman" panose="02020603050405020304" pitchFamily="18" charset="0"/>
              </a:rPr>
              <a:t>Marez</a:t>
            </a:r>
            <a:r>
              <a:rPr lang="en-US" sz="2200" i="1" dirty="0" smtClean="0">
                <a:latin typeface="Times New Roman" panose="02020603050405020304" pitchFamily="18" charset="0"/>
                <a:cs typeface="Times New Roman" panose="02020603050405020304" pitchFamily="18" charset="0"/>
              </a:rPr>
              <a:t> families and the various religious powers in Antonio’s life; eventually leading readers, and Antonio to some extent, to realize growing up is choosing one’s own path.</a:t>
            </a:r>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613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Times New Roman" panose="02020603050405020304" pitchFamily="18" charset="0"/>
                <a:cs typeface="Times New Roman" panose="02020603050405020304" pitchFamily="18" charset="0"/>
              </a:rPr>
              <a:t>Introductions and conclusions: A Visual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531061" y="3704020"/>
            <a:ext cx="3689788" cy="3086925"/>
          </a:xfrm>
        </p:spPr>
        <p:txBody>
          <a:bodyPr>
            <a:normAutofit/>
          </a:bodyPr>
          <a:lstStyle/>
          <a:p>
            <a:pPr marL="514350" indent="-514350">
              <a:buFont typeface="+mj-lt"/>
              <a:buAutoNum type="alphaUcPeriod"/>
            </a:pPr>
            <a:r>
              <a:rPr lang="en-US" sz="1600" b="1" u="sng" dirty="0" smtClean="0">
                <a:solidFill>
                  <a:srgbClr val="FF0000"/>
                </a:solidFill>
                <a:latin typeface="Times New Roman" panose="02020603050405020304" pitchFamily="18" charset="0"/>
                <a:cs typeface="Times New Roman" panose="02020603050405020304" pitchFamily="18" charset="0"/>
              </a:rPr>
              <a:t>Restated, in different words, your argument or thesis</a:t>
            </a:r>
            <a:r>
              <a:rPr lang="en-US" sz="1600" u="sng" dirty="0" smtClean="0">
                <a:solidFill>
                  <a:srgbClr val="FF0000"/>
                </a:solidFill>
                <a:latin typeface="Times New Roman" panose="02020603050405020304" pitchFamily="18" charset="0"/>
                <a:cs typeface="Times New Roman" panose="02020603050405020304" pitchFamily="18" charset="0"/>
              </a:rPr>
              <a:t>.</a:t>
            </a:r>
          </a:p>
          <a:p>
            <a:pPr marL="514350" indent="-514350">
              <a:buFont typeface="+mj-lt"/>
              <a:buAutoNum type="alphaUcPeriod"/>
            </a:pPr>
            <a:r>
              <a:rPr lang="en-US" sz="1600" b="1" u="sng" dirty="0" smtClean="0">
                <a:solidFill>
                  <a:srgbClr val="00B050"/>
                </a:solidFill>
                <a:latin typeface="Times New Roman" panose="02020603050405020304" pitchFamily="18" charset="0"/>
                <a:cs typeface="Times New Roman" panose="02020603050405020304" pitchFamily="18" charset="0"/>
              </a:rPr>
              <a:t>Summarize </a:t>
            </a:r>
            <a:r>
              <a:rPr lang="en-US" sz="1600" b="1" u="sng" dirty="0">
                <a:solidFill>
                  <a:srgbClr val="00B050"/>
                </a:solidFill>
                <a:latin typeface="Times New Roman" panose="02020603050405020304" pitchFamily="18" charset="0"/>
                <a:cs typeface="Times New Roman" panose="02020603050405020304" pitchFamily="18" charset="0"/>
              </a:rPr>
              <a:t>the evidence you used (body paragraphs) to prove your </a:t>
            </a:r>
            <a:r>
              <a:rPr lang="en-US" sz="1600" b="1" u="sng" dirty="0" smtClean="0">
                <a:solidFill>
                  <a:srgbClr val="00B050"/>
                </a:solidFill>
                <a:latin typeface="Times New Roman" panose="02020603050405020304" pitchFamily="18" charset="0"/>
                <a:cs typeface="Times New Roman" panose="02020603050405020304" pitchFamily="18" charset="0"/>
              </a:rPr>
              <a:t>thesis</a:t>
            </a:r>
          </a:p>
          <a:p>
            <a:pPr marL="514350" indent="-514350">
              <a:buFont typeface="+mj-lt"/>
              <a:buAutoNum type="alphaUcPeriod"/>
            </a:pPr>
            <a:r>
              <a:rPr lang="en-US" sz="1600" b="1" u="sng" dirty="0">
                <a:solidFill>
                  <a:srgbClr val="0070C0"/>
                </a:solidFill>
                <a:latin typeface="Times New Roman" panose="02020603050405020304" pitchFamily="18" charset="0"/>
                <a:cs typeface="Times New Roman" panose="02020603050405020304" pitchFamily="18" charset="0"/>
              </a:rPr>
              <a:t>A citation from a piece of research</a:t>
            </a:r>
            <a:r>
              <a:rPr lang="en-US" sz="1600" b="1" dirty="0">
                <a:solidFill>
                  <a:srgbClr val="0070C0"/>
                </a:solidFill>
                <a:latin typeface="Times New Roman" panose="02020603050405020304" pitchFamily="18" charset="0"/>
                <a:cs typeface="Times New Roman" panose="02020603050405020304" pitchFamily="18" charset="0"/>
              </a:rPr>
              <a:t>: </a:t>
            </a:r>
            <a:endParaRPr lang="en-US" sz="1600" b="1" dirty="0" smtClean="0">
              <a:solidFill>
                <a:srgbClr val="0070C0"/>
              </a:solidFill>
              <a:latin typeface="Times New Roman" panose="02020603050405020304" pitchFamily="18" charset="0"/>
              <a:cs typeface="Times New Roman" panose="02020603050405020304" pitchFamily="18" charset="0"/>
            </a:endParaRPr>
          </a:p>
          <a:p>
            <a:pPr marL="514350" indent="-514350">
              <a:buFont typeface="+mj-lt"/>
              <a:buAutoNum type="alphaUcPeriod"/>
            </a:pPr>
            <a:r>
              <a:rPr lang="en-US" sz="1600" b="1" u="sng" dirty="0" smtClean="0">
                <a:solidFill>
                  <a:srgbClr val="002060"/>
                </a:solidFill>
                <a:latin typeface="Times New Roman" panose="02020603050405020304" pitchFamily="18" charset="0"/>
                <a:cs typeface="Times New Roman" panose="02020603050405020304" pitchFamily="18" charset="0"/>
              </a:rPr>
              <a:t>Final </a:t>
            </a:r>
            <a:r>
              <a:rPr lang="en-US" sz="1600" b="1" u="sng" dirty="0">
                <a:solidFill>
                  <a:srgbClr val="002060"/>
                </a:solidFill>
                <a:latin typeface="Times New Roman" panose="02020603050405020304" pitchFamily="18" charset="0"/>
                <a:cs typeface="Times New Roman" panose="02020603050405020304" pitchFamily="18" charset="0"/>
              </a:rPr>
              <a:t>explanation of the “so what</a:t>
            </a:r>
            <a:r>
              <a:rPr lang="en-US" sz="1600" b="1" u="sng" dirty="0" smtClean="0">
                <a:solidFill>
                  <a:srgbClr val="002060"/>
                </a:solidFill>
                <a:latin typeface="Times New Roman" panose="02020603050405020304" pitchFamily="18" charset="0"/>
                <a:cs typeface="Times New Roman" panose="02020603050405020304" pitchFamily="18" charset="0"/>
              </a:rPr>
              <a:t>”</a:t>
            </a:r>
          </a:p>
          <a:p>
            <a:pPr marL="514350" indent="-514350">
              <a:buFont typeface="+mj-lt"/>
              <a:buAutoNum type="alphaUcPeriod"/>
            </a:pPr>
            <a:r>
              <a:rPr lang="en-US" sz="1600" b="1" u="sng" dirty="0" smtClean="0">
                <a:solidFill>
                  <a:srgbClr val="7030A0"/>
                </a:solidFill>
                <a:latin typeface="Times New Roman" panose="02020603050405020304" pitchFamily="18" charset="0"/>
                <a:cs typeface="Times New Roman" panose="02020603050405020304" pitchFamily="18" charset="0"/>
              </a:rPr>
              <a:t>Concluding </a:t>
            </a:r>
            <a:r>
              <a:rPr lang="en-US" sz="1600" b="1" u="sng" dirty="0">
                <a:solidFill>
                  <a:srgbClr val="7030A0"/>
                </a:solidFill>
                <a:latin typeface="Times New Roman" panose="02020603050405020304" pitchFamily="18" charset="0"/>
                <a:cs typeface="Times New Roman" panose="02020603050405020304" pitchFamily="18" charset="0"/>
              </a:rPr>
              <a:t>Final </a:t>
            </a:r>
            <a:r>
              <a:rPr lang="en-US" sz="1600" b="1" u="sng" dirty="0" smtClean="0">
                <a:solidFill>
                  <a:srgbClr val="7030A0"/>
                </a:solidFill>
                <a:latin typeface="Times New Roman" panose="02020603050405020304" pitchFamily="18" charset="0"/>
                <a:cs typeface="Times New Roman" panose="02020603050405020304" pitchFamily="18" charset="0"/>
              </a:rPr>
              <a:t>Thought</a:t>
            </a:r>
            <a:r>
              <a:rPr lang="en-US" sz="1600" b="1" dirty="0" smtClean="0">
                <a:solidFill>
                  <a:srgbClr val="7030A0"/>
                </a:solidFill>
                <a:latin typeface="Times New Roman" panose="02020603050405020304" pitchFamily="18" charset="0"/>
                <a:cs typeface="Times New Roman" panose="02020603050405020304" pitchFamily="18" charset="0"/>
              </a:rPr>
              <a:t>:</a:t>
            </a:r>
            <a:endParaRPr lang="en-US" sz="1600" b="1" u="sng"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3514" b="94595" l="4334" r="92570"/>
                    </a14:imgEffect>
                  </a14:imgLayer>
                </a14:imgProps>
              </a:ext>
            </a:extLst>
          </a:blip>
          <a:stretch>
            <a:fillRect/>
          </a:stretch>
        </p:blipFill>
        <p:spPr>
          <a:xfrm>
            <a:off x="4793889" y="3807782"/>
            <a:ext cx="2604221" cy="2983163"/>
          </a:xfrm>
          <a:prstGeom prst="rect">
            <a:avLst/>
          </a:prstGeom>
        </p:spPr>
      </p:pic>
      <p:pic>
        <p:nvPicPr>
          <p:cNvPr id="8" name="Picture 7"/>
          <p:cNvPicPr>
            <a:picLocks noChangeAspect="1"/>
          </p:cNvPicPr>
          <p:nvPr/>
        </p:nvPicPr>
        <p:blipFill>
          <a:blip r:embed="rId4">
            <a:extLst>
              <a:ext uri="{BEBA8EAE-BF5A-486C-A8C5-ECC9F3942E4B}">
                <a14:imgProps xmlns:a14="http://schemas.microsoft.com/office/drawing/2010/main">
                  <a14:imgLayer r:embed="rId5">
                    <a14:imgEffect>
                      <a14:backgroundRemoval t="2381" b="97917" l="2744" r="96951"/>
                    </a14:imgEffect>
                  </a14:imgLayer>
                </a14:imgProps>
              </a:ext>
            </a:extLst>
          </a:blip>
          <a:stretch>
            <a:fillRect/>
          </a:stretch>
        </p:blipFill>
        <p:spPr>
          <a:xfrm>
            <a:off x="4723082" y="1067510"/>
            <a:ext cx="2675028" cy="2740272"/>
          </a:xfrm>
          <a:prstGeom prst="rect">
            <a:avLst/>
          </a:prstGeom>
        </p:spPr>
      </p:pic>
      <p:sp>
        <p:nvSpPr>
          <p:cNvPr id="9" name="Content Placeholder 2"/>
          <p:cNvSpPr txBox="1">
            <a:spLocks/>
          </p:cNvSpPr>
          <p:nvPr/>
        </p:nvSpPr>
        <p:spPr>
          <a:xfrm>
            <a:off x="1435761" y="968734"/>
            <a:ext cx="3287321" cy="2937823"/>
          </a:xfrm>
          <a:prstGeom prst="rect">
            <a:avLst/>
          </a:prstGeom>
          <a:solidFill>
            <a:schemeClr val="bg1">
              <a:lumMod val="95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514350" indent="-514350">
              <a:buFont typeface="+mj-lt"/>
              <a:buAutoNum type="alphaUcPeriod"/>
            </a:pPr>
            <a:r>
              <a:rPr lang="en-US" sz="1600" b="1" u="sng" dirty="0" smtClean="0">
                <a:solidFill>
                  <a:srgbClr val="7030A0"/>
                </a:solidFill>
                <a:latin typeface="Times New Roman" panose="02020603050405020304" pitchFamily="18" charset="0"/>
                <a:cs typeface="Times New Roman" panose="02020603050405020304" pitchFamily="18" charset="0"/>
              </a:rPr>
              <a:t>HOOK: Interesting quote related to your topic that is INTEGRATED. </a:t>
            </a:r>
            <a:endParaRPr lang="en-US" sz="1600" dirty="0" smtClean="0">
              <a:latin typeface="Times New Roman" panose="02020603050405020304" pitchFamily="18" charset="0"/>
              <a:cs typeface="Times New Roman" panose="02020603050405020304" pitchFamily="18" charset="0"/>
            </a:endParaRPr>
          </a:p>
          <a:p>
            <a:pPr marL="514350" indent="-514350">
              <a:buFont typeface="+mj-lt"/>
              <a:buAutoNum type="alphaUcPeriod"/>
            </a:pPr>
            <a:r>
              <a:rPr lang="en-US" sz="1600" b="1" u="sng" dirty="0" smtClean="0">
                <a:solidFill>
                  <a:srgbClr val="0070C0"/>
                </a:solidFill>
                <a:latin typeface="Times New Roman" panose="02020603050405020304" pitchFamily="18" charset="0"/>
                <a:cs typeface="Times New Roman" panose="02020603050405020304" pitchFamily="18" charset="0"/>
              </a:rPr>
              <a:t>Briefly explain </a:t>
            </a:r>
            <a:r>
              <a:rPr lang="en-US" sz="1600" b="1" i="1" u="sng" dirty="0" smtClean="0">
                <a:solidFill>
                  <a:srgbClr val="0070C0"/>
                </a:solidFill>
                <a:latin typeface="Times New Roman" panose="02020603050405020304" pitchFamily="18" charset="0"/>
                <a:cs typeface="Times New Roman" panose="02020603050405020304" pitchFamily="18" charset="0"/>
              </a:rPr>
              <a:t>Bless Me, </a:t>
            </a:r>
            <a:r>
              <a:rPr lang="en-US" sz="1600" b="1" i="1" u="sng" dirty="0" err="1" smtClean="0">
                <a:solidFill>
                  <a:srgbClr val="0070C0"/>
                </a:solidFill>
                <a:latin typeface="Times New Roman" panose="02020603050405020304" pitchFamily="18" charset="0"/>
                <a:cs typeface="Times New Roman" panose="02020603050405020304" pitchFamily="18" charset="0"/>
              </a:rPr>
              <a:t>Ultima</a:t>
            </a:r>
            <a:r>
              <a:rPr lang="en-US" sz="1600" b="1" u="sng" dirty="0" smtClean="0">
                <a:solidFill>
                  <a:srgbClr val="0070C0"/>
                </a:solidFill>
                <a:latin typeface="Times New Roman" panose="02020603050405020304" pitchFamily="18" charset="0"/>
                <a:cs typeface="Times New Roman" panose="02020603050405020304" pitchFamily="18" charset="0"/>
              </a:rPr>
              <a:t> plot/novel.</a:t>
            </a:r>
          </a:p>
          <a:p>
            <a:pPr marL="514350" indent="-514350">
              <a:buFont typeface="+mj-lt"/>
              <a:buAutoNum type="alphaUcPeriod"/>
            </a:pPr>
            <a:r>
              <a:rPr lang="en-US" sz="1600" b="1" u="sng" dirty="0" smtClean="0">
                <a:solidFill>
                  <a:srgbClr val="00B050"/>
                </a:solidFill>
                <a:latin typeface="Times New Roman" panose="02020603050405020304" pitchFamily="18" charset="0"/>
                <a:cs typeface="Times New Roman" panose="02020603050405020304" pitchFamily="18" charset="0"/>
              </a:rPr>
              <a:t>ETHOS: Explain your literary term or context about it.</a:t>
            </a:r>
          </a:p>
          <a:p>
            <a:pPr marL="514350" indent="-514350">
              <a:buFont typeface="+mj-lt"/>
              <a:buAutoNum type="alphaUcPeriod"/>
            </a:pPr>
            <a:r>
              <a:rPr lang="en-US" sz="1600" b="1" u="sng" dirty="0" smtClean="0">
                <a:solidFill>
                  <a:srgbClr val="FF0000"/>
                </a:solidFill>
                <a:latin typeface="Times New Roman" panose="02020603050405020304" pitchFamily="18" charset="0"/>
                <a:cs typeface="Times New Roman" panose="02020603050405020304" pitchFamily="18" charset="0"/>
              </a:rPr>
              <a:t>Thesis Statement.</a:t>
            </a:r>
            <a:endParaRPr lang="en-US" sz="1600" dirty="0" smtClean="0">
              <a:latin typeface="Times New Roman" panose="02020603050405020304" pitchFamily="18" charset="0"/>
              <a:cs typeface="Times New Roman" panose="02020603050405020304" pitchFamily="18" charset="0"/>
            </a:endParaRPr>
          </a:p>
          <a:p>
            <a:pPr marL="0" indent="0">
              <a:buFont typeface="Wingdings 2" pitchFamily="18" charset="2"/>
              <a:buNone/>
            </a:pPr>
            <a:endParaRPr lang="en-US" sz="1600" dirty="0" smtClean="0">
              <a:latin typeface="Times New Roman" panose="02020603050405020304" pitchFamily="18" charset="0"/>
              <a:cs typeface="Times New Roman" panose="02020603050405020304" pitchFamily="18" charset="0"/>
            </a:endParaRPr>
          </a:p>
        </p:txBody>
      </p:sp>
      <p:sp>
        <p:nvSpPr>
          <p:cNvPr id="10" name="Content Placeholder 2"/>
          <p:cNvSpPr txBox="1">
            <a:spLocks/>
          </p:cNvSpPr>
          <p:nvPr/>
        </p:nvSpPr>
        <p:spPr>
          <a:xfrm>
            <a:off x="520040" y="4899735"/>
            <a:ext cx="3954483" cy="1074247"/>
          </a:xfrm>
          <a:prstGeom prst="rect">
            <a:avLst/>
          </a:prstGeom>
        </p:spPr>
        <p:txBody>
          <a:bodyPr vert="horz" lIns="91440" tIns="45720" rIns="91440" bIns="45720" rtlCol="0">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0" indent="0">
              <a:buNone/>
            </a:pPr>
            <a:r>
              <a:rPr lang="en-US" sz="2200" b="1" dirty="0" smtClean="0">
                <a:solidFill>
                  <a:schemeClr val="tx1"/>
                </a:solidFill>
                <a:latin typeface="Times New Roman" panose="02020603050405020304" pitchFamily="18" charset="0"/>
                <a:cs typeface="Times New Roman" panose="02020603050405020304" pitchFamily="18" charset="0"/>
              </a:rPr>
              <a:t>NOTE</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b="1" u="sng" dirty="0" smtClean="0">
                <a:solidFill>
                  <a:srgbClr val="0070C0"/>
                </a:solidFill>
                <a:latin typeface="Times New Roman" panose="02020603050405020304" pitchFamily="18" charset="0"/>
                <a:cs typeface="Times New Roman" panose="02020603050405020304" pitchFamily="18" charset="0"/>
              </a:rPr>
              <a:t>C</a:t>
            </a:r>
            <a:r>
              <a:rPr lang="en-US" sz="2200" b="1" dirty="0" smtClean="0">
                <a:solidFill>
                  <a:srgbClr val="0070C0"/>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 and </a:t>
            </a:r>
            <a:r>
              <a:rPr lang="en-US" sz="2200" b="1" u="sng" dirty="0" smtClean="0">
                <a:solidFill>
                  <a:srgbClr val="002060"/>
                </a:solidFill>
                <a:latin typeface="Times New Roman" panose="02020603050405020304" pitchFamily="18" charset="0"/>
                <a:cs typeface="Times New Roman" panose="02020603050405020304" pitchFamily="18" charset="0"/>
              </a:rPr>
              <a:t>D</a:t>
            </a:r>
            <a:r>
              <a:rPr lang="en-US" sz="2200" b="1" dirty="0" smtClean="0">
                <a:solidFill>
                  <a:srgbClr val="002060"/>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 can be flipped, </a:t>
            </a:r>
            <a:r>
              <a:rPr lang="en-US" sz="2200" b="1" dirty="0" smtClean="0">
                <a:solidFill>
                  <a:schemeClr val="tx1"/>
                </a:solidFill>
                <a:latin typeface="Times New Roman" panose="02020603050405020304" pitchFamily="18" charset="0"/>
                <a:cs typeface="Times New Roman" panose="02020603050405020304" pitchFamily="18" charset="0"/>
              </a:rPr>
              <a:t>if it makes more sense for </a:t>
            </a:r>
            <a:r>
              <a:rPr lang="en-US" sz="2200" b="1" i="1" dirty="0" smtClean="0">
                <a:solidFill>
                  <a:schemeClr val="tx1"/>
                </a:solidFill>
                <a:latin typeface="Times New Roman" panose="02020603050405020304" pitchFamily="18" charset="0"/>
                <a:cs typeface="Times New Roman" panose="02020603050405020304" pitchFamily="18" charset="0"/>
              </a:rPr>
              <a:t>your</a:t>
            </a:r>
            <a:r>
              <a:rPr lang="en-US" sz="2200" b="1" dirty="0" smtClean="0">
                <a:solidFill>
                  <a:schemeClr val="tx1"/>
                </a:solidFill>
                <a:latin typeface="Times New Roman" panose="02020603050405020304" pitchFamily="18" charset="0"/>
                <a:cs typeface="Times New Roman" panose="02020603050405020304" pitchFamily="18" charset="0"/>
              </a:rPr>
              <a:t> conclusion</a:t>
            </a:r>
            <a:r>
              <a:rPr lang="en-US" sz="2200" dirty="0" smtClean="0">
                <a:solidFill>
                  <a:schemeClr val="tx1"/>
                </a:solidFill>
                <a:latin typeface="Times New Roman" panose="02020603050405020304" pitchFamily="18" charset="0"/>
                <a:cs typeface="Times New Roman" panose="02020603050405020304" pitchFamily="18" charset="0"/>
              </a:rPr>
              <a:t>.</a:t>
            </a:r>
          </a:p>
        </p:txBody>
      </p:sp>
      <p:sp>
        <p:nvSpPr>
          <p:cNvPr id="4" name="Right Arrow 3"/>
          <p:cNvSpPr/>
          <p:nvPr/>
        </p:nvSpPr>
        <p:spPr>
          <a:xfrm rot="20191664">
            <a:off x="4123614" y="5371727"/>
            <a:ext cx="1207600" cy="130264"/>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543008">
            <a:off x="4123614" y="5375040"/>
            <a:ext cx="1207600" cy="130264"/>
          </a:xfrm>
          <a:prstGeom prs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736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latin typeface="Times New Roman" panose="02020603050405020304" pitchFamily="18" charset="0"/>
                <a:cs typeface="Times New Roman" panose="02020603050405020304" pitchFamily="18" charset="0"/>
              </a:rPr>
              <a:t>BMU Conclusion Paragraph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5900" y="1574800"/>
            <a:ext cx="5781139" cy="5283199"/>
          </a:xfrm>
        </p:spPr>
        <p:txBody>
          <a:bodyPr>
            <a:normAutofit/>
          </a:bodyPr>
          <a:lstStyle/>
          <a:p>
            <a:pPr marL="514350" indent="-514350">
              <a:buFont typeface="+mj-lt"/>
              <a:buAutoNum type="alphaUcPeriod"/>
            </a:pPr>
            <a:r>
              <a:rPr lang="en-US" sz="2200" b="1" u="sng" dirty="0" smtClean="0">
                <a:solidFill>
                  <a:srgbClr val="FF0000"/>
                </a:solidFill>
                <a:latin typeface="Times New Roman" panose="02020603050405020304" pitchFamily="18" charset="0"/>
                <a:cs typeface="Times New Roman" panose="02020603050405020304" pitchFamily="18" charset="0"/>
              </a:rPr>
              <a:t>Restated, in different words, your argument or thesis</a:t>
            </a:r>
            <a:r>
              <a:rPr lang="en-US" sz="2200" u="sng" dirty="0" smtClean="0">
                <a:solidFill>
                  <a:srgbClr val="FF0000"/>
                </a:solidFill>
                <a:latin typeface="Times New Roman" panose="02020603050405020304" pitchFamily="18" charset="0"/>
                <a:cs typeface="Times New Roman" panose="02020603050405020304" pitchFamily="18" charset="0"/>
              </a:rPr>
              <a:t>.</a:t>
            </a:r>
          </a:p>
          <a:p>
            <a:pPr marL="514350" indent="-514350">
              <a:buFont typeface="+mj-lt"/>
              <a:buAutoNum type="alphaUcPeriod"/>
            </a:pPr>
            <a:r>
              <a:rPr lang="en-US" sz="2200" b="1" u="sng" dirty="0" smtClean="0">
                <a:solidFill>
                  <a:srgbClr val="00B050"/>
                </a:solidFill>
                <a:latin typeface="Times New Roman" panose="02020603050405020304" pitchFamily="18" charset="0"/>
                <a:cs typeface="Times New Roman" panose="02020603050405020304" pitchFamily="18" charset="0"/>
              </a:rPr>
              <a:t>Summarize </a:t>
            </a:r>
            <a:r>
              <a:rPr lang="en-US" sz="2200" b="1" u="sng" dirty="0">
                <a:solidFill>
                  <a:srgbClr val="00B050"/>
                </a:solidFill>
                <a:latin typeface="Times New Roman" panose="02020603050405020304" pitchFamily="18" charset="0"/>
                <a:cs typeface="Times New Roman" panose="02020603050405020304" pitchFamily="18" charset="0"/>
              </a:rPr>
              <a:t>the evidence you used (body paragraphs) to prove your </a:t>
            </a:r>
            <a:r>
              <a:rPr lang="en-US" sz="2200" b="1" u="sng" dirty="0" smtClean="0">
                <a:solidFill>
                  <a:srgbClr val="00B050"/>
                </a:solidFill>
                <a:latin typeface="Times New Roman" panose="02020603050405020304" pitchFamily="18" charset="0"/>
                <a:cs typeface="Times New Roman" panose="02020603050405020304" pitchFamily="18" charset="0"/>
              </a:rPr>
              <a:t>thesis</a:t>
            </a:r>
          </a:p>
          <a:p>
            <a:pPr marL="514350" indent="-514350">
              <a:buFont typeface="+mj-lt"/>
              <a:buAutoNum type="alphaUcPeriod"/>
            </a:pPr>
            <a:r>
              <a:rPr lang="en-US" sz="2200" b="1" u="sng" dirty="0">
                <a:solidFill>
                  <a:srgbClr val="0070C0"/>
                </a:solidFill>
                <a:latin typeface="Times New Roman" panose="02020603050405020304" pitchFamily="18" charset="0"/>
                <a:cs typeface="Times New Roman" panose="02020603050405020304" pitchFamily="18" charset="0"/>
              </a:rPr>
              <a:t>A citation from a piece of research</a:t>
            </a:r>
            <a:r>
              <a:rPr lang="en-US" sz="2200" b="1" dirty="0">
                <a:solidFill>
                  <a:srgbClr val="0070C0"/>
                </a:solidFill>
                <a:latin typeface="Times New Roman" panose="02020603050405020304" pitchFamily="18" charset="0"/>
                <a:cs typeface="Times New Roman" panose="02020603050405020304" pitchFamily="18" charset="0"/>
              </a:rPr>
              <a:t>: use the school’s database to cite something relevant, probably ACADEMIC research or AUTHOR’s QUOTE </a:t>
            </a:r>
          </a:p>
          <a:p>
            <a:pPr marL="514350" indent="-514350">
              <a:buFont typeface="+mj-lt"/>
              <a:buAutoNum type="alphaUcPeriod"/>
            </a:pPr>
            <a:r>
              <a:rPr lang="en-US" sz="2200" b="1" u="sng" dirty="0" smtClean="0">
                <a:solidFill>
                  <a:srgbClr val="002060"/>
                </a:solidFill>
                <a:latin typeface="Times New Roman" panose="02020603050405020304" pitchFamily="18" charset="0"/>
                <a:cs typeface="Times New Roman" panose="02020603050405020304" pitchFamily="18" charset="0"/>
              </a:rPr>
              <a:t>Final </a:t>
            </a:r>
            <a:r>
              <a:rPr lang="en-US" sz="2200" b="1" u="sng" dirty="0">
                <a:solidFill>
                  <a:srgbClr val="002060"/>
                </a:solidFill>
                <a:latin typeface="Times New Roman" panose="02020603050405020304" pitchFamily="18" charset="0"/>
                <a:cs typeface="Times New Roman" panose="02020603050405020304" pitchFamily="18" charset="0"/>
              </a:rPr>
              <a:t>explanation of the “so what</a:t>
            </a:r>
            <a:r>
              <a:rPr lang="en-US" sz="2200" b="1" u="sng" dirty="0" smtClean="0">
                <a:solidFill>
                  <a:srgbClr val="002060"/>
                </a:solidFill>
                <a:latin typeface="Times New Roman" panose="02020603050405020304" pitchFamily="18" charset="0"/>
                <a:cs typeface="Times New Roman" panose="02020603050405020304" pitchFamily="18" charset="0"/>
              </a:rPr>
              <a:t>”</a:t>
            </a:r>
          </a:p>
          <a:p>
            <a:pPr marL="514350" indent="-514350">
              <a:buFont typeface="+mj-lt"/>
              <a:buAutoNum type="alphaUcPeriod"/>
            </a:pPr>
            <a:r>
              <a:rPr lang="en-US" sz="2200" b="1" u="sng" dirty="0" smtClean="0">
                <a:solidFill>
                  <a:srgbClr val="7030A0"/>
                </a:solidFill>
                <a:latin typeface="Times New Roman" panose="02020603050405020304" pitchFamily="18" charset="0"/>
                <a:cs typeface="Times New Roman" panose="02020603050405020304" pitchFamily="18" charset="0"/>
              </a:rPr>
              <a:t>Concluding </a:t>
            </a:r>
            <a:r>
              <a:rPr lang="en-US" sz="2200" b="1" u="sng" dirty="0">
                <a:solidFill>
                  <a:srgbClr val="7030A0"/>
                </a:solidFill>
                <a:latin typeface="Times New Roman" panose="02020603050405020304" pitchFamily="18" charset="0"/>
                <a:cs typeface="Times New Roman" panose="02020603050405020304" pitchFamily="18" charset="0"/>
              </a:rPr>
              <a:t>Final </a:t>
            </a:r>
            <a:r>
              <a:rPr lang="en-US" sz="2200" b="1" u="sng" dirty="0" smtClean="0">
                <a:solidFill>
                  <a:srgbClr val="7030A0"/>
                </a:solidFill>
                <a:latin typeface="Times New Roman" panose="02020603050405020304" pitchFamily="18" charset="0"/>
                <a:cs typeface="Times New Roman" panose="02020603050405020304" pitchFamily="18" charset="0"/>
              </a:rPr>
              <a:t>Thought</a:t>
            </a:r>
            <a:r>
              <a:rPr lang="en-US" sz="2200" b="1" dirty="0" smtClean="0">
                <a:solidFill>
                  <a:srgbClr val="7030A0"/>
                </a:solidFill>
                <a:latin typeface="Times New Roman" panose="02020603050405020304" pitchFamily="18" charset="0"/>
                <a:cs typeface="Times New Roman" panose="02020603050405020304" pitchFamily="18" charset="0"/>
              </a:rPr>
              <a:t>: broad, universal final thought that feels like a conclusion. </a:t>
            </a:r>
            <a:endParaRPr lang="en-US" sz="2200" b="1" u="sng" dirty="0">
              <a:solidFill>
                <a:srgbClr val="7030A0"/>
              </a:solidFill>
              <a:latin typeface="Times New Roman" panose="02020603050405020304" pitchFamily="18" charset="0"/>
              <a:cs typeface="Times New Roman" panose="02020603050405020304" pitchFamily="18" charset="0"/>
            </a:endParaRPr>
          </a:p>
          <a:p>
            <a:pPr marL="514350" indent="-514350">
              <a:buFont typeface="+mj-lt"/>
              <a:buAutoNum type="alphaUcPeriod"/>
            </a:pPr>
            <a:endParaRPr lang="en-US" sz="2200" b="1" u="sng"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3514" b="94595" l="4334" r="92570"/>
                    </a14:imgEffect>
                  </a14:imgLayer>
                </a14:imgProps>
              </a:ext>
            </a:extLst>
          </a:blip>
          <a:stretch>
            <a:fillRect/>
          </a:stretch>
        </p:blipFill>
        <p:spPr>
          <a:xfrm>
            <a:off x="7835303" y="1325563"/>
            <a:ext cx="3850002" cy="4410219"/>
          </a:xfrm>
          <a:prstGeom prst="rect">
            <a:avLst/>
          </a:prstGeom>
        </p:spPr>
      </p:pic>
      <p:sp>
        <p:nvSpPr>
          <p:cNvPr id="7" name="Content Placeholder 2"/>
          <p:cNvSpPr txBox="1">
            <a:spLocks/>
          </p:cNvSpPr>
          <p:nvPr/>
        </p:nvSpPr>
        <p:spPr>
          <a:xfrm>
            <a:off x="5997039" y="5391398"/>
            <a:ext cx="6194961" cy="1353786"/>
          </a:xfrm>
          <a:prstGeom prst="rect">
            <a:avLst/>
          </a:prstGeom>
        </p:spPr>
        <p:txBody>
          <a:bodyPr vert="horz" lIns="91440" tIns="45720" rIns="91440" bIns="45720" rtlCol="0">
            <a:normAutofit fontScale="85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0" indent="0">
              <a:buNone/>
            </a:pPr>
            <a:r>
              <a:rPr lang="en-US" sz="2200" dirty="0" smtClean="0">
                <a:solidFill>
                  <a:schemeClr val="tx1"/>
                </a:solidFill>
                <a:latin typeface="Times New Roman" panose="02020603050405020304" pitchFamily="18" charset="0"/>
                <a:cs typeface="Times New Roman" panose="02020603050405020304" pitchFamily="18" charset="0"/>
              </a:rPr>
              <a:t>Think of your conclusion paragraph as the opposite of your introduction funnel, it should gradually get more </a:t>
            </a:r>
            <a:r>
              <a:rPr lang="en-US" sz="2200" b="1" dirty="0" smtClean="0">
                <a:solidFill>
                  <a:schemeClr val="tx1"/>
                </a:solidFill>
                <a:latin typeface="Times New Roman" panose="02020603050405020304" pitchFamily="18" charset="0"/>
                <a:cs typeface="Times New Roman" panose="02020603050405020304" pitchFamily="18" charset="0"/>
              </a:rPr>
              <a:t>universal and culminating</a:t>
            </a:r>
            <a:r>
              <a:rPr lang="en-US" sz="2200" dirty="0" smtClean="0">
                <a:solidFill>
                  <a:schemeClr val="tx1"/>
                </a:solidFill>
                <a:latin typeface="Times New Roman" panose="02020603050405020304" pitchFamily="18" charset="0"/>
                <a:cs typeface="Times New Roman" panose="02020603050405020304" pitchFamily="18" charset="0"/>
              </a:rPr>
              <a:t> as it funnels from your specific </a:t>
            </a:r>
            <a:r>
              <a:rPr lang="en-US" sz="2200" b="1" dirty="0" smtClean="0">
                <a:solidFill>
                  <a:srgbClr val="FF0000"/>
                </a:solidFill>
                <a:latin typeface="Times New Roman" panose="02020603050405020304" pitchFamily="18" charset="0"/>
                <a:cs typeface="Times New Roman" panose="02020603050405020304" pitchFamily="18" charset="0"/>
              </a:rPr>
              <a:t>YOUR THESIS</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to a satisfying, </a:t>
            </a:r>
            <a:r>
              <a:rPr lang="en-US" sz="2200" b="1" dirty="0" smtClean="0">
                <a:solidFill>
                  <a:srgbClr val="7030A0"/>
                </a:solidFill>
                <a:latin typeface="Times New Roman" panose="02020603050405020304" pitchFamily="18" charset="0"/>
                <a:cs typeface="Times New Roman" panose="02020603050405020304" pitchFamily="18" charset="0"/>
              </a:rPr>
              <a:t>FINAL THOUGHT</a:t>
            </a:r>
            <a:r>
              <a:rPr lang="en-US" sz="2200" dirty="0" smtClean="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7181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4530811" y="1690688"/>
            <a:ext cx="7544186" cy="5074964"/>
          </a:xfrm>
          <a:prstGeom prst="rect">
            <a:avLst/>
          </a:prstGeom>
        </p:spPr>
      </p:pic>
      <p:sp>
        <p:nvSpPr>
          <p:cNvPr id="5" name="Right Arrow 4"/>
          <p:cNvSpPr/>
          <p:nvPr/>
        </p:nvSpPr>
        <p:spPr>
          <a:xfrm>
            <a:off x="2149434" y="3641124"/>
            <a:ext cx="2381377" cy="58704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Start with this one!</a:t>
            </a:r>
            <a:endParaRPr lang="en-US" dirty="0"/>
          </a:p>
        </p:txBody>
      </p:sp>
    </p:spTree>
    <p:extLst>
      <p:ext uri="{BB962C8B-B14F-4D97-AF65-F5344CB8AC3E}">
        <p14:creationId xmlns:p14="http://schemas.microsoft.com/office/powerpoint/2010/main" val="3991390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00" y="106878"/>
            <a:ext cx="10515600" cy="1325563"/>
          </a:xfrm>
        </p:spPr>
        <p:txBody>
          <a:bodyPr/>
          <a:lstStyle/>
          <a:p>
            <a:r>
              <a:rPr lang="en-US" dirty="0" smtClean="0">
                <a:latin typeface="Times New Roman" panose="02020603050405020304" pitchFamily="18" charset="0"/>
                <a:cs typeface="Times New Roman" panose="02020603050405020304" pitchFamily="18" charset="0"/>
              </a:rPr>
              <a:t>BMU Conclusion Paragraph</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Example </a:t>
            </a:r>
            <a:r>
              <a:rPr lang="en-US" sz="1600" dirty="0" smtClean="0">
                <a:latin typeface="Times New Roman" panose="02020603050405020304" pitchFamily="18" charset="0"/>
                <a:cs typeface="Times New Roman" panose="02020603050405020304" pitchFamily="18" charset="0"/>
              </a:rPr>
              <a:t>(NOTE: not aligned with earlier example of INTRO)</a:t>
            </a:r>
            <a:endParaRPr lang="en-US" sz="1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5900" y="1555668"/>
            <a:ext cx="11718801" cy="5302331"/>
          </a:xfrm>
        </p:spPr>
        <p:txBody>
          <a:bodyPr>
            <a:normAutofit fontScale="92500" lnSpcReduction="10000"/>
          </a:bodyPr>
          <a:lstStyle/>
          <a:p>
            <a:pPr marL="514350" indent="-514350">
              <a:buFont typeface="+mj-lt"/>
              <a:buAutoNum type="alphaUcPeriod"/>
            </a:pPr>
            <a:r>
              <a:rPr lang="en-US" sz="2200" b="1" u="sng" dirty="0" smtClean="0">
                <a:solidFill>
                  <a:srgbClr val="FF0000"/>
                </a:solidFill>
                <a:latin typeface="Times New Roman" panose="02020603050405020304" pitchFamily="18" charset="0"/>
                <a:cs typeface="Times New Roman" panose="02020603050405020304" pitchFamily="18" charset="0"/>
              </a:rPr>
              <a:t>Restated, in different words, your argument or thesis</a:t>
            </a:r>
            <a:r>
              <a:rPr lang="en-US" sz="2200" dirty="0" smtClean="0">
                <a:solidFill>
                  <a:srgbClr val="FF0000"/>
                </a:solidFill>
                <a:latin typeface="Times New Roman" panose="02020603050405020304" pitchFamily="18" charset="0"/>
                <a:cs typeface="Times New Roman" panose="02020603050405020304" pitchFamily="18" charset="0"/>
              </a:rPr>
              <a: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dirty="0" smtClean="0">
                <a:solidFill>
                  <a:schemeClr val="tx1"/>
                </a:solidFill>
                <a:latin typeface="Times New Roman" panose="02020603050405020304" pitchFamily="18" charset="0"/>
                <a:cs typeface="Times New Roman" panose="02020603050405020304" pitchFamily="18" charset="0"/>
              </a:rPr>
              <a:t>Anaya’s </a:t>
            </a:r>
            <a:r>
              <a:rPr lang="en-US" sz="2200" dirty="0">
                <a:solidFill>
                  <a:schemeClr val="tx1"/>
                </a:solidFill>
                <a:latin typeface="Times New Roman" panose="02020603050405020304" pitchFamily="18" charset="0"/>
                <a:cs typeface="Times New Roman" panose="02020603050405020304" pitchFamily="18" charset="0"/>
              </a:rPr>
              <a:t>novel </a:t>
            </a:r>
            <a:r>
              <a:rPr lang="en-US" sz="2200" i="1" dirty="0">
                <a:solidFill>
                  <a:schemeClr val="tx1"/>
                </a:solidFill>
                <a:latin typeface="Times New Roman" panose="02020603050405020304" pitchFamily="18" charset="0"/>
                <a:cs typeface="Times New Roman" panose="02020603050405020304" pitchFamily="18" charset="0"/>
              </a:rPr>
              <a:t>Bless Me, </a:t>
            </a:r>
            <a:r>
              <a:rPr lang="en-US" sz="2200" i="1" dirty="0" err="1">
                <a:solidFill>
                  <a:schemeClr val="tx1"/>
                </a:solidFill>
                <a:latin typeface="Times New Roman" panose="02020603050405020304" pitchFamily="18" charset="0"/>
                <a:cs typeface="Times New Roman" panose="02020603050405020304" pitchFamily="18" charset="0"/>
              </a:rPr>
              <a:t>Ultima</a:t>
            </a:r>
            <a:r>
              <a:rPr lang="en-US" sz="2200" dirty="0">
                <a:solidFill>
                  <a:schemeClr val="tx1"/>
                </a:solidFill>
                <a:latin typeface="Times New Roman" panose="02020603050405020304" pitchFamily="18" charset="0"/>
                <a:cs typeface="Times New Roman" panose="02020603050405020304" pitchFamily="18" charset="0"/>
              </a:rPr>
              <a:t> was able to create a meaningful example of juxtaposition between </a:t>
            </a:r>
            <a:r>
              <a:rPr lang="en-US" sz="2200" dirty="0" err="1">
                <a:solidFill>
                  <a:schemeClr val="tx1"/>
                </a:solidFill>
                <a:latin typeface="Times New Roman" panose="02020603050405020304" pitchFamily="18" charset="0"/>
                <a:cs typeface="Times New Roman" panose="02020603050405020304" pitchFamily="18" charset="0"/>
              </a:rPr>
              <a:t>Ultima’s</a:t>
            </a:r>
            <a:r>
              <a:rPr lang="en-US" sz="2200" dirty="0">
                <a:solidFill>
                  <a:schemeClr val="tx1"/>
                </a:solidFill>
                <a:latin typeface="Times New Roman" panose="02020603050405020304" pitchFamily="18" charset="0"/>
                <a:cs typeface="Times New Roman" panose="02020603050405020304" pitchFamily="18" charset="0"/>
              </a:rPr>
              <a:t> cures and Catholicism, which showed Antonio the advantages </a:t>
            </a:r>
            <a:r>
              <a:rPr lang="en-US" sz="2200" dirty="0" smtClean="0">
                <a:solidFill>
                  <a:schemeClr val="tx1"/>
                </a:solidFill>
                <a:latin typeface="Times New Roman" panose="02020603050405020304" pitchFamily="18" charset="0"/>
                <a:cs typeface="Times New Roman" panose="02020603050405020304" pitchFamily="18" charset="0"/>
              </a:rPr>
              <a:t>from </a:t>
            </a:r>
            <a:r>
              <a:rPr lang="en-US" sz="2200" dirty="0">
                <a:solidFill>
                  <a:schemeClr val="tx1"/>
                </a:solidFill>
                <a:latin typeface="Times New Roman" panose="02020603050405020304" pitchFamily="18" charset="0"/>
                <a:cs typeface="Times New Roman" panose="02020603050405020304" pitchFamily="18" charset="0"/>
              </a:rPr>
              <a:t>incorporating syncretism into </a:t>
            </a:r>
            <a:r>
              <a:rPr lang="en-US" sz="2200" dirty="0" smtClean="0">
                <a:solidFill>
                  <a:schemeClr val="tx1"/>
                </a:solidFill>
                <a:latin typeface="Times New Roman" panose="02020603050405020304" pitchFamily="18" charset="0"/>
                <a:cs typeface="Times New Roman" panose="02020603050405020304" pitchFamily="18" charset="0"/>
              </a:rPr>
              <a:t>life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teaching </a:t>
            </a:r>
            <a:r>
              <a:rPr lang="en-US" sz="2200" dirty="0">
                <a:solidFill>
                  <a:schemeClr val="tx1"/>
                </a:solidFill>
                <a:latin typeface="Times New Roman" panose="02020603050405020304" pitchFamily="18" charset="0"/>
                <a:cs typeface="Times New Roman" panose="02020603050405020304" pitchFamily="18" charset="0"/>
              </a:rPr>
              <a:t>Antonio to grow by accepting his own </a:t>
            </a:r>
            <a:r>
              <a:rPr lang="en-US" sz="2200" dirty="0" smtClean="0">
                <a:solidFill>
                  <a:schemeClr val="tx1"/>
                </a:solidFill>
                <a:latin typeface="Times New Roman" panose="02020603050405020304" pitchFamily="18" charset="0"/>
                <a:cs typeface="Times New Roman" panose="02020603050405020304" pitchFamily="18" charset="0"/>
              </a:rPr>
              <a:t>truths. </a:t>
            </a:r>
            <a:endParaRPr lang="en-US" sz="2200" u="sng" dirty="0" smtClean="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lphaUcPeriod"/>
            </a:pPr>
            <a:r>
              <a:rPr lang="en-US" sz="2200" b="1" u="sng" dirty="0" smtClean="0">
                <a:solidFill>
                  <a:srgbClr val="00B050"/>
                </a:solidFill>
                <a:latin typeface="Times New Roman" panose="02020603050405020304" pitchFamily="18" charset="0"/>
                <a:cs typeface="Times New Roman" panose="02020603050405020304" pitchFamily="18" charset="0"/>
              </a:rPr>
              <a:t>Summarize </a:t>
            </a:r>
            <a:r>
              <a:rPr lang="en-US" sz="2200" b="1" u="sng" dirty="0">
                <a:solidFill>
                  <a:srgbClr val="00B050"/>
                </a:solidFill>
                <a:latin typeface="Times New Roman" panose="02020603050405020304" pitchFamily="18" charset="0"/>
                <a:cs typeface="Times New Roman" panose="02020603050405020304" pitchFamily="18" charset="0"/>
              </a:rPr>
              <a:t>the evidence you used (body paragraphs) to prove your </a:t>
            </a:r>
            <a:r>
              <a:rPr lang="en-US" sz="2200" b="1" u="sng" dirty="0" smtClean="0">
                <a:solidFill>
                  <a:srgbClr val="00B050"/>
                </a:solidFill>
                <a:latin typeface="Times New Roman" panose="02020603050405020304" pitchFamily="18" charset="0"/>
                <a:cs typeface="Times New Roman" panose="02020603050405020304" pitchFamily="18" charset="0"/>
              </a:rPr>
              <a:t>thesis</a:t>
            </a:r>
            <a:r>
              <a:rPr lang="en-US" sz="2200" b="1" dirty="0" smtClean="0">
                <a:solidFill>
                  <a:srgbClr val="00B050"/>
                </a:solidFill>
                <a:latin typeface="Times New Roman" panose="02020603050405020304" pitchFamily="18" charset="0"/>
                <a:cs typeface="Times New Roman" panose="02020603050405020304" pitchFamily="18" charset="0"/>
              </a:rPr>
              <a:t>:</a:t>
            </a:r>
            <a:r>
              <a:rPr lang="en-US" sz="2200" dirty="0">
                <a:solidFill>
                  <a:srgbClr val="00B050"/>
                </a:solidFill>
                <a:latin typeface="Times New Roman" panose="02020603050405020304" pitchFamily="18" charset="0"/>
                <a:cs typeface="Times New Roman" panose="02020603050405020304" pitchFamily="18" charset="0"/>
              </a:rPr>
              <a:t/>
            </a:r>
            <a:br>
              <a:rPr lang="en-US" sz="2200" dirty="0">
                <a:solidFill>
                  <a:srgbClr val="00B050"/>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Anaya proved god was not the only way to resolve problems, a mixture of religion and culture is necessary for growth, and </a:t>
            </a:r>
            <a:r>
              <a:rPr lang="en-US" sz="2200" dirty="0" smtClean="0">
                <a:solidFill>
                  <a:schemeClr val="tx1"/>
                </a:solidFill>
                <a:latin typeface="Times New Roman" panose="02020603050405020304" pitchFamily="18" charset="0"/>
                <a:cs typeface="Times New Roman" panose="02020603050405020304" pitchFamily="18" charset="0"/>
              </a:rPr>
              <a:t>that </a:t>
            </a:r>
            <a:r>
              <a:rPr lang="en-US" sz="2200" dirty="0">
                <a:solidFill>
                  <a:schemeClr val="tx1"/>
                </a:solidFill>
                <a:latin typeface="Times New Roman" panose="02020603050405020304" pitchFamily="18" charset="0"/>
                <a:cs typeface="Times New Roman" panose="02020603050405020304" pitchFamily="18" charset="0"/>
              </a:rPr>
              <a:t>judgment is part of syncretism.</a:t>
            </a:r>
            <a:r>
              <a:rPr lang="en-US" sz="2200" dirty="0">
                <a:solidFill>
                  <a:srgbClr val="00B050"/>
                </a:solidFill>
                <a:latin typeface="Times New Roman" panose="02020603050405020304" pitchFamily="18" charset="0"/>
                <a:cs typeface="Times New Roman" panose="02020603050405020304" pitchFamily="18" charset="0"/>
              </a:rPr>
              <a:t> </a:t>
            </a:r>
            <a:endParaRPr lang="en-US" sz="2200" b="1" u="sng" dirty="0" smtClean="0">
              <a:solidFill>
                <a:srgbClr val="00B050"/>
              </a:solidFill>
              <a:latin typeface="Times New Roman" panose="02020603050405020304" pitchFamily="18" charset="0"/>
              <a:cs typeface="Times New Roman" panose="02020603050405020304" pitchFamily="18" charset="0"/>
            </a:endParaRPr>
          </a:p>
          <a:p>
            <a:pPr marL="514350" indent="-514350">
              <a:buFont typeface="+mj-lt"/>
              <a:buAutoNum type="alphaUcPeriod"/>
            </a:pPr>
            <a:r>
              <a:rPr lang="en-US" sz="2200" b="1" u="sng" dirty="0" smtClean="0">
                <a:solidFill>
                  <a:srgbClr val="0070C0"/>
                </a:solidFill>
                <a:latin typeface="Times New Roman" panose="02020603050405020304" pitchFamily="18" charset="0"/>
                <a:cs typeface="Times New Roman" panose="02020603050405020304" pitchFamily="18" charset="0"/>
              </a:rPr>
              <a:t>A citation from a piece of research</a:t>
            </a:r>
            <a:r>
              <a:rPr lang="en-US" sz="2200" b="1" dirty="0" smtClean="0">
                <a:solidFill>
                  <a:srgbClr val="0070C0"/>
                </a:solidFill>
                <a:latin typeface="Times New Roman" panose="02020603050405020304" pitchFamily="18" charset="0"/>
                <a:cs typeface="Times New Roman" panose="02020603050405020304" pitchFamily="18" charset="0"/>
              </a:rPr>
              <a:t>: </a:t>
            </a:r>
            <a:br>
              <a:rPr lang="en-US" sz="2200" b="1" dirty="0" smtClean="0">
                <a:solidFill>
                  <a:srgbClr val="0070C0"/>
                </a:solidFill>
                <a:latin typeface="Times New Roman" panose="02020603050405020304" pitchFamily="18" charset="0"/>
                <a:cs typeface="Times New Roman" panose="02020603050405020304" pitchFamily="18" charset="0"/>
              </a:rPr>
            </a:br>
            <a:r>
              <a:rPr lang="en-US" sz="2200" dirty="0" smtClean="0">
                <a:solidFill>
                  <a:schemeClr val="tx1"/>
                </a:solidFill>
                <a:latin typeface="Times New Roman" panose="02020603050405020304" pitchFamily="18" charset="0"/>
                <a:cs typeface="Times New Roman" panose="02020603050405020304" pitchFamily="18" charset="0"/>
              </a:rPr>
              <a:t>The </a:t>
            </a:r>
            <a:r>
              <a:rPr lang="en-US" sz="2200" dirty="0">
                <a:solidFill>
                  <a:schemeClr val="tx1"/>
                </a:solidFill>
                <a:latin typeface="Times New Roman" panose="02020603050405020304" pitchFamily="18" charset="0"/>
                <a:cs typeface="Times New Roman" panose="02020603050405020304" pitchFamily="18" charset="0"/>
              </a:rPr>
              <a:t>juxtaposition found in </a:t>
            </a:r>
            <a:r>
              <a:rPr lang="en-US" sz="2200" i="1" dirty="0">
                <a:solidFill>
                  <a:schemeClr val="tx1"/>
                </a:solidFill>
                <a:latin typeface="Times New Roman" panose="02020603050405020304" pitchFamily="18" charset="0"/>
                <a:cs typeface="Times New Roman" panose="02020603050405020304" pitchFamily="18" charset="0"/>
              </a:rPr>
              <a:t>Bless Me, </a:t>
            </a:r>
            <a:r>
              <a:rPr lang="en-US" sz="2200" i="1" dirty="0" err="1">
                <a:solidFill>
                  <a:schemeClr val="tx1"/>
                </a:solidFill>
                <a:latin typeface="Times New Roman" panose="02020603050405020304" pitchFamily="18" charset="0"/>
                <a:cs typeface="Times New Roman" panose="02020603050405020304" pitchFamily="18" charset="0"/>
              </a:rPr>
              <a:t>Ultima</a:t>
            </a:r>
            <a:r>
              <a:rPr lang="en-US" sz="2200" dirty="0">
                <a:solidFill>
                  <a:schemeClr val="tx1"/>
                </a:solidFill>
                <a:latin typeface="Times New Roman" panose="02020603050405020304" pitchFamily="18" charset="0"/>
                <a:cs typeface="Times New Roman" panose="02020603050405020304" pitchFamily="18" charset="0"/>
              </a:rPr>
              <a:t> is an enlightening creation, able to bring harmony between two distinct cultures without war: “</a:t>
            </a:r>
            <a:r>
              <a:rPr lang="en-US" sz="2200" b="1" dirty="0">
                <a:solidFill>
                  <a:srgbClr val="0070C0"/>
                </a:solidFill>
                <a:latin typeface="Times New Roman" panose="02020603050405020304" pitchFamily="18" charset="0"/>
                <a:cs typeface="Times New Roman" panose="02020603050405020304" pitchFamily="18" charset="0"/>
              </a:rPr>
              <a:t>wisdom and experience allow one to look beyond difference to behold unity,</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Kanoza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1999).</a:t>
            </a:r>
            <a:r>
              <a:rPr lang="en-US" sz="2200" dirty="0">
                <a:solidFill>
                  <a:srgbClr val="0070C0"/>
                </a:solidFill>
                <a:latin typeface="Times New Roman" panose="02020603050405020304" pitchFamily="18" charset="0"/>
                <a:cs typeface="Times New Roman" panose="02020603050405020304" pitchFamily="18" charset="0"/>
              </a:rPr>
              <a:t> </a:t>
            </a:r>
            <a:endParaRPr lang="en-US" sz="2200" dirty="0" smtClean="0">
              <a:solidFill>
                <a:srgbClr val="0070C0"/>
              </a:solidFill>
              <a:latin typeface="Times New Roman" panose="02020603050405020304" pitchFamily="18" charset="0"/>
              <a:cs typeface="Times New Roman" panose="02020603050405020304" pitchFamily="18" charset="0"/>
            </a:endParaRPr>
          </a:p>
          <a:p>
            <a:pPr marL="514350" indent="-514350">
              <a:buFont typeface="+mj-lt"/>
              <a:buAutoNum type="alphaUcPeriod"/>
            </a:pPr>
            <a:r>
              <a:rPr lang="en-US" sz="2200" b="1" u="sng" dirty="0" smtClean="0">
                <a:solidFill>
                  <a:srgbClr val="002060"/>
                </a:solidFill>
                <a:latin typeface="Times New Roman" panose="02020603050405020304" pitchFamily="18" charset="0"/>
                <a:cs typeface="Times New Roman" panose="02020603050405020304" pitchFamily="18" charset="0"/>
              </a:rPr>
              <a:t>Final </a:t>
            </a:r>
            <a:r>
              <a:rPr lang="en-US" sz="2200" b="1" u="sng" dirty="0">
                <a:solidFill>
                  <a:srgbClr val="002060"/>
                </a:solidFill>
                <a:latin typeface="Times New Roman" panose="02020603050405020304" pitchFamily="18" charset="0"/>
                <a:cs typeface="Times New Roman" panose="02020603050405020304" pitchFamily="18" charset="0"/>
              </a:rPr>
              <a:t>explanation of the “so what</a:t>
            </a:r>
            <a:r>
              <a:rPr lang="en-US" sz="2200" b="1" u="sng" dirty="0" smtClean="0">
                <a:solidFill>
                  <a:srgbClr val="002060"/>
                </a:solidFill>
                <a:latin typeface="Times New Roman" panose="02020603050405020304" pitchFamily="18" charset="0"/>
                <a:cs typeface="Times New Roman" panose="02020603050405020304" pitchFamily="18" charset="0"/>
              </a:rPr>
              <a:t>”</a:t>
            </a:r>
            <a:r>
              <a:rPr lang="en-US" sz="2200" b="1" dirty="0">
                <a:solidFill>
                  <a:srgbClr val="002060"/>
                </a:solidFill>
                <a:latin typeface="Times New Roman" panose="02020603050405020304" pitchFamily="18" charset="0"/>
                <a:cs typeface="Times New Roman" panose="02020603050405020304" pitchFamily="18" charset="0"/>
              </a:rPr>
              <a:t>:</a:t>
            </a:r>
            <a:br>
              <a:rPr lang="en-US" sz="2200" b="1" dirty="0">
                <a:solidFill>
                  <a:srgbClr val="002060"/>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Anaya’s purpose of promoting syncretism was exceptionally described through </a:t>
            </a:r>
            <a:r>
              <a:rPr lang="en-US" sz="2200" dirty="0" err="1">
                <a:solidFill>
                  <a:schemeClr val="tx1"/>
                </a:solidFill>
                <a:latin typeface="Times New Roman" panose="02020603050405020304" pitchFamily="18" charset="0"/>
                <a:cs typeface="Times New Roman" panose="02020603050405020304" pitchFamily="18" charset="0"/>
              </a:rPr>
              <a:t>Ultima’s</a:t>
            </a:r>
            <a:r>
              <a:rPr lang="en-US" sz="2200" dirty="0">
                <a:solidFill>
                  <a:schemeClr val="tx1"/>
                </a:solidFill>
                <a:latin typeface="Times New Roman" panose="02020603050405020304" pitchFamily="18" charset="0"/>
                <a:cs typeface="Times New Roman" panose="02020603050405020304" pitchFamily="18" charset="0"/>
              </a:rPr>
              <a:t> cures juxtaposed with Catholicism in his novel. </a:t>
            </a:r>
            <a:endParaRPr lang="en-US" sz="2200" dirty="0" smtClean="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lphaUcPeriod"/>
            </a:pPr>
            <a:r>
              <a:rPr lang="en-US" sz="2200" b="1" u="sng" dirty="0" smtClean="0">
                <a:solidFill>
                  <a:srgbClr val="7030A0"/>
                </a:solidFill>
                <a:latin typeface="Times New Roman" panose="02020603050405020304" pitchFamily="18" charset="0"/>
                <a:cs typeface="Times New Roman" panose="02020603050405020304" pitchFamily="18" charset="0"/>
              </a:rPr>
              <a:t>Concluding </a:t>
            </a:r>
            <a:r>
              <a:rPr lang="en-US" sz="2200" b="1" u="sng" dirty="0">
                <a:solidFill>
                  <a:srgbClr val="7030A0"/>
                </a:solidFill>
                <a:latin typeface="Times New Roman" panose="02020603050405020304" pitchFamily="18" charset="0"/>
                <a:cs typeface="Times New Roman" panose="02020603050405020304" pitchFamily="18" charset="0"/>
              </a:rPr>
              <a:t>Final </a:t>
            </a:r>
            <a:r>
              <a:rPr lang="en-US" sz="2200" b="1" u="sng" dirty="0" smtClean="0">
                <a:solidFill>
                  <a:srgbClr val="7030A0"/>
                </a:solidFill>
                <a:latin typeface="Times New Roman" panose="02020603050405020304" pitchFamily="18" charset="0"/>
                <a:cs typeface="Times New Roman" panose="02020603050405020304" pitchFamily="18" charset="0"/>
              </a:rPr>
              <a:t>Thought</a:t>
            </a:r>
            <a:r>
              <a:rPr lang="en-US" sz="2200" b="1" dirty="0" smtClean="0">
                <a:solidFill>
                  <a:srgbClr val="7030A0"/>
                </a:solidFill>
                <a:latin typeface="Times New Roman" panose="02020603050405020304" pitchFamily="18" charset="0"/>
                <a:cs typeface="Times New Roman" panose="02020603050405020304" pitchFamily="18" charset="0"/>
              </a:rPr>
              <a:t>:</a:t>
            </a:r>
            <a:r>
              <a:rPr lang="en-US" sz="2200" b="1" u="sng" dirty="0" smtClean="0">
                <a:solidFill>
                  <a:srgbClr val="FF0000"/>
                </a:solidFill>
                <a:latin typeface="Times New Roman" panose="02020603050405020304" pitchFamily="18" charset="0"/>
                <a:cs typeface="Times New Roman" panose="02020603050405020304" pitchFamily="18" charset="0"/>
              </a:rPr>
              <a:t/>
            </a:r>
            <a:br>
              <a:rPr lang="en-US" sz="2200" b="1" u="sng" dirty="0" smtClean="0">
                <a:solidFill>
                  <a:srgbClr val="FF0000"/>
                </a:solidFill>
                <a:latin typeface="Times New Roman" panose="02020603050405020304" pitchFamily="18" charset="0"/>
                <a:cs typeface="Times New Roman" panose="02020603050405020304" pitchFamily="18" charset="0"/>
              </a:rPr>
            </a:br>
            <a:r>
              <a:rPr lang="en-US" sz="2200" dirty="0">
                <a:solidFill>
                  <a:schemeClr val="tx1"/>
                </a:solidFill>
                <a:latin typeface="Times New Roman" panose="02020603050405020304" pitchFamily="18" charset="0"/>
                <a:cs typeface="Times New Roman" panose="02020603050405020304" pitchFamily="18" charset="0"/>
              </a:rPr>
              <a:t>For this reason, Anaya’s novel disseminated a whole new </a:t>
            </a:r>
            <a:r>
              <a:rPr lang="en-US" sz="2200" dirty="0" smtClean="0">
                <a:solidFill>
                  <a:schemeClr val="tx1"/>
                </a:solidFill>
                <a:latin typeface="Times New Roman" panose="02020603050405020304" pitchFamily="18" charset="0"/>
                <a:cs typeface="Times New Roman" panose="02020603050405020304" pitchFamily="18" charset="0"/>
              </a:rPr>
              <a:t>genre among American readers: </a:t>
            </a:r>
            <a:r>
              <a:rPr lang="en-US" sz="2200" dirty="0">
                <a:solidFill>
                  <a:schemeClr val="tx1"/>
                </a:solidFill>
                <a:latin typeface="Times New Roman" panose="02020603050405020304" pitchFamily="18" charset="0"/>
                <a:cs typeface="Times New Roman" panose="02020603050405020304" pitchFamily="18" charset="0"/>
              </a:rPr>
              <a:t>Chicano Literature.</a:t>
            </a:r>
            <a:endParaRPr lang="en-US" sz="22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062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500" y="106878"/>
            <a:ext cx="10515600" cy="1325563"/>
          </a:xfrm>
        </p:spPr>
        <p:txBody>
          <a:bodyPr/>
          <a:lstStyle/>
          <a:p>
            <a:r>
              <a:rPr lang="en-US" dirty="0" smtClean="0">
                <a:latin typeface="Times New Roman" panose="02020603050405020304" pitchFamily="18" charset="0"/>
                <a:cs typeface="Times New Roman" panose="02020603050405020304" pitchFamily="18" charset="0"/>
              </a:rPr>
              <a:t>BMU Conclusion Paragraph</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Example </a:t>
            </a:r>
            <a:r>
              <a:rPr lang="en-US" sz="1600" dirty="0" smtClean="0">
                <a:latin typeface="Times New Roman" panose="02020603050405020304" pitchFamily="18" charset="0"/>
                <a:cs typeface="Times New Roman" panose="02020603050405020304" pitchFamily="18" charset="0"/>
              </a:rPr>
              <a:t>(NOTE: not aligned with earlier example of INTRO)</a:t>
            </a:r>
            <a:endParaRPr lang="en-US" sz="1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17501" y="1947553"/>
            <a:ext cx="10515600" cy="4910446"/>
          </a:xfrm>
        </p:spPr>
        <p:txBody>
          <a:bodyPr>
            <a:normAutofit/>
          </a:bodyPr>
          <a:lstStyle/>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	Anaya’s </a:t>
            </a:r>
            <a:r>
              <a:rPr lang="en-US" sz="2200" b="1" dirty="0">
                <a:solidFill>
                  <a:srgbClr val="FF0000"/>
                </a:solidFill>
                <a:latin typeface="Times New Roman" panose="02020603050405020304" pitchFamily="18" charset="0"/>
                <a:cs typeface="Times New Roman" panose="02020603050405020304" pitchFamily="18" charset="0"/>
              </a:rPr>
              <a:t>novel </a:t>
            </a:r>
            <a:r>
              <a:rPr lang="en-US" sz="2200" b="1" i="1" dirty="0">
                <a:solidFill>
                  <a:srgbClr val="FF0000"/>
                </a:solidFill>
                <a:latin typeface="Times New Roman" panose="02020603050405020304" pitchFamily="18" charset="0"/>
                <a:cs typeface="Times New Roman" panose="02020603050405020304" pitchFamily="18" charset="0"/>
              </a:rPr>
              <a:t>Bless Me, </a:t>
            </a:r>
            <a:r>
              <a:rPr lang="en-US" sz="2200" b="1" i="1" dirty="0" err="1">
                <a:solidFill>
                  <a:srgbClr val="FF0000"/>
                </a:solidFill>
                <a:latin typeface="Times New Roman" panose="02020603050405020304" pitchFamily="18" charset="0"/>
                <a:cs typeface="Times New Roman" panose="02020603050405020304" pitchFamily="18" charset="0"/>
              </a:rPr>
              <a:t>Ultima</a:t>
            </a:r>
            <a:r>
              <a:rPr lang="en-US" sz="2200" b="1" dirty="0">
                <a:solidFill>
                  <a:srgbClr val="FF0000"/>
                </a:solidFill>
                <a:latin typeface="Times New Roman" panose="02020603050405020304" pitchFamily="18" charset="0"/>
                <a:cs typeface="Times New Roman" panose="02020603050405020304" pitchFamily="18" charset="0"/>
              </a:rPr>
              <a:t> was able to create a meaningful example of juxtaposition between </a:t>
            </a:r>
            <a:r>
              <a:rPr lang="en-US" sz="2200" b="1" dirty="0" err="1">
                <a:solidFill>
                  <a:srgbClr val="FF0000"/>
                </a:solidFill>
                <a:latin typeface="Times New Roman" panose="02020603050405020304" pitchFamily="18" charset="0"/>
                <a:cs typeface="Times New Roman" panose="02020603050405020304" pitchFamily="18" charset="0"/>
              </a:rPr>
              <a:t>Ultima’s</a:t>
            </a:r>
            <a:r>
              <a:rPr lang="en-US" sz="2200" b="1" dirty="0">
                <a:solidFill>
                  <a:srgbClr val="FF0000"/>
                </a:solidFill>
                <a:latin typeface="Times New Roman" panose="02020603050405020304" pitchFamily="18" charset="0"/>
                <a:cs typeface="Times New Roman" panose="02020603050405020304" pitchFamily="18" charset="0"/>
              </a:rPr>
              <a:t> cures and Catholicism, which showed Antonio the advantages </a:t>
            </a:r>
            <a:r>
              <a:rPr lang="en-US" sz="2200" b="1" dirty="0" smtClean="0">
                <a:solidFill>
                  <a:srgbClr val="FF0000"/>
                </a:solidFill>
                <a:latin typeface="Times New Roman" panose="02020603050405020304" pitchFamily="18" charset="0"/>
                <a:cs typeface="Times New Roman" panose="02020603050405020304" pitchFamily="18" charset="0"/>
              </a:rPr>
              <a:t>from </a:t>
            </a:r>
            <a:r>
              <a:rPr lang="en-US" sz="2200" b="1" dirty="0">
                <a:solidFill>
                  <a:srgbClr val="FF0000"/>
                </a:solidFill>
                <a:latin typeface="Times New Roman" panose="02020603050405020304" pitchFamily="18" charset="0"/>
                <a:cs typeface="Times New Roman" panose="02020603050405020304" pitchFamily="18" charset="0"/>
              </a:rPr>
              <a:t>incorporating syncretism into </a:t>
            </a:r>
            <a:r>
              <a:rPr lang="en-US" sz="2200" b="1" dirty="0" smtClean="0">
                <a:solidFill>
                  <a:srgbClr val="FF0000"/>
                </a:solidFill>
                <a:latin typeface="Times New Roman" panose="02020603050405020304" pitchFamily="18" charset="0"/>
                <a:cs typeface="Times New Roman" panose="02020603050405020304" pitchFamily="18" charset="0"/>
              </a:rPr>
              <a:t>life</a:t>
            </a:r>
            <a:r>
              <a:rPr lang="en-US" sz="2200" b="1" dirty="0">
                <a:solidFill>
                  <a:srgbClr val="FF0000"/>
                </a:solidFill>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teaching </a:t>
            </a:r>
            <a:r>
              <a:rPr lang="en-US" sz="2200" b="1" dirty="0">
                <a:solidFill>
                  <a:srgbClr val="FF0000"/>
                </a:solidFill>
                <a:latin typeface="Times New Roman" panose="02020603050405020304" pitchFamily="18" charset="0"/>
                <a:cs typeface="Times New Roman" panose="02020603050405020304" pitchFamily="18" charset="0"/>
              </a:rPr>
              <a:t>Antonio to grow by accepting his own </a:t>
            </a:r>
            <a:r>
              <a:rPr lang="en-US" sz="2200" b="1" dirty="0" smtClean="0">
                <a:solidFill>
                  <a:srgbClr val="FF0000"/>
                </a:solidFill>
                <a:latin typeface="Times New Roman" panose="02020603050405020304" pitchFamily="18" charset="0"/>
                <a:cs typeface="Times New Roman" panose="02020603050405020304" pitchFamily="18" charset="0"/>
              </a:rPr>
              <a:t>truths.</a:t>
            </a:r>
            <a:r>
              <a:rPr lang="en-US" sz="2200" b="1" dirty="0" smtClean="0">
                <a:solidFill>
                  <a:schemeClr val="tx1"/>
                </a:solidFill>
                <a:latin typeface="Times New Roman" panose="02020603050405020304" pitchFamily="18" charset="0"/>
                <a:cs typeface="Times New Roman" panose="02020603050405020304" pitchFamily="18" charset="0"/>
              </a:rPr>
              <a:t> </a:t>
            </a:r>
            <a:r>
              <a:rPr lang="en-US" sz="2200" b="1" dirty="0" smtClean="0">
                <a:solidFill>
                  <a:srgbClr val="00B050"/>
                </a:solidFill>
                <a:latin typeface="Times New Roman" panose="02020603050405020304" pitchFamily="18" charset="0"/>
                <a:cs typeface="Times New Roman" panose="02020603050405020304" pitchFamily="18" charset="0"/>
              </a:rPr>
              <a:t>Anaya </a:t>
            </a:r>
            <a:r>
              <a:rPr lang="en-US" sz="2200" b="1" dirty="0">
                <a:solidFill>
                  <a:srgbClr val="00B050"/>
                </a:solidFill>
                <a:latin typeface="Times New Roman" panose="02020603050405020304" pitchFamily="18" charset="0"/>
                <a:cs typeface="Times New Roman" panose="02020603050405020304" pitchFamily="18" charset="0"/>
              </a:rPr>
              <a:t>proved god was not the only way to resolve problems, a mixture of religion and culture is necessary for growth, and </a:t>
            </a:r>
            <a:r>
              <a:rPr lang="en-US" sz="2200" b="1" dirty="0" smtClean="0">
                <a:solidFill>
                  <a:srgbClr val="00B050"/>
                </a:solidFill>
                <a:latin typeface="Times New Roman" panose="02020603050405020304" pitchFamily="18" charset="0"/>
                <a:cs typeface="Times New Roman" panose="02020603050405020304" pitchFamily="18" charset="0"/>
              </a:rPr>
              <a:t>that </a:t>
            </a:r>
            <a:r>
              <a:rPr lang="en-US" sz="2200" b="1" dirty="0">
                <a:solidFill>
                  <a:srgbClr val="00B050"/>
                </a:solidFill>
                <a:latin typeface="Times New Roman" panose="02020603050405020304" pitchFamily="18" charset="0"/>
                <a:cs typeface="Times New Roman" panose="02020603050405020304" pitchFamily="18" charset="0"/>
              </a:rPr>
              <a:t>judgment is part of syncretism. </a:t>
            </a:r>
            <a:r>
              <a:rPr lang="en-US" sz="2200" b="1" dirty="0" smtClean="0">
                <a:solidFill>
                  <a:srgbClr val="0070C0"/>
                </a:solidFill>
                <a:latin typeface="Times New Roman" panose="02020603050405020304" pitchFamily="18" charset="0"/>
                <a:cs typeface="Times New Roman" panose="02020603050405020304" pitchFamily="18" charset="0"/>
              </a:rPr>
              <a:t>The </a:t>
            </a:r>
            <a:r>
              <a:rPr lang="en-US" sz="2200" b="1" dirty="0">
                <a:solidFill>
                  <a:srgbClr val="0070C0"/>
                </a:solidFill>
                <a:latin typeface="Times New Roman" panose="02020603050405020304" pitchFamily="18" charset="0"/>
                <a:cs typeface="Times New Roman" panose="02020603050405020304" pitchFamily="18" charset="0"/>
              </a:rPr>
              <a:t>juxtaposition found in </a:t>
            </a:r>
            <a:r>
              <a:rPr lang="en-US" sz="2200" b="1" i="1" dirty="0">
                <a:solidFill>
                  <a:srgbClr val="0070C0"/>
                </a:solidFill>
                <a:latin typeface="Times New Roman" panose="02020603050405020304" pitchFamily="18" charset="0"/>
                <a:cs typeface="Times New Roman" panose="02020603050405020304" pitchFamily="18" charset="0"/>
              </a:rPr>
              <a:t>Bless Me, </a:t>
            </a:r>
            <a:r>
              <a:rPr lang="en-US" sz="2200" b="1" i="1" dirty="0" err="1">
                <a:solidFill>
                  <a:srgbClr val="0070C0"/>
                </a:solidFill>
                <a:latin typeface="Times New Roman" panose="02020603050405020304" pitchFamily="18" charset="0"/>
                <a:cs typeface="Times New Roman" panose="02020603050405020304" pitchFamily="18" charset="0"/>
              </a:rPr>
              <a:t>Ultima</a:t>
            </a:r>
            <a:r>
              <a:rPr lang="en-US" sz="2200" b="1" dirty="0">
                <a:solidFill>
                  <a:srgbClr val="0070C0"/>
                </a:solidFill>
                <a:latin typeface="Times New Roman" panose="02020603050405020304" pitchFamily="18" charset="0"/>
                <a:cs typeface="Times New Roman" panose="02020603050405020304" pitchFamily="18" charset="0"/>
              </a:rPr>
              <a:t> is an enlightening creation, able to bring harmony between two distinct cultures without war: “wisdom and experience allow one to look beyond difference to behold unity,” (</a:t>
            </a:r>
            <a:r>
              <a:rPr lang="en-US" sz="2200" b="1" dirty="0" err="1" smtClean="0">
                <a:solidFill>
                  <a:srgbClr val="0070C0"/>
                </a:solidFill>
                <a:latin typeface="Times New Roman" panose="02020603050405020304" pitchFamily="18" charset="0"/>
                <a:cs typeface="Times New Roman" panose="02020603050405020304" pitchFamily="18" charset="0"/>
              </a:rPr>
              <a:t>Kanoza</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a:solidFill>
                  <a:srgbClr val="0070C0"/>
                </a:solidFill>
                <a:latin typeface="Times New Roman" panose="02020603050405020304" pitchFamily="18" charset="0"/>
                <a:cs typeface="Times New Roman" panose="02020603050405020304" pitchFamily="18" charset="0"/>
              </a:rPr>
              <a:t>1999</a:t>
            </a:r>
            <a:r>
              <a:rPr lang="en-US" sz="2200" b="1" dirty="0" smtClean="0">
                <a:solidFill>
                  <a:srgbClr val="0070C0"/>
                </a:solidFill>
                <a:latin typeface="Times New Roman" panose="02020603050405020304" pitchFamily="18" charset="0"/>
                <a:cs typeface="Times New Roman" panose="02020603050405020304" pitchFamily="18" charset="0"/>
              </a:rPr>
              <a:t>).  </a:t>
            </a:r>
            <a:r>
              <a:rPr lang="en-US" sz="2200" b="1" dirty="0" smtClean="0">
                <a:solidFill>
                  <a:srgbClr val="002060"/>
                </a:solidFill>
                <a:latin typeface="Times New Roman" panose="02020603050405020304" pitchFamily="18" charset="0"/>
                <a:cs typeface="Times New Roman" panose="02020603050405020304" pitchFamily="18" charset="0"/>
              </a:rPr>
              <a:t>Anaya’s </a:t>
            </a:r>
            <a:r>
              <a:rPr lang="en-US" sz="2200" b="1" dirty="0">
                <a:solidFill>
                  <a:srgbClr val="002060"/>
                </a:solidFill>
                <a:latin typeface="Times New Roman" panose="02020603050405020304" pitchFamily="18" charset="0"/>
                <a:cs typeface="Times New Roman" panose="02020603050405020304" pitchFamily="18" charset="0"/>
              </a:rPr>
              <a:t>purpose of promoting syncretism was exceptionally described through </a:t>
            </a:r>
            <a:r>
              <a:rPr lang="en-US" sz="2200" b="1" dirty="0" err="1">
                <a:solidFill>
                  <a:srgbClr val="002060"/>
                </a:solidFill>
                <a:latin typeface="Times New Roman" panose="02020603050405020304" pitchFamily="18" charset="0"/>
                <a:cs typeface="Times New Roman" panose="02020603050405020304" pitchFamily="18" charset="0"/>
              </a:rPr>
              <a:t>Ultima’s</a:t>
            </a:r>
            <a:r>
              <a:rPr lang="en-US" sz="2200" b="1" dirty="0">
                <a:solidFill>
                  <a:srgbClr val="002060"/>
                </a:solidFill>
                <a:latin typeface="Times New Roman" panose="02020603050405020304" pitchFamily="18" charset="0"/>
                <a:cs typeface="Times New Roman" panose="02020603050405020304" pitchFamily="18" charset="0"/>
              </a:rPr>
              <a:t> cures juxtaposed with Catholicism in his novel. </a:t>
            </a:r>
            <a:r>
              <a:rPr lang="en-US" sz="2200" b="1" dirty="0" smtClean="0">
                <a:solidFill>
                  <a:srgbClr val="7030A0"/>
                </a:solidFill>
                <a:latin typeface="Times New Roman" panose="02020603050405020304" pitchFamily="18" charset="0"/>
                <a:cs typeface="Times New Roman" panose="02020603050405020304" pitchFamily="18" charset="0"/>
              </a:rPr>
              <a:t>For </a:t>
            </a:r>
            <a:r>
              <a:rPr lang="en-US" sz="2200" b="1" dirty="0">
                <a:solidFill>
                  <a:srgbClr val="7030A0"/>
                </a:solidFill>
                <a:latin typeface="Times New Roman" panose="02020603050405020304" pitchFamily="18" charset="0"/>
                <a:cs typeface="Times New Roman" panose="02020603050405020304" pitchFamily="18" charset="0"/>
              </a:rPr>
              <a:t>this reason, Anaya’s novel disseminated a whole new </a:t>
            </a:r>
            <a:r>
              <a:rPr lang="en-US" sz="2200" b="1" dirty="0" smtClean="0">
                <a:solidFill>
                  <a:srgbClr val="7030A0"/>
                </a:solidFill>
                <a:latin typeface="Times New Roman" panose="02020603050405020304" pitchFamily="18" charset="0"/>
                <a:cs typeface="Times New Roman" panose="02020603050405020304" pitchFamily="18" charset="0"/>
              </a:rPr>
              <a:t>genre among American readers: </a:t>
            </a:r>
            <a:r>
              <a:rPr lang="en-US" sz="2200" b="1" dirty="0">
                <a:solidFill>
                  <a:srgbClr val="7030A0"/>
                </a:solidFill>
                <a:latin typeface="Times New Roman" panose="02020603050405020304" pitchFamily="18" charset="0"/>
                <a:cs typeface="Times New Roman" panose="02020603050405020304" pitchFamily="18" charset="0"/>
              </a:rPr>
              <a:t>Chicano Literature.</a:t>
            </a:r>
            <a:endParaRPr lang="en-US" sz="2200" b="1" dirty="0" smtClean="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1625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u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blue" id="{012C21C9-DC4D-4CCA-A06F-A9FD257DF831}" vid="{45A8A4BD-2CDD-4E7A-9FAC-FD0C7DF1A19A}"/>
    </a:ext>
  </a:extLst>
</a:theme>
</file>

<file path=docProps/app.xml><?xml version="1.0" encoding="utf-8"?>
<Properties xmlns="http://schemas.openxmlformats.org/officeDocument/2006/extended-properties" xmlns:vt="http://schemas.openxmlformats.org/officeDocument/2006/docPropsVTypes">
  <TotalTime>167</TotalTime>
  <Words>355</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Franklin Gothic Medium</vt:lpstr>
      <vt:lpstr>Times New Roman</vt:lpstr>
      <vt:lpstr>Wingdings</vt:lpstr>
      <vt:lpstr>Wingdings 2</vt:lpstr>
      <vt:lpstr>Blue</vt:lpstr>
      <vt:lpstr>BMU Introduction Paragraph</vt:lpstr>
      <vt:lpstr>BMU Introduction Paragraph</vt:lpstr>
      <vt:lpstr>Introductions and conclusions: A Visual</vt:lpstr>
      <vt:lpstr>BMU Conclusion Paragraph</vt:lpstr>
      <vt:lpstr>PowerPoint Presentation</vt:lpstr>
      <vt:lpstr>BMU Conclusion Paragraph Example (NOTE: not aligned with earlier example of INTRO)</vt:lpstr>
      <vt:lpstr>BMU Conclusion Paragraph Example (NOTE: not aligned with earlier example of INTRO)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BMU Introduction Paragraph</dc:title>
  <dc:creator>Smith, Kyle    SHS - Staff</dc:creator>
  <cp:lastModifiedBy>Smith, Kyle    SHS - Staff</cp:lastModifiedBy>
  <cp:revision>11</cp:revision>
  <dcterms:created xsi:type="dcterms:W3CDTF">2018-11-27T18:39:52Z</dcterms:created>
  <dcterms:modified xsi:type="dcterms:W3CDTF">2018-11-30T18:17:40Z</dcterms:modified>
</cp:coreProperties>
</file>