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57" r:id="rId2"/>
    <p:sldId id="260" r:id="rId3"/>
    <p:sldId id="261" r:id="rId4"/>
    <p:sldId id="263" r:id="rId5"/>
    <p:sldId id="265" r:id="rId6"/>
    <p:sldId id="266" r:id="rId7"/>
    <p:sldId id="258" r:id="rId8"/>
    <p:sldId id="267" r:id="rId9"/>
    <p:sldId id="259" r:id="rId10"/>
    <p:sldId id="268"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4/27/2020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4/27/2020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4/27/2020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4/27/2020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4/27/2020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1zRl9bWY_A" TargetMode="External"/><Relationship Id="rId2" Type="http://schemas.openxmlformats.org/officeDocument/2006/relationships/hyperlink" Target="https://www.youtube.com/watch?v=hhqumfpxuzI" TargetMode="Externa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abric, table, red, covered&#10;&#10;Description automatically generated">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5400" i="1" dirty="0" err="1">
                <a:solidFill>
                  <a:schemeClr val="tx1"/>
                </a:solidFill>
              </a:rPr>
              <a:t>BrAve</a:t>
            </a:r>
            <a:r>
              <a:rPr lang="en-US" sz="5400" i="1" dirty="0">
                <a:solidFill>
                  <a:schemeClr val="tx1"/>
                </a:solidFill>
              </a:rPr>
              <a:t> New World</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chapter 2</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44558" y="384313"/>
            <a:ext cx="11463129" cy="6082748"/>
          </a:xfrm>
        </p:spPr>
        <p:txBody>
          <a:bodyPr>
            <a:normAutofit fontScale="92500" lnSpcReduction="10000"/>
          </a:bodyPr>
          <a:lstStyle/>
          <a:p>
            <a:pPr marL="0" indent="0">
              <a:buNone/>
            </a:pPr>
            <a:r>
              <a:rPr lang="en-US" sz="2400" dirty="0"/>
              <a:t>	</a:t>
            </a:r>
            <a:r>
              <a:rPr lang="en-US" sz="2800" dirty="0"/>
              <a:t>The Head Nurse, who was standing by a switchboard at the other end of the room, pressed down a little lever. </a:t>
            </a:r>
          </a:p>
          <a:p>
            <a:pPr marL="0" indent="0">
              <a:buNone/>
            </a:pPr>
            <a:r>
              <a:rPr lang="en-US" sz="2800" dirty="0"/>
              <a:t>	There was a </a:t>
            </a:r>
            <a:r>
              <a:rPr lang="en-US" sz="2800" dirty="0">
                <a:ln>
                  <a:solidFill>
                    <a:srgbClr val="FF0000"/>
                  </a:solidFill>
                </a:ln>
                <a:solidFill>
                  <a:srgbClr val="002060"/>
                </a:solidFill>
              </a:rPr>
              <a:t>violent explosion</a:t>
            </a:r>
            <a:r>
              <a:rPr lang="en-US" sz="2800" dirty="0"/>
              <a:t>. </a:t>
            </a:r>
            <a:r>
              <a:rPr lang="en-US" sz="2800" dirty="0">
                <a:solidFill>
                  <a:srgbClr val="FF0000"/>
                </a:solidFill>
              </a:rPr>
              <a:t>Shriller and ever shriller, a siren shrieked. Alarm bells maddeningly sounded</a:t>
            </a:r>
            <a:r>
              <a:rPr lang="en-US" sz="2800" dirty="0"/>
              <a:t>. </a:t>
            </a:r>
          </a:p>
          <a:p>
            <a:pPr marL="0" indent="0">
              <a:buNone/>
            </a:pPr>
            <a:r>
              <a:rPr lang="en-US" sz="2800" dirty="0"/>
              <a:t>	The children started, screamed; their </a:t>
            </a:r>
            <a:r>
              <a:rPr lang="en-US" sz="2800" dirty="0">
                <a:ln>
                  <a:solidFill>
                    <a:srgbClr val="FF0000"/>
                  </a:solidFill>
                </a:ln>
                <a:solidFill>
                  <a:srgbClr val="002060"/>
                </a:solidFill>
              </a:rPr>
              <a:t>faces were distorted with terror</a:t>
            </a:r>
            <a:r>
              <a:rPr lang="en-US" sz="2800" dirty="0"/>
              <a:t>. </a:t>
            </a:r>
          </a:p>
          <a:p>
            <a:pPr marL="0" indent="0">
              <a:buNone/>
            </a:pPr>
            <a:r>
              <a:rPr lang="en-US" sz="2800" dirty="0"/>
              <a:t>	“And now,” the Director shouted (for the noise was deafening), “now we proceed to rub in the lesson with a </a:t>
            </a:r>
            <a:r>
              <a:rPr lang="en-US" sz="2800" dirty="0">
                <a:ln>
                  <a:solidFill>
                    <a:srgbClr val="FF0000"/>
                  </a:solidFill>
                </a:ln>
                <a:solidFill>
                  <a:srgbClr val="002060"/>
                </a:solidFill>
              </a:rPr>
              <a:t>mild electric shock</a:t>
            </a:r>
            <a:r>
              <a:rPr lang="en-US" sz="2800" dirty="0"/>
              <a:t>.” </a:t>
            </a:r>
          </a:p>
          <a:p>
            <a:pPr marL="0" indent="0">
              <a:buNone/>
            </a:pPr>
            <a:r>
              <a:rPr lang="en-US" sz="2800" dirty="0"/>
              <a:t>	He waved his hand again, and the Head Nurse pressed a second lever. The </a:t>
            </a:r>
            <a:r>
              <a:rPr lang="en-US" sz="2800" dirty="0">
                <a:solidFill>
                  <a:srgbClr val="FF0000"/>
                </a:solidFill>
              </a:rPr>
              <a:t>screaming of the babies</a:t>
            </a:r>
            <a:r>
              <a:rPr lang="en-US" sz="2800" dirty="0"/>
              <a:t> suddenly changed its tone. There was something </a:t>
            </a:r>
            <a:r>
              <a:rPr lang="en-US" sz="2800" dirty="0">
                <a:solidFill>
                  <a:srgbClr val="FF0000"/>
                </a:solidFill>
              </a:rPr>
              <a:t>desperate, almost </a:t>
            </a:r>
            <a:r>
              <a:rPr lang="en-US" sz="2800" dirty="0">
                <a:ln>
                  <a:solidFill>
                    <a:srgbClr val="FF0000"/>
                  </a:solidFill>
                </a:ln>
                <a:solidFill>
                  <a:srgbClr val="002060"/>
                </a:solidFill>
              </a:rPr>
              <a:t>insane</a:t>
            </a:r>
            <a:r>
              <a:rPr lang="en-US" sz="2800" dirty="0">
                <a:solidFill>
                  <a:srgbClr val="FF0000"/>
                </a:solidFill>
              </a:rPr>
              <a:t>, about the sharp spasmodic yelps</a:t>
            </a:r>
            <a:r>
              <a:rPr lang="en-US" sz="2800" dirty="0"/>
              <a:t> to which they now gave utterance. </a:t>
            </a:r>
            <a:r>
              <a:rPr lang="en-US" sz="2800" dirty="0">
                <a:solidFill>
                  <a:srgbClr val="FF0000"/>
                </a:solidFill>
              </a:rPr>
              <a:t>Their little bodies twitched and stiffened; their limbs moved jerkily as if to the tug of unseen wires</a:t>
            </a:r>
            <a:r>
              <a:rPr lang="en-US" sz="2800" dirty="0"/>
              <a:t>.</a:t>
            </a:r>
            <a:endParaRPr lang="en-US" sz="2400" dirty="0"/>
          </a:p>
          <a:p>
            <a:pPr marL="0" indent="0" algn="ctr">
              <a:buNone/>
            </a:pPr>
            <a:r>
              <a:rPr lang="en-US" sz="3600" i="1" dirty="0">
                <a:solidFill>
                  <a:schemeClr val="tx1"/>
                </a:solidFill>
              </a:rPr>
              <a:t>Mood through </a:t>
            </a:r>
            <a:r>
              <a:rPr lang="en-US" sz="3600" i="1" dirty="0">
                <a:ln>
                  <a:solidFill>
                    <a:srgbClr val="FF0000"/>
                  </a:solidFill>
                </a:ln>
                <a:solidFill>
                  <a:srgbClr val="002060"/>
                </a:solidFill>
              </a:rPr>
              <a:t>word choice </a:t>
            </a:r>
            <a:r>
              <a:rPr lang="en-US" sz="3600" i="1" dirty="0">
                <a:solidFill>
                  <a:schemeClr val="tx1"/>
                </a:solidFill>
              </a:rPr>
              <a:t>+</a:t>
            </a:r>
            <a:r>
              <a:rPr lang="en-US" sz="3600" i="1" dirty="0">
                <a:solidFill>
                  <a:srgbClr val="00B050"/>
                </a:solidFill>
              </a:rPr>
              <a:t> </a:t>
            </a:r>
            <a:r>
              <a:rPr lang="en-US" sz="3600" i="1" dirty="0">
                <a:solidFill>
                  <a:srgbClr val="FF0000"/>
                </a:solidFill>
              </a:rPr>
              <a:t>imagery</a:t>
            </a:r>
            <a:endParaRPr lang="en-US" sz="3600" dirty="0">
              <a:solidFill>
                <a:srgbClr val="FF0000"/>
              </a:solidFill>
            </a:endParaRPr>
          </a:p>
        </p:txBody>
      </p:sp>
    </p:spTree>
    <p:extLst>
      <p:ext uri="{BB962C8B-B14F-4D97-AF65-F5344CB8AC3E}">
        <p14:creationId xmlns:p14="http://schemas.microsoft.com/office/powerpoint/2010/main" val="3655060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44037"/>
            <a:ext cx="9601200" cy="1485900"/>
          </a:xfrm>
        </p:spPr>
        <p:txBody>
          <a:bodyPr>
            <a:normAutofit fontScale="90000"/>
          </a:bodyPr>
          <a:lstStyle/>
          <a:p>
            <a:pPr algn="ctr"/>
            <a:r>
              <a:rPr lang="en-US" b="1" dirty="0"/>
              <a:t>Write a thesis: What effect does Huxley create by dramatically shifting the mood at the beginning of chapter 2?</a:t>
            </a:r>
          </a:p>
        </p:txBody>
      </p:sp>
      <p:sp>
        <p:nvSpPr>
          <p:cNvPr id="3" name="Content Placeholder 2"/>
          <p:cNvSpPr>
            <a:spLocks noGrp="1"/>
          </p:cNvSpPr>
          <p:nvPr>
            <p:ph idx="1"/>
          </p:nvPr>
        </p:nvSpPr>
        <p:spPr>
          <a:xfrm>
            <a:off x="1371600" y="2286000"/>
            <a:ext cx="9601200" cy="4127963"/>
          </a:xfrm>
        </p:spPr>
        <p:txBody>
          <a:bodyPr>
            <a:normAutofit lnSpcReduction="10000"/>
          </a:bodyPr>
          <a:lstStyle/>
          <a:p>
            <a:pPr marL="0" indent="0" algn="ctr">
              <a:buNone/>
            </a:pPr>
            <a:r>
              <a:rPr lang="en-US" sz="4000" b="1" dirty="0"/>
              <a:t>Why do the poor little Delta babies have to get electrocuted?</a:t>
            </a:r>
          </a:p>
          <a:p>
            <a:pPr marL="0" indent="0" algn="ctr">
              <a:buNone/>
            </a:pPr>
            <a:r>
              <a:rPr lang="en-US" sz="1800" dirty="0"/>
              <a:t>“They’ll grow up with what the psychologists used to call an ’instinctive’ hatred of books and flowers. Reflexes unalterably conditioned. They’ll be safe from books and botany all their lives.”</a:t>
            </a:r>
          </a:p>
          <a:p>
            <a:pPr marL="0" indent="0" algn="ctr">
              <a:buNone/>
            </a:pPr>
            <a:endParaRPr lang="en-US" sz="1800" b="1" dirty="0"/>
          </a:p>
          <a:p>
            <a:pPr marL="0" indent="0" algn="ctr">
              <a:buNone/>
            </a:pPr>
            <a:r>
              <a:rPr lang="en-US" sz="4400" b="1" i="1" dirty="0"/>
              <a:t>Why does this benefit World State</a:t>
            </a:r>
            <a:r>
              <a:rPr lang="en-US" sz="4400" b="1" dirty="0"/>
              <a:t>?</a:t>
            </a:r>
            <a:endParaRPr lang="en-US" sz="8000" b="1" dirty="0"/>
          </a:p>
        </p:txBody>
      </p:sp>
    </p:spTree>
    <p:extLst>
      <p:ext uri="{BB962C8B-B14F-4D97-AF65-F5344CB8AC3E}">
        <p14:creationId xmlns:p14="http://schemas.microsoft.com/office/powerpoint/2010/main" val="154507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92A90-3879-4FDA-8A21-0D37ED3C0EB2}"/>
              </a:ext>
            </a:extLst>
          </p:cNvPr>
          <p:cNvSpPr>
            <a:spLocks noGrp="1"/>
          </p:cNvSpPr>
          <p:nvPr>
            <p:ph type="title"/>
          </p:nvPr>
        </p:nvSpPr>
        <p:spPr/>
        <p:txBody>
          <a:bodyPr/>
          <a:lstStyle/>
          <a:p>
            <a:r>
              <a:rPr lang="en-US" dirty="0"/>
              <a:t>Smith’s </a:t>
            </a:r>
            <a:r>
              <a:rPr lang="en-US" b="1" dirty="0"/>
              <a:t>favorite</a:t>
            </a:r>
            <a:r>
              <a:rPr lang="en-US" dirty="0"/>
              <a:t> cover of </a:t>
            </a:r>
            <a:r>
              <a:rPr lang="en-US" i="1" dirty="0"/>
              <a:t>Brave New World</a:t>
            </a:r>
            <a:endParaRPr lang="en-US" dirty="0"/>
          </a:p>
        </p:txBody>
      </p:sp>
      <p:sp>
        <p:nvSpPr>
          <p:cNvPr id="4" name="Text Placeholder 3">
            <a:extLst>
              <a:ext uri="{FF2B5EF4-FFF2-40B4-BE49-F238E27FC236}">
                <a16:creationId xmlns:a16="http://schemas.microsoft.com/office/drawing/2014/main" id="{6F0593F7-6EF8-435C-978A-97B61CB419D1}"/>
              </a:ext>
            </a:extLst>
          </p:cNvPr>
          <p:cNvSpPr>
            <a:spLocks noGrp="1"/>
          </p:cNvSpPr>
          <p:nvPr>
            <p:ph type="body" sz="half" idx="2"/>
          </p:nvPr>
        </p:nvSpPr>
        <p:spPr>
          <a:xfrm>
            <a:off x="8477250" y="4731026"/>
            <a:ext cx="3144774" cy="1166854"/>
          </a:xfrm>
        </p:spPr>
        <p:txBody>
          <a:bodyPr>
            <a:normAutofit/>
          </a:bodyPr>
          <a:lstStyle/>
          <a:p>
            <a:r>
              <a:rPr lang="en-US" sz="1200" dirty="0"/>
              <a:t>From 1971, you should be able to figure out </a:t>
            </a:r>
            <a:r>
              <a:rPr lang="en-US" sz="1200" i="1" dirty="0"/>
              <a:t>why</a:t>
            </a:r>
            <a:r>
              <a:rPr lang="en-US" sz="1200" dirty="0"/>
              <a:t> after reading chapter 2.  There might be a quiz question about this in the future, just to make sure you’re opening PPTs.</a:t>
            </a:r>
          </a:p>
        </p:txBody>
      </p:sp>
      <p:pic>
        <p:nvPicPr>
          <p:cNvPr id="5" name="Picture Placeholder 4" descr="Image result for Brave New World 1971 Folio edition">
            <a:extLst>
              <a:ext uri="{FF2B5EF4-FFF2-40B4-BE49-F238E27FC236}">
                <a16:creationId xmlns:a16="http://schemas.microsoft.com/office/drawing/2014/main" id="{34973D20-879A-47D8-BDE4-79132BE13F9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9696" b="19696"/>
          <a:stretch>
            <a:fillRect/>
          </a:stretch>
        </p:blipFill>
        <p:spPr bwMode="auto">
          <a:xfrm>
            <a:off x="228600" y="238125"/>
            <a:ext cx="7696200" cy="638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5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3807F-3CB9-457E-A2AB-9D96FAA89D21}"/>
              </a:ext>
            </a:extLst>
          </p:cNvPr>
          <p:cNvPicPr>
            <a:picLocks noChangeAspect="1"/>
          </p:cNvPicPr>
          <p:nvPr/>
        </p:nvPicPr>
        <p:blipFill>
          <a:blip r:embed="rId2"/>
          <a:stretch>
            <a:fillRect/>
          </a:stretch>
        </p:blipFill>
        <p:spPr>
          <a:xfrm>
            <a:off x="6221442" y="2405603"/>
            <a:ext cx="5211476" cy="3418393"/>
          </a:xfrm>
          <a:prstGeom prst="rect">
            <a:avLst/>
          </a:prstGeom>
        </p:spPr>
      </p:pic>
      <p:sp>
        <p:nvSpPr>
          <p:cNvPr id="2" name="Title 1">
            <a:extLst>
              <a:ext uri="{FF2B5EF4-FFF2-40B4-BE49-F238E27FC236}">
                <a16:creationId xmlns:a16="http://schemas.microsoft.com/office/drawing/2014/main" id="{67C6E958-6E5A-402E-922E-14C9D5789684}"/>
              </a:ext>
            </a:extLst>
          </p:cNvPr>
          <p:cNvSpPr>
            <a:spLocks noGrp="1"/>
          </p:cNvSpPr>
          <p:nvPr>
            <p:ph type="title"/>
          </p:nvPr>
        </p:nvSpPr>
        <p:spPr>
          <a:xfrm>
            <a:off x="1192242" y="423797"/>
            <a:ext cx="10058400" cy="1371600"/>
          </a:xfrm>
        </p:spPr>
        <p:txBody>
          <a:bodyPr/>
          <a:lstStyle/>
          <a:p>
            <a:pPr algn="ctr"/>
            <a:r>
              <a:rPr lang="en-US" dirty="0"/>
              <a:t>Chapter 2 Content Questions</a:t>
            </a:r>
          </a:p>
        </p:txBody>
      </p:sp>
      <p:sp>
        <p:nvSpPr>
          <p:cNvPr id="3" name="Content Placeholder 2">
            <a:extLst>
              <a:ext uri="{FF2B5EF4-FFF2-40B4-BE49-F238E27FC236}">
                <a16:creationId xmlns:a16="http://schemas.microsoft.com/office/drawing/2014/main" id="{AD7C5C35-AD48-4A48-BE6A-8867D65CCE8E}"/>
              </a:ext>
            </a:extLst>
          </p:cNvPr>
          <p:cNvSpPr>
            <a:spLocks noGrp="1"/>
          </p:cNvSpPr>
          <p:nvPr>
            <p:ph idx="1"/>
          </p:nvPr>
        </p:nvSpPr>
        <p:spPr>
          <a:xfrm>
            <a:off x="636104" y="1537252"/>
            <a:ext cx="10933044" cy="5224033"/>
          </a:xfrm>
        </p:spPr>
        <p:txBody>
          <a:bodyPr>
            <a:normAutofit/>
          </a:bodyPr>
          <a:lstStyle/>
          <a:p>
            <a:r>
              <a:rPr lang="en-US" sz="2000" dirty="0"/>
              <a:t>What happens to the Delta babies? What social class are deltas?  How are they made?</a:t>
            </a:r>
            <a:endParaRPr lang="en-US" sz="1800" dirty="0"/>
          </a:p>
          <a:p>
            <a:r>
              <a:rPr lang="en-US" sz="2000" dirty="0"/>
              <a:t>What is the attitude people have about family in </a:t>
            </a:r>
            <a:r>
              <a:rPr lang="en-US" sz="2000" i="1" dirty="0"/>
              <a:t>Brave New World</a:t>
            </a:r>
            <a:r>
              <a:rPr lang="en-US" sz="2000" dirty="0"/>
              <a:t>? Why does this benefit World State?</a:t>
            </a:r>
          </a:p>
          <a:p>
            <a:r>
              <a:rPr lang="en-US" sz="2000" dirty="0"/>
              <a:t>What is the attitude about sex in chapter 2? </a:t>
            </a:r>
          </a:p>
          <a:p>
            <a:r>
              <a:rPr lang="en-US" sz="2000" dirty="0"/>
              <a:t>What is the attitude about social class in </a:t>
            </a:r>
            <a:br>
              <a:rPr lang="en-US" sz="2000" dirty="0"/>
            </a:br>
            <a:r>
              <a:rPr lang="en-US" sz="2000" i="1" dirty="0"/>
              <a:t>Brave New World</a:t>
            </a:r>
            <a:r>
              <a:rPr lang="en-US" sz="2000" dirty="0"/>
              <a:t>?  What is genius about </a:t>
            </a:r>
            <a:br>
              <a:rPr lang="en-US" sz="2000" dirty="0"/>
            </a:br>
            <a:r>
              <a:rPr lang="en-US" sz="2000" dirty="0"/>
              <a:t>this for the purpose of achieving “Stability”?</a:t>
            </a:r>
          </a:p>
          <a:p>
            <a:r>
              <a:rPr lang="en-US" sz="2000" dirty="0"/>
              <a:t>What details from the </a:t>
            </a:r>
            <a:r>
              <a:rPr lang="en-US" sz="2000" i="1" dirty="0" err="1"/>
              <a:t>Hypnopæda</a:t>
            </a:r>
            <a:r>
              <a:rPr lang="en-US" sz="2000" dirty="0"/>
              <a:t> stand out?</a:t>
            </a:r>
          </a:p>
          <a:p>
            <a:r>
              <a:rPr lang="en-US" sz="2000" dirty="0"/>
              <a:t>What type of economy exists in 632 A.F.?  </a:t>
            </a:r>
            <a:br>
              <a:rPr lang="en-US" sz="2000" dirty="0"/>
            </a:br>
            <a:r>
              <a:rPr lang="en-US" sz="2000" dirty="0"/>
              <a:t>How do the people in charge of World State </a:t>
            </a:r>
            <a:br>
              <a:rPr lang="en-US" sz="2000" dirty="0"/>
            </a:br>
            <a:r>
              <a:rPr lang="en-US" sz="2000" dirty="0"/>
              <a:t>(they’re called “World Controllers,” FYI) </a:t>
            </a:r>
            <a:br>
              <a:rPr lang="en-US" sz="2000" dirty="0"/>
            </a:br>
            <a:r>
              <a:rPr lang="en-US" sz="2000" dirty="0"/>
              <a:t>manipulate this using biology and psychology? Why choose this type of economy? Henry Ford?</a:t>
            </a:r>
          </a:p>
        </p:txBody>
      </p:sp>
      <p:pic>
        <p:nvPicPr>
          <p:cNvPr id="5" name="Graphic 4" descr="Brontosaurus">
            <a:extLst>
              <a:ext uri="{FF2B5EF4-FFF2-40B4-BE49-F238E27FC236}">
                <a16:creationId xmlns:a16="http://schemas.microsoft.com/office/drawing/2014/main" id="{A55AACBB-B8F0-458B-A92D-303904EE2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1950" y="96715"/>
            <a:ext cx="914400" cy="914400"/>
          </a:xfrm>
          <a:prstGeom prst="rect">
            <a:avLst/>
          </a:prstGeom>
        </p:spPr>
      </p:pic>
    </p:spTree>
    <p:extLst>
      <p:ext uri="{BB962C8B-B14F-4D97-AF65-F5344CB8AC3E}">
        <p14:creationId xmlns:p14="http://schemas.microsoft.com/office/powerpoint/2010/main" val="389380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E958-6E5A-402E-922E-14C9D5789684}"/>
              </a:ext>
            </a:extLst>
          </p:cNvPr>
          <p:cNvSpPr>
            <a:spLocks noGrp="1"/>
          </p:cNvSpPr>
          <p:nvPr>
            <p:ph type="title"/>
          </p:nvPr>
        </p:nvSpPr>
        <p:spPr>
          <a:xfrm>
            <a:off x="1192242" y="423797"/>
            <a:ext cx="10058400" cy="1371600"/>
          </a:xfrm>
        </p:spPr>
        <p:txBody>
          <a:bodyPr/>
          <a:lstStyle/>
          <a:p>
            <a:pPr algn="ctr"/>
            <a:r>
              <a:rPr lang="en-US" dirty="0"/>
              <a:t>Chapter 2 Essential New Learning</a:t>
            </a:r>
          </a:p>
        </p:txBody>
      </p:sp>
      <p:sp>
        <p:nvSpPr>
          <p:cNvPr id="3" name="Content Placeholder 2">
            <a:extLst>
              <a:ext uri="{FF2B5EF4-FFF2-40B4-BE49-F238E27FC236}">
                <a16:creationId xmlns:a16="http://schemas.microsoft.com/office/drawing/2014/main" id="{AD7C5C35-AD48-4A48-BE6A-8867D65CCE8E}"/>
              </a:ext>
            </a:extLst>
          </p:cNvPr>
          <p:cNvSpPr>
            <a:spLocks noGrp="1"/>
          </p:cNvSpPr>
          <p:nvPr>
            <p:ph idx="1"/>
          </p:nvPr>
        </p:nvSpPr>
        <p:spPr>
          <a:xfrm>
            <a:off x="636104" y="1537252"/>
            <a:ext cx="10933044" cy="4916693"/>
          </a:xfrm>
        </p:spPr>
        <p:txBody>
          <a:bodyPr>
            <a:normAutofit/>
          </a:bodyPr>
          <a:lstStyle/>
          <a:p>
            <a:r>
              <a:rPr lang="en-US" sz="2400" dirty="0"/>
              <a:t>What psychological/learning principal is being applied to the Delta babies?</a:t>
            </a:r>
            <a:endParaRPr lang="en-US" sz="2000" dirty="0"/>
          </a:p>
          <a:p>
            <a:pPr lvl="1"/>
            <a:r>
              <a:rPr lang="en-US" sz="2000" dirty="0"/>
              <a:t>What do you know about </a:t>
            </a:r>
            <a:r>
              <a:rPr lang="en-US" sz="2000" b="1" dirty="0"/>
              <a:t>classical conditioning</a:t>
            </a:r>
            <a:r>
              <a:rPr lang="en-US" sz="2000" dirty="0"/>
              <a:t> and Ivan </a:t>
            </a:r>
            <a:r>
              <a:rPr lang="en-US" sz="2000" b="1" dirty="0"/>
              <a:t>Pavlov’s dogs</a:t>
            </a:r>
            <a:r>
              <a:rPr lang="en-US" sz="2000" dirty="0"/>
              <a:t>?</a:t>
            </a:r>
          </a:p>
          <a:p>
            <a:pPr lvl="2"/>
            <a:r>
              <a:rPr lang="en-US" sz="1800" dirty="0">
                <a:hlinkClick r:id="rId2"/>
              </a:rPr>
              <a:t>https://www.youtube.com/watch?v=hhqumfpxuzI</a:t>
            </a:r>
            <a:r>
              <a:rPr lang="en-US" sz="1800" dirty="0"/>
              <a:t>  (if this video sucks, or you don’t get it, find your own until you understand the idea)</a:t>
            </a:r>
          </a:p>
          <a:p>
            <a:pPr lvl="3"/>
            <a:r>
              <a:rPr lang="en-US" sz="1800" dirty="0"/>
              <a:t>Conditioning as featured on </a:t>
            </a:r>
            <a:r>
              <a:rPr lang="en-US" sz="1800" i="1" dirty="0"/>
              <a:t>The Office</a:t>
            </a:r>
            <a:r>
              <a:rPr lang="en-US" sz="1800" dirty="0"/>
              <a:t>: </a:t>
            </a:r>
            <a:r>
              <a:rPr lang="en-US" sz="1800" dirty="0">
                <a:hlinkClick r:id="rId3"/>
              </a:rPr>
              <a:t>https://www.youtube.com/watch?v=11zRl9bWY_A</a:t>
            </a:r>
            <a:r>
              <a:rPr lang="en-US" sz="1800" dirty="0"/>
              <a:t> </a:t>
            </a:r>
          </a:p>
          <a:p>
            <a:pPr lvl="2"/>
            <a:r>
              <a:rPr lang="en-US" sz="1800" dirty="0"/>
              <a:t>Pavlov’s discoveries </a:t>
            </a:r>
            <a:r>
              <a:rPr lang="en-US" sz="1800" b="1" dirty="0"/>
              <a:t>straight up shook</a:t>
            </a:r>
            <a:r>
              <a:rPr lang="en-US" sz="1800" dirty="0"/>
              <a:t> science fiction authors.  Why?  What </a:t>
            </a:r>
            <a:r>
              <a:rPr lang="en-US" sz="1800" b="1" dirty="0"/>
              <a:t>fears</a:t>
            </a:r>
            <a:r>
              <a:rPr lang="en-US" sz="1800" dirty="0"/>
              <a:t> would’ve emerged when this knowledge was still in its infancy? (Luckily people cannot be conditioned for very long).</a:t>
            </a:r>
          </a:p>
          <a:p>
            <a:pPr lvl="2"/>
            <a:r>
              <a:rPr lang="en-US" sz="1900" i="1" dirty="0">
                <a:solidFill>
                  <a:schemeClr val="accent1"/>
                </a:solidFill>
              </a:rPr>
              <a:t>“Books and loud noises, flowers and electric shocks-already in the infant mind these couples were compromisingly linked; and after two hundred repetitions of the same or a similar lesson would be wedded indissolubly. What man has joined, nature is powerless to put asunder.</a:t>
            </a:r>
            <a:br>
              <a:rPr lang="en-US" sz="1900" i="1" dirty="0">
                <a:solidFill>
                  <a:schemeClr val="accent1"/>
                </a:solidFill>
              </a:rPr>
            </a:br>
            <a:r>
              <a:rPr lang="en-US" sz="1900" i="1" dirty="0">
                <a:solidFill>
                  <a:schemeClr val="accent1"/>
                </a:solidFill>
              </a:rPr>
              <a:t>‘They’ll grow up with what the psychologists used to call an ’instinctive’ hatred of books and flowers. Reflexes unalterably conditioned. They’ll be safe from books and botany all their lives.’” (Huxley).</a:t>
            </a:r>
          </a:p>
        </p:txBody>
      </p:sp>
      <p:pic>
        <p:nvPicPr>
          <p:cNvPr id="5" name="Graphic 4" descr="Brontosaurus">
            <a:extLst>
              <a:ext uri="{FF2B5EF4-FFF2-40B4-BE49-F238E27FC236}">
                <a16:creationId xmlns:a16="http://schemas.microsoft.com/office/drawing/2014/main" id="{A55AACBB-B8F0-458B-A92D-303904EE22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71950" y="96715"/>
            <a:ext cx="914400" cy="914400"/>
          </a:xfrm>
          <a:prstGeom prst="rect">
            <a:avLst/>
          </a:prstGeom>
        </p:spPr>
      </p:pic>
    </p:spTree>
    <p:extLst>
      <p:ext uri="{BB962C8B-B14F-4D97-AF65-F5344CB8AC3E}">
        <p14:creationId xmlns:p14="http://schemas.microsoft.com/office/powerpoint/2010/main" val="258981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E958-6E5A-402E-922E-14C9D5789684}"/>
              </a:ext>
            </a:extLst>
          </p:cNvPr>
          <p:cNvSpPr>
            <a:spLocks noGrp="1"/>
          </p:cNvSpPr>
          <p:nvPr>
            <p:ph type="title"/>
          </p:nvPr>
        </p:nvSpPr>
        <p:spPr>
          <a:xfrm>
            <a:off x="1192242" y="423797"/>
            <a:ext cx="10058400" cy="1371600"/>
          </a:xfrm>
        </p:spPr>
        <p:txBody>
          <a:bodyPr/>
          <a:lstStyle/>
          <a:p>
            <a:pPr algn="ctr"/>
            <a:r>
              <a:rPr lang="en-US" dirty="0"/>
              <a:t>Chapter </a:t>
            </a:r>
            <a:r>
              <a:rPr lang="en-US" b="1" dirty="0"/>
              <a:t>3</a:t>
            </a:r>
            <a:r>
              <a:rPr lang="en-US" dirty="0"/>
              <a:t> Preview</a:t>
            </a:r>
          </a:p>
        </p:txBody>
      </p:sp>
      <p:sp>
        <p:nvSpPr>
          <p:cNvPr id="3" name="Content Placeholder 2">
            <a:extLst>
              <a:ext uri="{FF2B5EF4-FFF2-40B4-BE49-F238E27FC236}">
                <a16:creationId xmlns:a16="http://schemas.microsoft.com/office/drawing/2014/main" id="{AD7C5C35-AD48-4A48-BE6A-8867D65CCE8E}"/>
              </a:ext>
            </a:extLst>
          </p:cNvPr>
          <p:cNvSpPr>
            <a:spLocks noGrp="1"/>
          </p:cNvSpPr>
          <p:nvPr>
            <p:ph idx="1"/>
          </p:nvPr>
        </p:nvSpPr>
        <p:spPr>
          <a:xfrm>
            <a:off x="636104" y="1537252"/>
            <a:ext cx="5658679" cy="4916693"/>
          </a:xfrm>
        </p:spPr>
        <p:txBody>
          <a:bodyPr>
            <a:normAutofit/>
          </a:bodyPr>
          <a:lstStyle/>
          <a:p>
            <a:r>
              <a:rPr lang="en-US" sz="1900" dirty="0"/>
              <a:t>Read the PDF containing the first bit of chapter 3.  Notice how at the very end it seamlessly jumps between 3 different scenes, from that point on the entirety of chapter 3 is </a:t>
            </a:r>
            <a:r>
              <a:rPr lang="en-US" sz="1900" b="1" dirty="0"/>
              <a:t>four</a:t>
            </a:r>
            <a:r>
              <a:rPr lang="en-US" sz="1900" dirty="0"/>
              <a:t> different scenes </a:t>
            </a:r>
            <a:r>
              <a:rPr lang="en-US" sz="1900" b="1" dirty="0"/>
              <a:t>jumbled together </a:t>
            </a:r>
            <a:r>
              <a:rPr lang="en-US" sz="1900" dirty="0"/>
              <a:t>in increasingly small and randomized chunks.  Color coded it would look like the screenshot to the right.  Luckily Smith has the four scenes broken down into separate documents so that is how you’ll read them Wednesday</a:t>
            </a:r>
          </a:p>
          <a:p>
            <a:pPr lvl="1"/>
            <a:r>
              <a:rPr lang="en-US" sz="1700" dirty="0"/>
              <a:t>You will read them all.</a:t>
            </a:r>
          </a:p>
          <a:p>
            <a:pPr lvl="1"/>
            <a:r>
              <a:rPr lang="en-US" sz="1700" dirty="0"/>
              <a:t>You (and potentially a partner from your small ENL groups) will have a choice of tasks to complete.</a:t>
            </a:r>
          </a:p>
          <a:p>
            <a:pPr lvl="1"/>
            <a:r>
              <a:rPr lang="en-US" sz="1700" dirty="0"/>
              <a:t>Everyone </a:t>
            </a:r>
            <a:r>
              <a:rPr lang="en-US" sz="1700" i="1" dirty="0"/>
              <a:t>should</a:t>
            </a:r>
            <a:r>
              <a:rPr lang="en-US" sz="1700" dirty="0"/>
              <a:t> also keep a character web, which you can use on your upcoming quiz.  </a:t>
            </a:r>
            <a:r>
              <a:rPr lang="en-US" sz="1700" b="1" dirty="0"/>
              <a:t>&lt;3 Smith</a:t>
            </a:r>
          </a:p>
        </p:txBody>
      </p:sp>
      <p:pic>
        <p:nvPicPr>
          <p:cNvPr id="5" name="Graphic 4" descr="Brontosaurus">
            <a:extLst>
              <a:ext uri="{FF2B5EF4-FFF2-40B4-BE49-F238E27FC236}">
                <a16:creationId xmlns:a16="http://schemas.microsoft.com/office/drawing/2014/main" id="{A55AACBB-B8F0-458B-A92D-303904EE22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1950" y="96715"/>
            <a:ext cx="914400" cy="914400"/>
          </a:xfrm>
          <a:prstGeom prst="rect">
            <a:avLst/>
          </a:prstGeom>
        </p:spPr>
      </p:pic>
      <p:pic>
        <p:nvPicPr>
          <p:cNvPr id="6" name="Picture 5">
            <a:extLst>
              <a:ext uri="{FF2B5EF4-FFF2-40B4-BE49-F238E27FC236}">
                <a16:creationId xmlns:a16="http://schemas.microsoft.com/office/drawing/2014/main" id="{ABFD3A64-DFC8-423C-BB7B-1D5C4237525C}"/>
              </a:ext>
            </a:extLst>
          </p:cNvPr>
          <p:cNvPicPr>
            <a:picLocks noChangeAspect="1"/>
          </p:cNvPicPr>
          <p:nvPr/>
        </p:nvPicPr>
        <p:blipFill>
          <a:blip r:embed="rId4"/>
          <a:stretch>
            <a:fillRect/>
          </a:stretch>
        </p:blipFill>
        <p:spPr>
          <a:xfrm>
            <a:off x="6294783" y="2265126"/>
            <a:ext cx="5378407" cy="3055622"/>
          </a:xfrm>
          <a:prstGeom prst="rect">
            <a:avLst/>
          </a:prstGeom>
        </p:spPr>
      </p:pic>
    </p:spTree>
    <p:extLst>
      <p:ext uri="{BB962C8B-B14F-4D97-AF65-F5344CB8AC3E}">
        <p14:creationId xmlns:p14="http://schemas.microsoft.com/office/powerpoint/2010/main" val="421096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578" y="2279374"/>
            <a:ext cx="10350843" cy="4154829"/>
          </a:xfrm>
        </p:spPr>
        <p:txBody>
          <a:bodyPr>
            <a:normAutofit/>
          </a:bodyPr>
          <a:lstStyle/>
          <a:p>
            <a:pPr marL="0" lvl="1" indent="0">
              <a:spcBef>
                <a:spcPts val="1000"/>
              </a:spcBef>
              <a:buNone/>
            </a:pPr>
            <a:r>
              <a:rPr lang="en-US" sz="3000" b="1" dirty="0">
                <a:solidFill>
                  <a:schemeClr val="tx1"/>
                </a:solidFill>
                <a:latin typeface="+mj-lt"/>
              </a:rPr>
              <a:t>Mood</a:t>
            </a:r>
            <a:r>
              <a:rPr lang="en-US" sz="3000" dirty="0">
                <a:solidFill>
                  <a:schemeClr val="tx1"/>
                </a:solidFill>
                <a:latin typeface="+mj-lt"/>
              </a:rPr>
              <a:t> is what the reader feels while reading a scene or story. It’s not the reader’s emotions, but the atmosphere (the vibe) of a scene or story.</a:t>
            </a:r>
          </a:p>
          <a:p>
            <a:pPr marL="0" lvl="1" indent="0">
              <a:spcBef>
                <a:spcPts val="1000"/>
              </a:spcBef>
              <a:buNone/>
            </a:pPr>
            <a:endParaRPr lang="en-US" sz="3000" dirty="0">
              <a:solidFill>
                <a:schemeClr val="tx1"/>
              </a:solidFill>
              <a:latin typeface="+mj-lt"/>
            </a:endParaRPr>
          </a:p>
          <a:p>
            <a:pPr marL="0" lvl="1" indent="0">
              <a:spcBef>
                <a:spcPts val="1000"/>
              </a:spcBef>
              <a:buNone/>
            </a:pPr>
            <a:r>
              <a:rPr lang="en-US" sz="3000" b="1" dirty="0">
                <a:solidFill>
                  <a:schemeClr val="tx1"/>
                </a:solidFill>
                <a:latin typeface="+mj-lt"/>
              </a:rPr>
              <a:t>Mood </a:t>
            </a:r>
            <a:r>
              <a:rPr lang="en-US" sz="3000" dirty="0">
                <a:solidFill>
                  <a:schemeClr val="tx1"/>
                </a:solidFill>
                <a:latin typeface="+mj-lt"/>
              </a:rPr>
              <a:t>is created by (1) setting (physical environment and time period), (2) theme, (3) diction[word choice], (4) imagery and (5) </a:t>
            </a:r>
            <a:r>
              <a:rPr lang="en-US" sz="3000" b="1" dirty="0">
                <a:solidFill>
                  <a:schemeClr val="tx1"/>
                </a:solidFill>
                <a:latin typeface="+mj-lt"/>
              </a:rPr>
              <a:t>tone</a:t>
            </a:r>
            <a:r>
              <a:rPr lang="en-US" sz="3000" dirty="0">
                <a:solidFill>
                  <a:schemeClr val="tx1"/>
                </a:solidFill>
                <a:latin typeface="+mj-lt"/>
              </a:rPr>
              <a:t>.</a:t>
            </a:r>
          </a:p>
          <a:p>
            <a:pPr marL="0" indent="0">
              <a:buNone/>
            </a:pPr>
            <a:endParaRPr lang="en-US" dirty="0">
              <a:latin typeface="+mj-lt"/>
            </a:endParaRPr>
          </a:p>
        </p:txBody>
      </p:sp>
      <p:sp>
        <p:nvSpPr>
          <p:cNvPr id="4" name="Title 1">
            <a:extLst>
              <a:ext uri="{FF2B5EF4-FFF2-40B4-BE49-F238E27FC236}">
                <a16:creationId xmlns:a16="http://schemas.microsoft.com/office/drawing/2014/main" id="{AFC2F1C1-349B-473C-8D99-CB01ECCA6750}"/>
              </a:ext>
            </a:extLst>
          </p:cNvPr>
          <p:cNvSpPr>
            <a:spLocks noGrp="1"/>
          </p:cNvSpPr>
          <p:nvPr>
            <p:ph type="title"/>
          </p:nvPr>
        </p:nvSpPr>
        <p:spPr>
          <a:xfrm>
            <a:off x="1192242" y="423797"/>
            <a:ext cx="10058400" cy="1371600"/>
          </a:xfrm>
        </p:spPr>
        <p:txBody>
          <a:bodyPr/>
          <a:lstStyle/>
          <a:p>
            <a:pPr algn="ctr"/>
            <a:r>
              <a:rPr lang="en-US" dirty="0"/>
              <a:t>Chapter 2 Literary Analysis (optional)</a:t>
            </a:r>
          </a:p>
        </p:txBody>
      </p:sp>
    </p:spTree>
    <p:extLst>
      <p:ext uri="{BB962C8B-B14F-4D97-AF65-F5344CB8AC3E}">
        <p14:creationId xmlns:p14="http://schemas.microsoft.com/office/powerpoint/2010/main" val="181203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84314" y="450574"/>
            <a:ext cx="11396869" cy="5989983"/>
          </a:xfrm>
        </p:spPr>
        <p:txBody>
          <a:bodyPr>
            <a:normAutofit/>
          </a:bodyPr>
          <a:lstStyle/>
          <a:p>
            <a:pPr marL="0" indent="0">
              <a:buNone/>
            </a:pPr>
            <a:r>
              <a:rPr lang="en-US" sz="2000" dirty="0"/>
              <a:t>	</a:t>
            </a:r>
            <a:r>
              <a:rPr lang="en-US" sz="2000" b="1" dirty="0"/>
              <a:t>Between the rose bowls the books were duly set out-a row of nursery quartos opened invitingly each at some gaily </a:t>
            </a:r>
            <a:r>
              <a:rPr lang="en-US" sz="2000" b="1" dirty="0" err="1"/>
              <a:t>coloured</a:t>
            </a:r>
            <a:r>
              <a:rPr lang="en-US" sz="2000" b="1" dirty="0"/>
              <a:t> image of beast or fish or bird…. </a:t>
            </a:r>
          </a:p>
          <a:p>
            <a:pPr marL="0" indent="0">
              <a:buNone/>
            </a:pPr>
            <a:r>
              <a:rPr lang="en-US" sz="2000" b="1" dirty="0"/>
              <a:t>	The babies … began to crawl towards those clusters of sleek </a:t>
            </a:r>
            <a:r>
              <a:rPr lang="en-US" sz="2000" b="1" dirty="0" err="1"/>
              <a:t>colours</a:t>
            </a:r>
            <a:r>
              <a:rPr lang="en-US" sz="2000" b="1" dirty="0"/>
              <a:t>, those shapes so gay and brilliant on the white pages. As they approached, the sun came out of a momentary eclipse behind a cloud. The roses flamed up as though with a sudden passion from within; a new and profound </a:t>
            </a:r>
            <a:r>
              <a:rPr lang="en-US" sz="2000" b="1" dirty="0" err="1"/>
              <a:t>signficance</a:t>
            </a:r>
            <a:r>
              <a:rPr lang="en-US" sz="2000" b="1" dirty="0"/>
              <a:t> seemed to suffuse the shining pages of the books. From the ranks of the crawling babies came little squeals of excitement, gurgles and </a:t>
            </a:r>
            <a:r>
              <a:rPr lang="en-US" sz="2000" b="1" dirty="0" err="1"/>
              <a:t>twitterings</a:t>
            </a:r>
            <a:r>
              <a:rPr lang="en-US" sz="2000" b="1" dirty="0"/>
              <a:t> of pleasure. </a:t>
            </a:r>
          </a:p>
          <a:p>
            <a:pPr marL="0" indent="0">
              <a:buNone/>
            </a:pPr>
            <a:r>
              <a:rPr lang="en-US" sz="2000" b="1" dirty="0"/>
              <a:t>	The Director rubbed his hands. “Excellent!” he said. “It might almost have been done on purpose.” </a:t>
            </a:r>
          </a:p>
          <a:p>
            <a:pPr marL="0" indent="0">
              <a:buNone/>
            </a:pPr>
            <a:r>
              <a:rPr lang="en-US" sz="2000" b="1" dirty="0"/>
              <a:t>	The swiftest crawlers were already at their goal. Small hands reached out uncertainly, touched, grasped, </a:t>
            </a:r>
            <a:r>
              <a:rPr lang="en-US" sz="2000" b="1" dirty="0" err="1"/>
              <a:t>unpetaling</a:t>
            </a:r>
            <a:r>
              <a:rPr lang="en-US" sz="2000" b="1" dirty="0"/>
              <a:t> the transfigured roses, crumpling the illuminated pages of the books. The Director waited until all were happily busy. Then, “Watch carefully,” he said. And, lifting his hand, he gave the signal. </a:t>
            </a:r>
          </a:p>
          <a:p>
            <a:pPr marL="0" indent="0" algn="ctr">
              <a:buNone/>
            </a:pPr>
            <a:r>
              <a:rPr lang="en-US" sz="4000" b="1" i="1" dirty="0"/>
              <a:t>What is the mood of this passage?</a:t>
            </a:r>
            <a:endParaRPr lang="en-US" sz="2000" b="1" i="1" dirty="0"/>
          </a:p>
          <a:p>
            <a:pPr marL="0" indent="0">
              <a:buNone/>
            </a:pPr>
            <a:endParaRPr lang="en-US" sz="2000" dirty="0"/>
          </a:p>
        </p:txBody>
      </p:sp>
    </p:spTree>
    <p:extLst>
      <p:ext uri="{BB962C8B-B14F-4D97-AF65-F5344CB8AC3E}">
        <p14:creationId xmlns:p14="http://schemas.microsoft.com/office/powerpoint/2010/main" val="126385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689810" y="397564"/>
            <a:ext cx="11502189" cy="6281531"/>
          </a:xfrm>
        </p:spPr>
        <p:txBody>
          <a:bodyPr>
            <a:normAutofit fontScale="92500" lnSpcReduction="10000"/>
          </a:bodyPr>
          <a:lstStyle/>
          <a:p>
            <a:pPr marL="0" indent="0">
              <a:buNone/>
            </a:pPr>
            <a:r>
              <a:rPr lang="en-US" sz="2400" dirty="0"/>
              <a:t>	</a:t>
            </a:r>
            <a:r>
              <a:rPr lang="en-US" sz="2400" b="1" dirty="0"/>
              <a:t>Between the rose bowls the books were duly set out-a row of nursery quartos opened </a:t>
            </a:r>
            <a:r>
              <a:rPr lang="en-US" sz="2400" b="1" dirty="0">
                <a:solidFill>
                  <a:srgbClr val="00B050"/>
                </a:solidFill>
              </a:rPr>
              <a:t>invitingly</a:t>
            </a:r>
            <a:r>
              <a:rPr lang="en-US" sz="2400" b="1" dirty="0"/>
              <a:t> each at some </a:t>
            </a:r>
            <a:r>
              <a:rPr lang="en-US" sz="2400" b="1" dirty="0">
                <a:solidFill>
                  <a:srgbClr val="7030A0"/>
                </a:solidFill>
              </a:rPr>
              <a:t>gaily </a:t>
            </a:r>
            <a:r>
              <a:rPr lang="en-US" sz="2400" b="1" dirty="0" err="1">
                <a:solidFill>
                  <a:srgbClr val="7030A0"/>
                </a:solidFill>
              </a:rPr>
              <a:t>coloured</a:t>
            </a:r>
            <a:r>
              <a:rPr lang="en-US" sz="2400" b="1" dirty="0">
                <a:solidFill>
                  <a:srgbClr val="7030A0"/>
                </a:solidFill>
              </a:rPr>
              <a:t> image of beast or fish or bird</a:t>
            </a:r>
            <a:r>
              <a:rPr lang="en-US" sz="2400" b="1" dirty="0"/>
              <a:t>…. </a:t>
            </a:r>
          </a:p>
          <a:p>
            <a:pPr marL="0" indent="0">
              <a:buNone/>
            </a:pPr>
            <a:r>
              <a:rPr lang="en-US" sz="2400" b="1" dirty="0"/>
              <a:t>	The babies … began to crawl towards those clusters of </a:t>
            </a:r>
            <a:r>
              <a:rPr lang="en-US" sz="2400" b="1" dirty="0">
                <a:solidFill>
                  <a:srgbClr val="00B050"/>
                </a:solidFill>
              </a:rPr>
              <a:t>sleek </a:t>
            </a:r>
            <a:r>
              <a:rPr lang="en-US" sz="2400" b="1" dirty="0" err="1">
                <a:solidFill>
                  <a:srgbClr val="00B050"/>
                </a:solidFill>
              </a:rPr>
              <a:t>colours</a:t>
            </a:r>
            <a:r>
              <a:rPr lang="en-US" sz="2400" b="1" dirty="0"/>
              <a:t>, those </a:t>
            </a:r>
            <a:r>
              <a:rPr lang="en-US" sz="2400" b="1" dirty="0">
                <a:solidFill>
                  <a:srgbClr val="00B050"/>
                </a:solidFill>
              </a:rPr>
              <a:t>shapes so gay and brilliant</a:t>
            </a:r>
            <a:r>
              <a:rPr lang="en-US" sz="2400" b="1" dirty="0"/>
              <a:t> on the white pages. As they approached, </a:t>
            </a:r>
            <a:r>
              <a:rPr lang="en-US" sz="2400" b="1" dirty="0">
                <a:solidFill>
                  <a:srgbClr val="7030A0"/>
                </a:solidFill>
              </a:rPr>
              <a:t>the sun came out of a momentary eclipse behind a cloud</a:t>
            </a:r>
            <a:r>
              <a:rPr lang="en-US" sz="2400" b="1" dirty="0"/>
              <a:t>. The roses flamed up as though with a sudden passion from within; a new and profound significance seemed to suffuse the </a:t>
            </a:r>
            <a:r>
              <a:rPr lang="en-US" sz="2400" b="1" dirty="0">
                <a:solidFill>
                  <a:srgbClr val="00B050"/>
                </a:solidFill>
              </a:rPr>
              <a:t>shining</a:t>
            </a:r>
            <a:r>
              <a:rPr lang="en-US" sz="2400" b="1" dirty="0"/>
              <a:t> pages of the books. From the ranks of the </a:t>
            </a:r>
            <a:r>
              <a:rPr lang="en-US" sz="2400" b="1" dirty="0">
                <a:solidFill>
                  <a:srgbClr val="7030A0"/>
                </a:solidFill>
              </a:rPr>
              <a:t>crawling babies came little squeals of excitement, gurgles and </a:t>
            </a:r>
            <a:r>
              <a:rPr lang="en-US" sz="2400" b="1" dirty="0" err="1">
                <a:solidFill>
                  <a:srgbClr val="7030A0"/>
                </a:solidFill>
              </a:rPr>
              <a:t>twitterings</a:t>
            </a:r>
            <a:r>
              <a:rPr lang="en-US" sz="2400" b="1" dirty="0">
                <a:solidFill>
                  <a:srgbClr val="7030A0"/>
                </a:solidFill>
              </a:rPr>
              <a:t> of pleasure</a:t>
            </a:r>
            <a:r>
              <a:rPr lang="en-US" sz="2400" b="1" dirty="0"/>
              <a:t>. </a:t>
            </a:r>
          </a:p>
          <a:p>
            <a:pPr marL="0" indent="0">
              <a:buNone/>
            </a:pPr>
            <a:r>
              <a:rPr lang="en-US" sz="2400" b="1" dirty="0"/>
              <a:t>	The Director rubbed his hands. “</a:t>
            </a:r>
            <a:r>
              <a:rPr lang="en-US" sz="2400" b="1" dirty="0">
                <a:solidFill>
                  <a:srgbClr val="00B050"/>
                </a:solidFill>
              </a:rPr>
              <a:t>Excellent</a:t>
            </a:r>
            <a:r>
              <a:rPr lang="en-US" sz="2400" b="1" dirty="0"/>
              <a:t>!” he said. “It might almost have been done on purpose.” </a:t>
            </a:r>
          </a:p>
          <a:p>
            <a:pPr marL="0" indent="0">
              <a:buNone/>
            </a:pPr>
            <a:r>
              <a:rPr lang="en-US" sz="2400" b="1" dirty="0"/>
              <a:t>	The swiftest </a:t>
            </a:r>
            <a:r>
              <a:rPr lang="en-US" sz="2400" b="1" dirty="0">
                <a:solidFill>
                  <a:srgbClr val="00B050"/>
                </a:solidFill>
              </a:rPr>
              <a:t>crawlers</a:t>
            </a:r>
            <a:r>
              <a:rPr lang="en-US" sz="2400" b="1" dirty="0"/>
              <a:t> were already at their goal. </a:t>
            </a:r>
            <a:r>
              <a:rPr lang="en-US" sz="2400" b="1" dirty="0">
                <a:solidFill>
                  <a:srgbClr val="7030A0"/>
                </a:solidFill>
              </a:rPr>
              <a:t>Small hands reached out uncertainly, touched, grasped, </a:t>
            </a:r>
            <a:r>
              <a:rPr lang="en-US" sz="2400" b="1" dirty="0" err="1">
                <a:solidFill>
                  <a:srgbClr val="7030A0"/>
                </a:solidFill>
              </a:rPr>
              <a:t>unpetaling</a:t>
            </a:r>
            <a:r>
              <a:rPr lang="en-US" sz="2400" b="1" dirty="0">
                <a:solidFill>
                  <a:srgbClr val="7030A0"/>
                </a:solidFill>
              </a:rPr>
              <a:t> the transfigured roses, crumpling the illuminated pages of the books</a:t>
            </a:r>
            <a:r>
              <a:rPr lang="en-US" sz="2400" b="1" dirty="0"/>
              <a:t>. The Director waited until all were </a:t>
            </a:r>
            <a:r>
              <a:rPr lang="en-US" sz="2400" b="1" dirty="0">
                <a:solidFill>
                  <a:srgbClr val="00B050"/>
                </a:solidFill>
              </a:rPr>
              <a:t>happily</a:t>
            </a:r>
            <a:r>
              <a:rPr lang="en-US" sz="2400" b="1" dirty="0"/>
              <a:t> busy. Then, “Watch carefully,” he said. And, lifting his hand, he gave the signal. </a:t>
            </a:r>
          </a:p>
          <a:p>
            <a:pPr marL="0" indent="0" algn="ctr">
              <a:buNone/>
            </a:pPr>
            <a:r>
              <a:rPr lang="en-US" sz="4400" b="1" i="1" dirty="0">
                <a:solidFill>
                  <a:schemeClr val="tx1"/>
                </a:solidFill>
              </a:rPr>
              <a:t>Mood </a:t>
            </a:r>
            <a:r>
              <a:rPr lang="en-US" sz="4400" i="1" dirty="0">
                <a:solidFill>
                  <a:schemeClr val="tx1"/>
                </a:solidFill>
              </a:rPr>
              <a:t>through</a:t>
            </a:r>
            <a:r>
              <a:rPr lang="en-US" sz="4400" b="1" i="1" dirty="0">
                <a:solidFill>
                  <a:schemeClr val="tx1"/>
                </a:solidFill>
              </a:rPr>
              <a:t> </a:t>
            </a:r>
            <a:r>
              <a:rPr lang="en-US" sz="4400" b="1" i="1" dirty="0">
                <a:solidFill>
                  <a:srgbClr val="00B050"/>
                </a:solidFill>
              </a:rPr>
              <a:t>word choice </a:t>
            </a:r>
            <a:r>
              <a:rPr lang="en-US" sz="4400" b="1" i="1" dirty="0">
                <a:solidFill>
                  <a:schemeClr val="tx1"/>
                </a:solidFill>
              </a:rPr>
              <a:t>+</a:t>
            </a:r>
            <a:r>
              <a:rPr lang="en-US" sz="4400" b="1" i="1" dirty="0">
                <a:solidFill>
                  <a:srgbClr val="00B050"/>
                </a:solidFill>
              </a:rPr>
              <a:t> </a:t>
            </a:r>
            <a:r>
              <a:rPr lang="en-US" sz="4400" b="1" i="1" dirty="0">
                <a:solidFill>
                  <a:srgbClr val="7030A0"/>
                </a:solidFill>
              </a:rPr>
              <a:t>imagery</a:t>
            </a:r>
            <a:endParaRPr lang="en-US" sz="2400" dirty="0"/>
          </a:p>
        </p:txBody>
      </p:sp>
    </p:spTree>
    <p:extLst>
      <p:ext uri="{BB962C8B-B14F-4D97-AF65-F5344CB8AC3E}">
        <p14:creationId xmlns:p14="http://schemas.microsoft.com/office/powerpoint/2010/main" val="302291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71062" y="371060"/>
            <a:ext cx="11449877" cy="6149009"/>
          </a:xfrm>
        </p:spPr>
        <p:txBody>
          <a:bodyPr>
            <a:normAutofit fontScale="92500" lnSpcReduction="10000"/>
          </a:bodyPr>
          <a:lstStyle/>
          <a:p>
            <a:pPr marL="0" indent="0">
              <a:buNone/>
            </a:pPr>
            <a:r>
              <a:rPr lang="en-US" sz="2800" dirty="0"/>
              <a:t>	The Head Nurse, who was standing by a switchboard at the other end of the room, pressed down a little lever. </a:t>
            </a:r>
          </a:p>
          <a:p>
            <a:pPr marL="0" indent="0">
              <a:buNone/>
            </a:pPr>
            <a:r>
              <a:rPr lang="en-US" sz="2800" dirty="0"/>
              <a:t>	There was a violent explosion. Shriller and ever shriller, a siren shrieked. Alarm bells maddeningly sounded. </a:t>
            </a:r>
          </a:p>
          <a:p>
            <a:pPr marL="0" indent="0">
              <a:buNone/>
            </a:pPr>
            <a:r>
              <a:rPr lang="en-US" sz="2800" dirty="0"/>
              <a:t>	The children started, screamed; their faces were distorted with terror. </a:t>
            </a:r>
          </a:p>
          <a:p>
            <a:pPr marL="0" indent="0">
              <a:buNone/>
            </a:pPr>
            <a:r>
              <a:rPr lang="en-US" sz="2800" dirty="0"/>
              <a:t>	“And now,” the Director shouted (for the noise was deafening), “now we proceed to rub in the lesson with a mild electric shock.” </a:t>
            </a:r>
          </a:p>
          <a:p>
            <a:pPr marL="0" indent="0">
              <a:buNone/>
            </a:pPr>
            <a:r>
              <a:rPr lang="en-US" sz="2800" dirty="0"/>
              <a:t>	He waved his hand again, and the Head Nurse pressed a second lever. The screaming of the babies suddenly changed its tone. There was something desperate, almost insane, about the sharp spasmodic yelps to which they now gave utterance. Their little bodies twitched and stiffened; their limbs moved jerkily as if to the tug of unseen wires.</a:t>
            </a:r>
            <a:endParaRPr lang="en-US" sz="2400" dirty="0"/>
          </a:p>
          <a:p>
            <a:pPr marL="0" indent="0" algn="ctr">
              <a:buNone/>
            </a:pPr>
            <a:r>
              <a:rPr lang="en-US" sz="4000" i="1" dirty="0"/>
              <a:t>What is the mood of this passage?</a:t>
            </a:r>
            <a:endParaRPr lang="en-US" sz="1200" i="1" dirty="0"/>
          </a:p>
        </p:txBody>
      </p:sp>
    </p:spTree>
    <p:extLst>
      <p:ext uri="{BB962C8B-B14F-4D97-AF65-F5344CB8AC3E}">
        <p14:creationId xmlns:p14="http://schemas.microsoft.com/office/powerpoint/2010/main" val="1309165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docProps/app.xml><?xml version="1.0" encoding="utf-8"?>
<Properties xmlns="http://schemas.openxmlformats.org/officeDocument/2006/extended-properties" xmlns:vt="http://schemas.openxmlformats.org/officeDocument/2006/docPropsVTypes">
  <Template>Floral flourish</Template>
  <TotalTime>0</TotalTime>
  <Words>491</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Avenir Next LT Pro</vt:lpstr>
      <vt:lpstr>Avenir Next LT Pro Light</vt:lpstr>
      <vt:lpstr>Garamond</vt:lpstr>
      <vt:lpstr>SavonVTI</vt:lpstr>
      <vt:lpstr>BrAve New World</vt:lpstr>
      <vt:lpstr>Smith’s favorite cover of Brave New World</vt:lpstr>
      <vt:lpstr>Chapter 2 Content Questions</vt:lpstr>
      <vt:lpstr>Chapter 2 Essential New Learning</vt:lpstr>
      <vt:lpstr>Chapter 3 Preview</vt:lpstr>
      <vt:lpstr>Chapter 2 Literary Analysis (optional)</vt:lpstr>
      <vt:lpstr>PowerPoint Presentation</vt:lpstr>
      <vt:lpstr>PowerPoint Presentation</vt:lpstr>
      <vt:lpstr>PowerPoint Presentation</vt:lpstr>
      <vt:lpstr>PowerPoint Presentation</vt:lpstr>
      <vt:lpstr>Write a thesis: What effect does Huxley create by dramatically shifting the mood at the beginning of chapter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2020-04-28T03:44:05Z</dcterms:created>
  <dcterms:modified xsi:type="dcterms:W3CDTF">2020-04-28T17:48:41Z</dcterms:modified>
</cp:coreProperties>
</file>