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20"/>
  </p:notesMasterIdLst>
  <p:sldIdLst>
    <p:sldId id="257" r:id="rId2"/>
    <p:sldId id="258" r:id="rId3"/>
    <p:sldId id="265" r:id="rId4"/>
    <p:sldId id="267" r:id="rId5"/>
    <p:sldId id="259" r:id="rId6"/>
    <p:sldId id="274" r:id="rId7"/>
    <p:sldId id="268" r:id="rId8"/>
    <p:sldId id="269" r:id="rId9"/>
    <p:sldId id="270" r:id="rId10"/>
    <p:sldId id="271" r:id="rId11"/>
    <p:sldId id="272" r:id="rId12"/>
    <p:sldId id="273" r:id="rId13"/>
    <p:sldId id="266" r:id="rId14"/>
    <p:sldId id="260" r:id="rId15"/>
    <p:sldId id="261" r:id="rId16"/>
    <p:sldId id="262" r:id="rId17"/>
    <p:sldId id="263" r:id="rId18"/>
    <p:sldId id="26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DCC74D-77D2-42FE-9AF4-6944CE76C49E}" type="datetimeFigureOut">
              <a:rPr lang="en-US" smtClean="0"/>
              <a:t>11/6/2017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7C733C-632A-4571-A163-2CB797ABC035}" type="slidenum">
              <a:rPr lang="en-US" smtClean="0"/>
              <a:t>‹#›</a:t>
            </a:fld>
            <a:endParaRPr lang="en-US"/>
          </a:p>
        </p:txBody>
      </p:sp>
    </p:spTree>
    <p:extLst>
      <p:ext uri="{BB962C8B-B14F-4D97-AF65-F5344CB8AC3E}">
        <p14:creationId xmlns:p14="http://schemas.microsoft.com/office/powerpoint/2010/main" val="3261226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https://www.youtube.com/watch?v=_W_wz7qQVN0</a:t>
            </a:r>
            <a:endParaRPr lang="en-US" dirty="0"/>
          </a:p>
        </p:txBody>
      </p:sp>
      <p:sp>
        <p:nvSpPr>
          <p:cNvPr id="4" name="Slide Number Placeholder 3"/>
          <p:cNvSpPr>
            <a:spLocks noGrp="1"/>
          </p:cNvSpPr>
          <p:nvPr>
            <p:ph type="sldNum" sz="quarter" idx="10"/>
          </p:nvPr>
        </p:nvSpPr>
        <p:spPr/>
        <p:txBody>
          <a:bodyPr/>
          <a:lstStyle/>
          <a:p>
            <a:fld id="{3FD211E9-2909-44CA-A86B-AC1D12534E70}"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326213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11/6/2017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11/6/2017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11/6/2017</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11/6/2017</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11/6/2017</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11/6/2017</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11/6/2017</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11/6/2017</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954757" y="1122227"/>
            <a:ext cx="5362836" cy="4601183"/>
          </a:xfrm>
        </p:spPr>
        <p:txBody>
          <a:bodyPr>
            <a:normAutofit/>
          </a:bodyPr>
          <a:lstStyle/>
          <a:p>
            <a:pPr algn="ctr"/>
            <a:r>
              <a:rPr lang="en-US" sz="5400" b="1" dirty="0" smtClean="0"/>
              <a:t>Chapter 5 and 6.1 discussion!</a:t>
            </a:r>
            <a:endParaRPr lang="en-US" sz="5400" b="1" dirty="0"/>
          </a:p>
        </p:txBody>
      </p:sp>
      <p:sp>
        <p:nvSpPr>
          <p:cNvPr id="3" name="Content Placeholder 2"/>
          <p:cNvSpPr>
            <a:spLocks noGrp="1"/>
          </p:cNvSpPr>
          <p:nvPr>
            <p:ph idx="1"/>
          </p:nvPr>
        </p:nvSpPr>
        <p:spPr>
          <a:xfrm>
            <a:off x="3869268" y="864108"/>
            <a:ext cx="7993218" cy="5120640"/>
          </a:xfrm>
        </p:spPr>
        <p:txBody>
          <a:bodyPr/>
          <a:lstStyle/>
          <a:p>
            <a:pPr marL="457200" indent="-457200">
              <a:buFont typeface="+mj-lt"/>
              <a:buAutoNum type="arabicPeriod"/>
            </a:pPr>
            <a:r>
              <a:rPr lang="en-US" sz="2400" b="1" dirty="0">
                <a:latin typeface="Georgia" panose="02040502050405020303" pitchFamily="18" charset="0"/>
              </a:rPr>
              <a:t>Why is someone “socially useful” after they die? Is being “socially useful” in all aspects of life and death important? Should we strive to make people “socially useful” at all times?</a:t>
            </a:r>
          </a:p>
          <a:p>
            <a:pPr marL="457200" indent="-457200">
              <a:buFont typeface="+mj-lt"/>
              <a:buAutoNum type="arabicPeriod"/>
            </a:pPr>
            <a:r>
              <a:rPr lang="en-US" sz="2400" b="1" dirty="0">
                <a:latin typeface="Georgia" panose="02040502050405020303" pitchFamily="18" charset="0"/>
              </a:rPr>
              <a:t>Is everyone truly happy now? Is artificial happiness the same as true happiness? Does it matter? Would you want to be Soma happy?</a:t>
            </a:r>
          </a:p>
          <a:p>
            <a:pPr marL="457200" indent="-457200">
              <a:buFont typeface="+mj-lt"/>
              <a:buAutoNum type="arabicPeriod"/>
            </a:pPr>
            <a:r>
              <a:rPr lang="en-US" sz="2400" b="1" dirty="0">
                <a:latin typeface="Georgia" panose="02040502050405020303" pitchFamily="18" charset="0"/>
              </a:rPr>
              <a:t>Is </a:t>
            </a:r>
            <a:r>
              <a:rPr lang="en-US" sz="2400" b="1" i="1" dirty="0">
                <a:latin typeface="Georgia" panose="02040502050405020303" pitchFamily="18" charset="0"/>
              </a:rPr>
              <a:t>Brave New World</a:t>
            </a:r>
            <a:r>
              <a:rPr lang="en-US" sz="2400" b="1" dirty="0">
                <a:latin typeface="Georgia" panose="02040502050405020303" pitchFamily="18" charset="0"/>
              </a:rPr>
              <a:t> more utopian or dystopian?  </a:t>
            </a:r>
            <a:endParaRPr lang="en-US" sz="2400" b="1" dirty="0" smtClean="0">
              <a:latin typeface="Georgia" panose="02040502050405020303" pitchFamily="18" charset="0"/>
            </a:endParaRPr>
          </a:p>
          <a:p>
            <a:pPr marL="457200" indent="-457200">
              <a:buFont typeface="+mj-lt"/>
              <a:buAutoNum type="arabicPeriod"/>
            </a:pPr>
            <a:r>
              <a:rPr lang="en-US" sz="2400" b="1" dirty="0" smtClean="0">
                <a:latin typeface="Georgia" panose="02040502050405020303" pitchFamily="18" charset="0"/>
              </a:rPr>
              <a:t>“orgy-porgy”?</a:t>
            </a:r>
          </a:p>
          <a:p>
            <a:pPr marL="514350" indent="-514350">
              <a:buFont typeface="+mj-lt"/>
              <a:buAutoNum type="arabicPeriod"/>
            </a:pPr>
            <a:r>
              <a:rPr lang="en-US" sz="2400" b="1" dirty="0">
                <a:latin typeface="Georgia" pitchFamily="18" charset="0"/>
              </a:rPr>
              <a:t>What is Bernard and </a:t>
            </a:r>
            <a:r>
              <a:rPr lang="en-US" sz="2400" b="1" dirty="0" err="1">
                <a:latin typeface="Georgia" pitchFamily="18" charset="0"/>
              </a:rPr>
              <a:t>Lenina’s</a:t>
            </a:r>
            <a:r>
              <a:rPr lang="en-US" sz="2400" b="1" dirty="0">
                <a:latin typeface="Georgia" pitchFamily="18" charset="0"/>
              </a:rPr>
              <a:t> date like?</a:t>
            </a:r>
          </a:p>
          <a:p>
            <a:pPr marL="514350" indent="-514350">
              <a:buFont typeface="+mj-lt"/>
              <a:buAutoNum type="arabicPeriod"/>
            </a:pPr>
            <a:r>
              <a:rPr lang="en-US" sz="2400" b="1" dirty="0">
                <a:latin typeface="Georgia" pitchFamily="18" charset="0"/>
              </a:rPr>
              <a:t>What does Bernard say about Freedom?</a:t>
            </a:r>
          </a:p>
          <a:p>
            <a:pPr marL="457200" indent="-457200">
              <a:buFont typeface="+mj-lt"/>
              <a:buAutoNum type="arabicPeriod"/>
            </a:pPr>
            <a:endParaRPr lang="en-US" dirty="0">
              <a:latin typeface="Georgia" pitchFamily="18" charset="0"/>
            </a:endParaRPr>
          </a:p>
          <a:p>
            <a:endParaRPr lang="en-US" dirty="0"/>
          </a:p>
        </p:txBody>
      </p:sp>
    </p:spTree>
    <p:extLst>
      <p:ext uri="{BB962C8B-B14F-4D97-AF65-F5344CB8AC3E}">
        <p14:creationId xmlns:p14="http://schemas.microsoft.com/office/powerpoint/2010/main" val="35964567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Another aspect of humor: it can be </a:t>
            </a:r>
            <a:r>
              <a:rPr lang="en-US" sz="2400" dirty="0">
                <a:solidFill>
                  <a:srgbClr val="002060"/>
                </a:solidFill>
              </a:rPr>
              <a:t>hostile</a:t>
            </a:r>
            <a:r>
              <a:rPr lang="en-US" sz="2400" dirty="0"/>
              <a:t>. Whether playfully self-deprecating or virulently abusive, </a:t>
            </a:r>
            <a:r>
              <a:rPr lang="en-US" sz="3200" b="1" dirty="0">
                <a:solidFill>
                  <a:srgbClr val="002060"/>
                </a:solidFill>
              </a:rPr>
              <a:t>most humor has a </a:t>
            </a:r>
            <a:r>
              <a:rPr lang="en-US" sz="3200" b="1" i="1" dirty="0">
                <a:solidFill>
                  <a:srgbClr val="002060"/>
                </a:solidFill>
              </a:rPr>
              <a:t>target</a:t>
            </a:r>
            <a:r>
              <a:rPr lang="en-US" sz="2400" dirty="0"/>
              <a:t>. Someone or something is the butt of the joke.</a:t>
            </a:r>
          </a:p>
          <a:p>
            <a:endParaRPr lang="en-US" sz="2400" dirty="0"/>
          </a:p>
          <a:p>
            <a:r>
              <a:rPr lang="en-US" sz="2800" dirty="0"/>
              <a:t>That being said, humor also…</a:t>
            </a:r>
          </a:p>
          <a:p>
            <a:pPr lvl="1"/>
            <a:r>
              <a:rPr lang="en-US" sz="2200" dirty="0"/>
              <a:t>Helps builds community</a:t>
            </a:r>
          </a:p>
          <a:p>
            <a:pPr lvl="1"/>
            <a:r>
              <a:rPr lang="en-US" sz="2200" dirty="0"/>
              <a:t>Allows us to discuss topics that are difficult &amp; uncomfortable by easing that discomfort </a:t>
            </a:r>
          </a:p>
          <a:p>
            <a:endParaRPr lang="en-US" dirty="0"/>
          </a:p>
        </p:txBody>
      </p:sp>
      <p:sp>
        <p:nvSpPr>
          <p:cNvPr id="3" name="Title 2"/>
          <p:cNvSpPr>
            <a:spLocks noGrp="1"/>
          </p:cNvSpPr>
          <p:nvPr>
            <p:ph type="title"/>
          </p:nvPr>
        </p:nvSpPr>
        <p:spPr>
          <a:xfrm rot="16200000">
            <a:off x="-960120" y="1708259"/>
            <a:ext cx="5336774" cy="3416535"/>
          </a:xfrm>
        </p:spPr>
        <p:txBody>
          <a:bodyPr>
            <a:normAutofit/>
          </a:bodyPr>
          <a:lstStyle/>
          <a:p>
            <a:pPr algn="ctr"/>
            <a:r>
              <a:rPr lang="en-US" sz="6000" dirty="0" smtClean="0"/>
              <a:t>Humor &amp; Power</a:t>
            </a:r>
            <a:endParaRPr lang="en-US" sz="6000" dirty="0"/>
          </a:p>
        </p:txBody>
      </p:sp>
      <p:sp>
        <p:nvSpPr>
          <p:cNvPr id="4" name="Rectangle 3"/>
          <p:cNvSpPr/>
          <p:nvPr/>
        </p:nvSpPr>
        <p:spPr>
          <a:xfrm>
            <a:off x="5832763" y="5710981"/>
            <a:ext cx="4576619" cy="830997"/>
          </a:xfrm>
          <a:prstGeom prst="rect">
            <a:avLst/>
          </a:prstGeom>
          <a:ln w="76200"/>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400" dirty="0">
                <a:solidFill>
                  <a:prstClr val="black"/>
                </a:solidFill>
              </a:rPr>
              <a:t>Whatever is funny is subversive.</a:t>
            </a:r>
          </a:p>
          <a:p>
            <a:pPr algn="ctr"/>
            <a:r>
              <a:rPr lang="en-US" sz="2400" dirty="0">
                <a:solidFill>
                  <a:prstClr val="black"/>
                </a:solidFill>
              </a:rPr>
              <a:t>—George Orwell</a:t>
            </a:r>
          </a:p>
        </p:txBody>
      </p:sp>
    </p:spTree>
    <p:extLst>
      <p:ext uri="{BB962C8B-B14F-4D97-AF65-F5344CB8AC3E}">
        <p14:creationId xmlns:p14="http://schemas.microsoft.com/office/powerpoint/2010/main" val="2415142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 calcmode="lin" valueType="num">
                                      <p:cBhvr additive="base">
                                        <p:cTn id="1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 calcmode="lin" valueType="num">
                                      <p:cBhvr additive="base">
                                        <p:cTn id="1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945693" y="1695908"/>
            <a:ext cx="5311922" cy="3420531"/>
          </a:xfrm>
        </p:spPr>
        <p:txBody>
          <a:bodyPr>
            <a:normAutofit/>
          </a:bodyPr>
          <a:lstStyle/>
          <a:p>
            <a:pPr algn="ctr"/>
            <a:r>
              <a:rPr lang="en-US" sz="6000" b="1" dirty="0" smtClean="0">
                <a:solidFill>
                  <a:srgbClr val="00B050"/>
                </a:solidFill>
              </a:rPr>
              <a:t>Satire</a:t>
            </a:r>
            <a:r>
              <a:rPr lang="en-US" sz="6000" dirty="0" smtClean="0"/>
              <a:t> </a:t>
            </a:r>
            <a:r>
              <a:rPr lang="en-US" sz="6000" dirty="0" smtClean="0">
                <a:solidFill>
                  <a:schemeClr val="tx1"/>
                </a:solidFill>
              </a:rPr>
              <a:t>as</a:t>
            </a:r>
            <a:r>
              <a:rPr lang="en-US" sz="6000" dirty="0" smtClean="0"/>
              <a:t> </a:t>
            </a:r>
            <a:r>
              <a:rPr lang="en-US" sz="6000" b="1" dirty="0" smtClean="0">
                <a:solidFill>
                  <a:schemeClr val="tx1"/>
                </a:solidFill>
              </a:rPr>
              <a:t>Social Commentary</a:t>
            </a:r>
            <a:endParaRPr lang="en-US" sz="6000" b="1" dirty="0">
              <a:solidFill>
                <a:schemeClr val="tx1"/>
              </a:solidFill>
            </a:endParaRPr>
          </a:p>
        </p:txBody>
      </p:sp>
      <p:sp>
        <p:nvSpPr>
          <p:cNvPr id="3" name="Content Placeholder 2"/>
          <p:cNvSpPr>
            <a:spLocks noGrp="1"/>
          </p:cNvSpPr>
          <p:nvPr>
            <p:ph idx="1"/>
          </p:nvPr>
        </p:nvSpPr>
        <p:spPr>
          <a:xfrm>
            <a:off x="3505200" y="728134"/>
            <a:ext cx="8686800" cy="5486400"/>
          </a:xfrm>
        </p:spPr>
        <p:txBody>
          <a:bodyPr>
            <a:normAutofit/>
          </a:bodyPr>
          <a:lstStyle/>
          <a:p>
            <a:pPr>
              <a:buNone/>
            </a:pPr>
            <a:r>
              <a:rPr lang="en-US" sz="2400" dirty="0">
                <a:solidFill>
                  <a:srgbClr val="00B050"/>
                </a:solidFill>
              </a:rPr>
              <a:t>Satire</a:t>
            </a:r>
            <a:r>
              <a:rPr lang="en-US" sz="2400" dirty="0"/>
              <a:t> is a specific type of social commentary that uses humor to create the author’s </a:t>
            </a:r>
            <a:r>
              <a:rPr lang="en-US" sz="2400" dirty="0">
                <a:solidFill>
                  <a:schemeClr val="tx2"/>
                </a:solidFill>
              </a:rPr>
              <a:t>commentary </a:t>
            </a:r>
            <a:r>
              <a:rPr lang="en-US" sz="2400" b="1" dirty="0">
                <a:solidFill>
                  <a:schemeClr val="tx2"/>
                </a:solidFill>
              </a:rPr>
              <a:t>(opinion, analysis, judgment, and explanation)</a:t>
            </a:r>
            <a:r>
              <a:rPr lang="en-US" sz="2400" b="1" dirty="0"/>
              <a:t> about the target</a:t>
            </a:r>
            <a:r>
              <a:rPr lang="en-US" sz="2400" dirty="0"/>
              <a:t>.  Often involves use of: </a:t>
            </a:r>
          </a:p>
          <a:p>
            <a:pPr marL="914400" lvl="1" indent="-457200">
              <a:buFont typeface="+mj-lt"/>
              <a:buAutoNum type="arabicPeriod"/>
            </a:pPr>
            <a:r>
              <a:rPr lang="en-US" sz="2000" dirty="0"/>
              <a:t>Sarcasm</a:t>
            </a:r>
          </a:p>
          <a:p>
            <a:pPr lvl="2"/>
            <a:r>
              <a:rPr lang="en-US" dirty="0" smtClean="0"/>
              <a:t>narration</a:t>
            </a:r>
            <a:endParaRPr lang="en-US" dirty="0"/>
          </a:p>
          <a:p>
            <a:pPr marL="914400" lvl="1" indent="-457200">
              <a:buFont typeface="+mj-lt"/>
              <a:buAutoNum type="arabicPeriod"/>
            </a:pPr>
            <a:r>
              <a:rPr lang="en-US" sz="2000" dirty="0"/>
              <a:t>Allegory</a:t>
            </a:r>
          </a:p>
          <a:p>
            <a:pPr marL="914400" lvl="1" indent="-457200">
              <a:buFont typeface="+mj-lt"/>
              <a:buAutoNum type="arabicPeriod"/>
            </a:pPr>
            <a:r>
              <a:rPr lang="en-US" sz="2000" dirty="0"/>
              <a:t>Juxtaposition: two different things next to each other to show their differences</a:t>
            </a:r>
          </a:p>
          <a:p>
            <a:pPr marL="914400" lvl="1" indent="-457200">
              <a:buFont typeface="+mj-lt"/>
              <a:buAutoNum type="arabicPeriod"/>
            </a:pPr>
            <a:r>
              <a:rPr lang="en-US" sz="2000" dirty="0"/>
              <a:t>Tone/mood</a:t>
            </a:r>
            <a:endParaRPr lang="en-US" dirty="0"/>
          </a:p>
          <a:p>
            <a:pPr marL="914400" lvl="1" indent="-457200">
              <a:buFont typeface="+mj-lt"/>
              <a:buAutoNum type="arabicPeriod"/>
            </a:pPr>
            <a:r>
              <a:rPr lang="en-US" sz="2000" dirty="0"/>
              <a:t>Hyperbole: intense exaggeration: “</a:t>
            </a:r>
            <a:r>
              <a:rPr lang="en-US" sz="2000" i="1" dirty="0"/>
              <a:t>It’s so fluffy I’m </a:t>
            </a:r>
            <a:r>
              <a:rPr lang="en-US" sz="2000" i="1" dirty="0" err="1"/>
              <a:t>gonna</a:t>
            </a:r>
            <a:r>
              <a:rPr lang="en-US" sz="2000" i="1" dirty="0"/>
              <a:t> die</a:t>
            </a:r>
            <a:r>
              <a:rPr lang="en-US" sz="2000" dirty="0"/>
              <a:t>!”</a:t>
            </a:r>
          </a:p>
          <a:p>
            <a:pPr marL="1200150" lvl="1" indent="-742950">
              <a:buFont typeface="+mj-lt"/>
              <a:buAutoNum type="arabicPeriod"/>
            </a:pPr>
            <a:r>
              <a:rPr lang="en-US" sz="4000" b="1" dirty="0"/>
              <a:t>Irony</a:t>
            </a:r>
          </a:p>
          <a:p>
            <a:pPr marL="914400" lvl="1" indent="-457200">
              <a:buFont typeface="+mj-lt"/>
              <a:buAutoNum type="arabicPeriod"/>
            </a:pPr>
            <a:r>
              <a:rPr lang="en-US" sz="2000" dirty="0"/>
              <a:t>Parody</a:t>
            </a:r>
          </a:p>
          <a:p>
            <a:pPr marL="914400" lvl="1" indent="-457200">
              <a:buFont typeface="+mj-lt"/>
              <a:buAutoNum type="arabicPeriod"/>
            </a:pPr>
            <a:r>
              <a:rPr lang="en-US" sz="2000" dirty="0"/>
              <a:t>Criticism </a:t>
            </a:r>
          </a:p>
          <a:p>
            <a:pPr marL="914400" lvl="1" indent="-457200">
              <a:buFont typeface="+mj-lt"/>
              <a:buAutoNum type="arabicPeriod"/>
            </a:pPr>
            <a:r>
              <a:rPr lang="en-US" sz="2000" dirty="0"/>
              <a:t>Silliness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4497630"/>
            <a:ext cx="3657600" cy="2055571"/>
          </a:xfrm>
          <a:prstGeom prst="rect">
            <a:avLst/>
          </a:prstGeom>
        </p:spPr>
      </p:pic>
    </p:spTree>
    <p:extLst>
      <p:ext uri="{BB962C8B-B14F-4D97-AF65-F5344CB8AC3E}">
        <p14:creationId xmlns:p14="http://schemas.microsoft.com/office/powerpoint/2010/main" val="3712620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25488" y="920086"/>
            <a:ext cx="5419437" cy="4804934"/>
          </a:xfrm>
        </p:spPr>
        <p:txBody>
          <a:bodyPr>
            <a:normAutofit fontScale="92500" lnSpcReduction="20000"/>
          </a:bodyPr>
          <a:lstStyle/>
          <a:p>
            <a:pPr marL="45720" indent="0">
              <a:buNone/>
            </a:pPr>
            <a:r>
              <a:rPr lang="en-US" sz="3200" dirty="0"/>
              <a:t>i·ro·ny</a:t>
            </a:r>
            <a:r>
              <a:rPr lang="en-US" sz="3200" baseline="30000" dirty="0"/>
              <a:t>1</a:t>
            </a:r>
            <a:endParaRPr lang="en-US" sz="3200" dirty="0"/>
          </a:p>
          <a:p>
            <a:pPr marL="45720" indent="0" algn="r">
              <a:buNone/>
            </a:pPr>
            <a:r>
              <a:rPr lang="en-US" sz="1600" dirty="0"/>
              <a:t>ˈ</a:t>
            </a:r>
            <a:r>
              <a:rPr lang="en-US" sz="1600" dirty="0" err="1"/>
              <a:t>īrənē</a:t>
            </a:r>
            <a:r>
              <a:rPr lang="en-US" sz="1600" dirty="0"/>
              <a:t>/</a:t>
            </a:r>
          </a:p>
          <a:p>
            <a:pPr marL="45720" indent="0" algn="r">
              <a:buNone/>
            </a:pPr>
            <a:r>
              <a:rPr lang="en-US" sz="1600" i="1" dirty="0"/>
              <a:t>noun</a:t>
            </a:r>
            <a:endParaRPr lang="en-US" sz="1600" dirty="0"/>
          </a:p>
          <a:p>
            <a:pPr marL="45720" indent="0">
              <a:buNone/>
            </a:pPr>
            <a:r>
              <a:rPr lang="en-US" sz="2400" dirty="0">
                <a:solidFill>
                  <a:srgbClr val="002060"/>
                </a:solidFill>
              </a:rPr>
              <a:t>the expression of one's meaning by using language that normally signifies the opposite, typically for humorous or emphatic effect.</a:t>
            </a:r>
          </a:p>
          <a:p>
            <a:pPr marL="45720" indent="0">
              <a:buNone/>
            </a:pPr>
            <a:endParaRPr lang="en-US" sz="2400" dirty="0">
              <a:solidFill>
                <a:srgbClr val="002060"/>
              </a:solidFill>
            </a:endParaRPr>
          </a:p>
          <a:p>
            <a:pPr marL="45720" indent="0">
              <a:buNone/>
            </a:pPr>
            <a:r>
              <a:rPr lang="en-US" sz="2400" dirty="0">
                <a:solidFill>
                  <a:srgbClr val="002060"/>
                </a:solidFill>
              </a:rPr>
              <a:t>Or:</a:t>
            </a:r>
          </a:p>
          <a:p>
            <a:pPr marL="45720" indent="0">
              <a:buNone/>
            </a:pPr>
            <a:endParaRPr lang="en-US" sz="2400" dirty="0">
              <a:solidFill>
                <a:srgbClr val="002060"/>
              </a:solidFill>
            </a:endParaRPr>
          </a:p>
          <a:p>
            <a:pPr marL="45720" indent="0">
              <a:buNone/>
            </a:pPr>
            <a:r>
              <a:rPr lang="en-US" sz="2400" b="1" i="1" u="sng" dirty="0">
                <a:solidFill>
                  <a:srgbClr val="00B050"/>
                </a:solidFill>
              </a:rPr>
              <a:t>Irony</a:t>
            </a:r>
            <a:r>
              <a:rPr lang="en-US" sz="2400" i="1" dirty="0"/>
              <a:t> is figurative language where/when words are used in such a way that their intended meaning is different from their actual meaning in a </a:t>
            </a:r>
            <a:r>
              <a:rPr lang="en-US" sz="2400" b="1" i="1" u="sng" dirty="0">
                <a:solidFill>
                  <a:schemeClr val="accent1"/>
                </a:solidFill>
              </a:rPr>
              <a:t>incongruent</a:t>
            </a:r>
            <a:r>
              <a:rPr lang="en-US" sz="2400" i="1" dirty="0"/>
              <a:t> way. </a:t>
            </a:r>
          </a:p>
          <a:p>
            <a:pPr marL="45720" indent="0">
              <a:buNone/>
            </a:pPr>
            <a:endParaRPr lang="en-US" sz="2400" dirty="0">
              <a:solidFill>
                <a:srgbClr val="002060"/>
              </a:solidFill>
            </a:endParaRPr>
          </a:p>
          <a:p>
            <a:endParaRPr lang="en-US" dirty="0"/>
          </a:p>
        </p:txBody>
      </p:sp>
      <p:sp>
        <p:nvSpPr>
          <p:cNvPr id="3" name="Title 2"/>
          <p:cNvSpPr>
            <a:spLocks noGrp="1"/>
          </p:cNvSpPr>
          <p:nvPr>
            <p:ph type="title"/>
          </p:nvPr>
        </p:nvSpPr>
        <p:spPr/>
        <p:txBody>
          <a:bodyPr/>
          <a:lstStyle/>
          <a:p>
            <a:r>
              <a:rPr lang="en-US" dirty="0" smtClean="0"/>
              <a:t>Humor Techniques: irony</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34671">
            <a:off x="8993066" y="2498640"/>
            <a:ext cx="2781300"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63628">
            <a:off x="9292410" y="4589723"/>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04713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930874" y="1696989"/>
            <a:ext cx="5313408" cy="3451656"/>
          </a:xfrm>
        </p:spPr>
        <p:txBody>
          <a:bodyPr>
            <a:normAutofit/>
          </a:bodyPr>
          <a:lstStyle/>
          <a:p>
            <a:pPr algn="ctr"/>
            <a:r>
              <a:rPr lang="en-US" sz="7200" dirty="0" smtClean="0">
                <a:effectLst>
                  <a:outerShdw blurRad="38100" dist="38100" dir="2700000" algn="tl">
                    <a:srgbClr val="000000">
                      <a:alpha val="43137"/>
                    </a:srgbClr>
                  </a:outerShdw>
                </a:effectLst>
              </a:rPr>
              <a:t>QUICKWRITE</a:t>
            </a:r>
            <a:br>
              <a:rPr lang="en-US" sz="7200" dirty="0" smtClean="0">
                <a:effectLst>
                  <a:outerShdw blurRad="38100" dist="38100" dir="2700000" algn="tl">
                    <a:srgbClr val="000000">
                      <a:alpha val="43137"/>
                    </a:srgbClr>
                  </a:outerShdw>
                </a:effectLst>
              </a:rPr>
            </a:br>
            <a:r>
              <a:rPr lang="en-US" sz="2400" dirty="0" smtClean="0">
                <a:effectLst>
                  <a:outerShdw blurRad="38100" dist="38100" dir="2700000" algn="tl">
                    <a:srgbClr val="000000">
                      <a:alpha val="43137"/>
                    </a:srgbClr>
                  </a:outerShdw>
                </a:effectLst>
              </a:rPr>
              <a:t>TIMED IN CLASS WRITE [1 page?]</a:t>
            </a:r>
            <a:endParaRPr lang="en-US" sz="72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chor="t">
            <a:normAutofit lnSpcReduction="10000"/>
          </a:bodyPr>
          <a:lstStyle/>
          <a:p>
            <a:pPr marL="0" indent="0">
              <a:buNone/>
            </a:pPr>
            <a:r>
              <a:rPr lang="en-US" sz="2800" b="1" dirty="0" smtClean="0"/>
              <a:t>In a thesis driven response: </a:t>
            </a:r>
          </a:p>
          <a:p>
            <a:pPr marL="0" indent="0">
              <a:buNone/>
            </a:pPr>
            <a:endParaRPr lang="en-US" sz="2800" b="1" dirty="0" smtClean="0"/>
          </a:p>
          <a:p>
            <a:pPr marL="0" indent="0" algn="ctr">
              <a:buNone/>
            </a:pPr>
            <a:r>
              <a:rPr lang="en-US" sz="2800" b="1" i="1" u="sng" dirty="0" smtClean="0"/>
              <a:t>How does Aldous Huxley create humor in the scene between the Warden and </a:t>
            </a:r>
            <a:r>
              <a:rPr lang="en-US" sz="2800" b="1" i="1" u="sng" dirty="0" err="1" smtClean="0"/>
              <a:t>Lenina</a:t>
            </a:r>
            <a:r>
              <a:rPr lang="en-US" sz="2800" b="1" i="1" u="sng" dirty="0" smtClean="0"/>
              <a:t> and Bernard at the Reservation? </a:t>
            </a:r>
          </a:p>
          <a:p>
            <a:pPr marL="0" indent="0">
              <a:buNone/>
            </a:pPr>
            <a:endParaRPr lang="en-US" sz="2800" dirty="0" smtClean="0"/>
          </a:p>
          <a:p>
            <a:pPr marL="0" indent="0">
              <a:buNone/>
            </a:pPr>
            <a:r>
              <a:rPr lang="en-US" sz="2800" dirty="0" smtClean="0"/>
              <a:t>Be sure to include quotes from the text and an articulate response focused on literary conventions.</a:t>
            </a:r>
          </a:p>
          <a:p>
            <a:pPr marL="0" indent="0">
              <a:buNone/>
            </a:pPr>
            <a:endParaRPr lang="en-US" sz="2800" dirty="0"/>
          </a:p>
          <a:p>
            <a:pPr marL="0" indent="0">
              <a:buNone/>
            </a:pPr>
            <a:r>
              <a:rPr lang="en-US" sz="2800" dirty="0" smtClean="0"/>
              <a:t>You can start reading chapter 7 when you’re done </a:t>
            </a:r>
            <a:r>
              <a:rPr lang="en-US" sz="2800" dirty="0" smtClean="0">
                <a:sym typeface="Wingdings" panose="05000000000000000000" pitchFamily="2" charset="2"/>
              </a:rPr>
              <a:t></a:t>
            </a:r>
            <a:endParaRPr lang="en-US" sz="2800" dirty="0"/>
          </a:p>
        </p:txBody>
      </p:sp>
    </p:spTree>
    <p:extLst>
      <p:ext uri="{BB962C8B-B14F-4D97-AF65-F5344CB8AC3E}">
        <p14:creationId xmlns:p14="http://schemas.microsoft.com/office/powerpoint/2010/main" val="24374889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9050"/>
            <a:ext cx="8229600" cy="1143000"/>
          </a:xfrm>
        </p:spPr>
        <p:txBody>
          <a:bodyPr/>
          <a:lstStyle/>
          <a:p>
            <a:r>
              <a:rPr lang="en-US" dirty="0" smtClean="0">
                <a:solidFill>
                  <a:schemeClr val="tx1"/>
                </a:solidFill>
                <a:latin typeface="Georgia" pitchFamily="18" charset="0"/>
              </a:rPr>
              <a:t>Chapter 6 [87-106]</a:t>
            </a:r>
            <a:endParaRPr lang="en-US" dirty="0">
              <a:solidFill>
                <a:schemeClr val="tx1"/>
              </a:solidFill>
              <a:latin typeface="Georgia" pitchFamily="18" charset="0"/>
            </a:endParaRPr>
          </a:p>
        </p:txBody>
      </p:sp>
      <p:sp>
        <p:nvSpPr>
          <p:cNvPr id="3" name="Content Placeholder 2"/>
          <p:cNvSpPr>
            <a:spLocks noGrp="1"/>
          </p:cNvSpPr>
          <p:nvPr>
            <p:ph idx="1"/>
          </p:nvPr>
        </p:nvSpPr>
        <p:spPr>
          <a:xfrm>
            <a:off x="1981200" y="1143001"/>
            <a:ext cx="8229600" cy="4983163"/>
          </a:xfrm>
        </p:spPr>
        <p:txBody>
          <a:bodyPr>
            <a:normAutofit/>
          </a:bodyPr>
          <a:lstStyle/>
          <a:p>
            <a:pPr marL="0" indent="0">
              <a:buNone/>
            </a:pPr>
            <a:r>
              <a:rPr lang="en-US" b="1" dirty="0" smtClean="0">
                <a:latin typeface="Georgia" pitchFamily="18" charset="0"/>
              </a:rPr>
              <a:t>Part 3</a:t>
            </a:r>
          </a:p>
          <a:p>
            <a:pPr marL="0" indent="0">
              <a:buNone/>
            </a:pPr>
            <a:endParaRPr lang="en-US" dirty="0" smtClean="0">
              <a:latin typeface="Georgia" pitchFamily="18" charset="0"/>
            </a:endParaRPr>
          </a:p>
          <a:p>
            <a:pPr marL="514350" indent="-514350">
              <a:buFont typeface="+mj-lt"/>
              <a:buAutoNum type="arabicPeriod"/>
            </a:pPr>
            <a:endParaRPr lang="en-US" dirty="0" smtClean="0">
              <a:latin typeface="Georgia" pitchFamily="18" charset="0"/>
            </a:endParaRPr>
          </a:p>
          <a:p>
            <a:pPr marL="514350" indent="-514350">
              <a:buFont typeface="+mj-lt"/>
              <a:buAutoNum type="arabicPeriod"/>
            </a:pPr>
            <a:endParaRPr lang="en-US" dirty="0">
              <a:latin typeface="Georgia"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453" y="973224"/>
            <a:ext cx="10575325" cy="1626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452" y="2600197"/>
            <a:ext cx="10575325" cy="4182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58231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9050"/>
            <a:ext cx="8229600" cy="1143000"/>
          </a:xfrm>
        </p:spPr>
        <p:txBody>
          <a:bodyPr/>
          <a:lstStyle/>
          <a:p>
            <a:r>
              <a:rPr lang="en-US" dirty="0" smtClean="0">
                <a:solidFill>
                  <a:schemeClr val="tx1"/>
                </a:solidFill>
                <a:latin typeface="Georgia" pitchFamily="18" charset="0"/>
              </a:rPr>
              <a:t>Chapter 6 [87-106]</a:t>
            </a:r>
            <a:endParaRPr lang="en-US" dirty="0">
              <a:solidFill>
                <a:schemeClr val="tx1"/>
              </a:solidFill>
              <a:latin typeface="Georgia" pitchFamily="18" charset="0"/>
            </a:endParaRPr>
          </a:p>
        </p:txBody>
      </p:sp>
      <p:sp>
        <p:nvSpPr>
          <p:cNvPr id="3" name="Content Placeholder 2"/>
          <p:cNvSpPr>
            <a:spLocks noGrp="1"/>
          </p:cNvSpPr>
          <p:nvPr>
            <p:ph idx="1"/>
          </p:nvPr>
        </p:nvSpPr>
        <p:spPr>
          <a:xfrm>
            <a:off x="1981200" y="1143001"/>
            <a:ext cx="8229600" cy="4983163"/>
          </a:xfrm>
        </p:spPr>
        <p:txBody>
          <a:bodyPr>
            <a:normAutofit/>
          </a:bodyPr>
          <a:lstStyle/>
          <a:p>
            <a:pPr marL="0" indent="0">
              <a:buNone/>
            </a:pPr>
            <a:r>
              <a:rPr lang="en-US" b="1" dirty="0" smtClean="0">
                <a:latin typeface="Georgia" pitchFamily="18" charset="0"/>
              </a:rPr>
              <a:t>Part 3</a:t>
            </a:r>
          </a:p>
          <a:p>
            <a:pPr marL="0" indent="0">
              <a:buNone/>
            </a:pPr>
            <a:endParaRPr lang="en-US" dirty="0" smtClean="0">
              <a:latin typeface="Georgia" pitchFamily="18" charset="0"/>
            </a:endParaRPr>
          </a:p>
          <a:p>
            <a:pPr marL="514350" indent="-514350">
              <a:buFont typeface="+mj-lt"/>
              <a:buAutoNum type="arabicPeriod"/>
            </a:pPr>
            <a:endParaRPr lang="en-US" dirty="0" smtClean="0">
              <a:latin typeface="Georgia" pitchFamily="18" charset="0"/>
            </a:endParaRPr>
          </a:p>
          <a:p>
            <a:pPr marL="514350" indent="-514350">
              <a:buFont typeface="+mj-lt"/>
              <a:buAutoNum type="arabicPeriod"/>
            </a:pPr>
            <a:endParaRPr lang="en-US" dirty="0">
              <a:latin typeface="Georgia" pitchFamily="18"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383" y="1143000"/>
            <a:ext cx="11392959" cy="5319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56239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9050"/>
            <a:ext cx="8229600" cy="1143000"/>
          </a:xfrm>
        </p:spPr>
        <p:txBody>
          <a:bodyPr/>
          <a:lstStyle/>
          <a:p>
            <a:r>
              <a:rPr lang="en-US" dirty="0" smtClean="0">
                <a:solidFill>
                  <a:schemeClr val="tx1"/>
                </a:solidFill>
                <a:latin typeface="Georgia" pitchFamily="18" charset="0"/>
              </a:rPr>
              <a:t>Chapter 6 [87-106]</a:t>
            </a:r>
            <a:endParaRPr lang="en-US" dirty="0">
              <a:solidFill>
                <a:schemeClr val="tx1"/>
              </a:solidFill>
              <a:latin typeface="Georgia" pitchFamily="18" charset="0"/>
            </a:endParaRPr>
          </a:p>
        </p:txBody>
      </p:sp>
      <p:sp>
        <p:nvSpPr>
          <p:cNvPr id="3" name="Content Placeholder 2"/>
          <p:cNvSpPr>
            <a:spLocks noGrp="1"/>
          </p:cNvSpPr>
          <p:nvPr>
            <p:ph idx="1"/>
          </p:nvPr>
        </p:nvSpPr>
        <p:spPr>
          <a:xfrm>
            <a:off x="1981200" y="1143001"/>
            <a:ext cx="8229600" cy="4983163"/>
          </a:xfrm>
        </p:spPr>
        <p:txBody>
          <a:bodyPr>
            <a:normAutofit/>
          </a:bodyPr>
          <a:lstStyle/>
          <a:p>
            <a:pPr marL="0" indent="0">
              <a:buNone/>
            </a:pPr>
            <a:r>
              <a:rPr lang="en-US" b="1" dirty="0" smtClean="0">
                <a:latin typeface="Georgia" pitchFamily="18" charset="0"/>
              </a:rPr>
              <a:t>Part 3</a:t>
            </a:r>
          </a:p>
          <a:p>
            <a:pPr marL="0" indent="0">
              <a:buNone/>
            </a:pPr>
            <a:endParaRPr lang="en-US" dirty="0" smtClean="0">
              <a:latin typeface="Georgia" pitchFamily="18" charset="0"/>
            </a:endParaRPr>
          </a:p>
          <a:p>
            <a:pPr marL="514350" indent="-514350">
              <a:buFont typeface="+mj-lt"/>
              <a:buAutoNum type="arabicPeriod"/>
            </a:pPr>
            <a:endParaRPr lang="en-US" dirty="0" smtClean="0">
              <a:latin typeface="Georgia" pitchFamily="18" charset="0"/>
            </a:endParaRPr>
          </a:p>
          <a:p>
            <a:pPr marL="514350" indent="-514350">
              <a:buFont typeface="+mj-lt"/>
              <a:buAutoNum type="arabicPeriod"/>
            </a:pPr>
            <a:endParaRPr lang="en-US" dirty="0">
              <a:latin typeface="Georgia"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184" y="939114"/>
            <a:ext cx="10298816" cy="5766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16600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9050"/>
            <a:ext cx="8229600" cy="1143000"/>
          </a:xfrm>
        </p:spPr>
        <p:txBody>
          <a:bodyPr/>
          <a:lstStyle/>
          <a:p>
            <a:r>
              <a:rPr lang="en-US" dirty="0" smtClean="0">
                <a:solidFill>
                  <a:schemeClr val="tx1"/>
                </a:solidFill>
                <a:latin typeface="Georgia" pitchFamily="18" charset="0"/>
              </a:rPr>
              <a:t>Chapter 6 [87-106]</a:t>
            </a:r>
            <a:endParaRPr lang="en-US" dirty="0">
              <a:solidFill>
                <a:schemeClr val="tx1"/>
              </a:solidFill>
              <a:latin typeface="Georgia" pitchFamily="18" charset="0"/>
            </a:endParaRPr>
          </a:p>
        </p:txBody>
      </p:sp>
      <p:sp>
        <p:nvSpPr>
          <p:cNvPr id="3" name="Content Placeholder 2"/>
          <p:cNvSpPr>
            <a:spLocks noGrp="1"/>
          </p:cNvSpPr>
          <p:nvPr>
            <p:ph idx="1"/>
          </p:nvPr>
        </p:nvSpPr>
        <p:spPr>
          <a:xfrm>
            <a:off x="1981200" y="1143000"/>
            <a:ext cx="8229600" cy="5334000"/>
          </a:xfrm>
        </p:spPr>
        <p:txBody>
          <a:bodyPr>
            <a:normAutofit/>
          </a:bodyPr>
          <a:lstStyle/>
          <a:p>
            <a:pPr marL="0" indent="0">
              <a:buNone/>
            </a:pPr>
            <a:r>
              <a:rPr lang="en-US" b="1" dirty="0" smtClean="0">
                <a:latin typeface="Georgia" pitchFamily="18" charset="0"/>
              </a:rPr>
              <a:t>Part 3</a:t>
            </a:r>
          </a:p>
          <a:p>
            <a:pPr marL="0" indent="0">
              <a:buNone/>
            </a:pPr>
            <a:endParaRPr lang="en-US" dirty="0" smtClean="0">
              <a:latin typeface="Georgia" pitchFamily="18" charset="0"/>
            </a:endParaRPr>
          </a:p>
          <a:p>
            <a:pPr marL="514350" indent="-514350">
              <a:buFont typeface="+mj-lt"/>
              <a:buAutoNum type="arabicPeriod"/>
            </a:pPr>
            <a:endParaRPr lang="en-US" dirty="0" smtClean="0">
              <a:latin typeface="Georgia" pitchFamily="18" charset="0"/>
            </a:endParaRPr>
          </a:p>
          <a:p>
            <a:pPr marL="514350" indent="-514350">
              <a:buFont typeface="+mj-lt"/>
              <a:buAutoNum type="arabicPeriod"/>
            </a:pPr>
            <a:endParaRPr lang="en-US" dirty="0" smtClean="0">
              <a:latin typeface="Georgia" pitchFamily="18" charset="0"/>
            </a:endParaRPr>
          </a:p>
          <a:p>
            <a:pPr marL="514350" indent="-514350">
              <a:buFont typeface="+mj-lt"/>
              <a:buAutoNum type="arabicPeriod"/>
            </a:pPr>
            <a:endParaRPr lang="en-US" dirty="0">
              <a:latin typeface="Georgia" pitchFamily="18" charset="0"/>
            </a:endParaRPr>
          </a:p>
          <a:p>
            <a:pPr marL="514350" indent="-514350">
              <a:buFont typeface="+mj-lt"/>
              <a:buAutoNum type="arabicPeriod"/>
            </a:pPr>
            <a:endParaRPr lang="en-US" dirty="0" smtClean="0">
              <a:latin typeface="Georgia" pitchFamily="18" charset="0"/>
            </a:endParaRPr>
          </a:p>
          <a:p>
            <a:pPr marL="514350" indent="-514350">
              <a:buFont typeface="+mj-lt"/>
              <a:buAutoNum type="arabicPeriod"/>
            </a:pPr>
            <a:endParaRPr lang="en-US" dirty="0">
              <a:latin typeface="Georgia" pitchFamily="18" charset="0"/>
            </a:endParaRPr>
          </a:p>
          <a:p>
            <a:pPr marL="0" indent="0">
              <a:buNone/>
            </a:pPr>
            <a:r>
              <a:rPr lang="en-US" dirty="0" smtClean="0">
                <a:latin typeface="Georgia" pitchFamily="18" charset="0"/>
              </a:rPr>
              <a:t/>
            </a:r>
            <a:br>
              <a:rPr lang="en-US" dirty="0" smtClean="0">
                <a:latin typeface="Georgia" pitchFamily="18" charset="0"/>
              </a:rPr>
            </a:br>
            <a:r>
              <a:rPr lang="en-US" dirty="0" smtClean="0">
                <a:latin typeface="Georgia" pitchFamily="18" charset="0"/>
              </a:rPr>
              <a:t>Comment on Huxley’s </a:t>
            </a:r>
            <a:r>
              <a:rPr lang="en-US" b="1" u="sng" dirty="0" smtClean="0">
                <a:solidFill>
                  <a:schemeClr val="accent2">
                    <a:lumMod val="75000"/>
                  </a:schemeClr>
                </a:solidFill>
                <a:latin typeface="Georgia" pitchFamily="18" charset="0"/>
              </a:rPr>
              <a:t>style</a:t>
            </a:r>
            <a:r>
              <a:rPr lang="en-US" dirty="0" smtClean="0">
                <a:latin typeface="Georgia" pitchFamily="18" charset="0"/>
              </a:rPr>
              <a:t> here</a:t>
            </a:r>
            <a:endParaRPr lang="en-US" dirty="0">
              <a:latin typeface="Georgia"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02" y="864974"/>
            <a:ext cx="10659258" cy="4316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13483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edia.gq.com/photos/571564dcf4a67e297bef5cda/master/pass/russell-westbrook-most-stylish-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71093" y="3304751"/>
            <a:ext cx="4022766" cy="281184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119993" y="10886"/>
            <a:ext cx="7886700" cy="994172"/>
          </a:xfrm>
        </p:spPr>
        <p:txBody>
          <a:bodyPr/>
          <a:lstStyle/>
          <a:p>
            <a:r>
              <a:rPr lang="en-US" b="1" dirty="0" smtClean="0">
                <a:solidFill>
                  <a:schemeClr val="accent2">
                    <a:lumMod val="75000"/>
                  </a:schemeClr>
                </a:solidFill>
                <a:latin typeface="Georgia" pitchFamily="18" charset="0"/>
              </a:rPr>
              <a:t>Style</a:t>
            </a:r>
            <a:endParaRPr lang="en-US" b="1" dirty="0">
              <a:solidFill>
                <a:schemeClr val="accent2">
                  <a:lumMod val="75000"/>
                </a:schemeClr>
              </a:solidFill>
              <a:latin typeface="Georgia" pitchFamily="18" charset="0"/>
            </a:endParaRPr>
          </a:p>
        </p:txBody>
      </p:sp>
      <p:sp>
        <p:nvSpPr>
          <p:cNvPr id="3" name="Content Placeholder 2"/>
          <p:cNvSpPr>
            <a:spLocks noGrp="1"/>
          </p:cNvSpPr>
          <p:nvPr>
            <p:ph idx="1"/>
          </p:nvPr>
        </p:nvSpPr>
        <p:spPr>
          <a:xfrm>
            <a:off x="390048" y="1227479"/>
            <a:ext cx="7886700" cy="3973244"/>
          </a:xfrm>
        </p:spPr>
        <p:txBody>
          <a:bodyPr>
            <a:noAutofit/>
          </a:bodyPr>
          <a:lstStyle/>
          <a:p>
            <a:pPr marL="0" indent="0">
              <a:buNone/>
            </a:pPr>
            <a:r>
              <a:rPr lang="en-US" sz="2400" dirty="0">
                <a:latin typeface="Georgia" pitchFamily="18" charset="0"/>
              </a:rPr>
              <a:t>is the literary term that describes the ways that an author uses words — including the author's (1) word choice, (2) sentence structure, (3) use of </a:t>
            </a:r>
            <a:r>
              <a:rPr lang="en-US" sz="2400" dirty="0">
                <a:solidFill>
                  <a:srgbClr val="7030A0"/>
                </a:solidFill>
                <a:latin typeface="Georgia" pitchFamily="18" charset="0"/>
              </a:rPr>
              <a:t>figurative language</a:t>
            </a:r>
            <a:r>
              <a:rPr lang="en-US" sz="2400" dirty="0">
                <a:latin typeface="Georgia" pitchFamily="18" charset="0"/>
              </a:rPr>
              <a:t>, and (4) sentence arrangement all work together to create</a:t>
            </a:r>
            <a:r>
              <a:rPr lang="en-US" dirty="0" smtClean="0">
                <a:latin typeface="Georgia" pitchFamily="18" charset="0"/>
              </a:rPr>
              <a:t>: </a:t>
            </a:r>
          </a:p>
          <a:p>
            <a:pPr lvl="1"/>
            <a:r>
              <a:rPr lang="en-US" sz="2000" b="1" dirty="0">
                <a:solidFill>
                  <a:schemeClr val="accent1">
                    <a:lumMod val="75000"/>
                  </a:schemeClr>
                </a:solidFill>
                <a:latin typeface="Georgia" pitchFamily="18" charset="0"/>
              </a:rPr>
              <a:t>mood</a:t>
            </a:r>
            <a:r>
              <a:rPr lang="en-US" sz="2000" dirty="0">
                <a:latin typeface="Georgia" pitchFamily="18" charset="0"/>
              </a:rPr>
              <a:t>, </a:t>
            </a:r>
          </a:p>
          <a:p>
            <a:pPr lvl="1"/>
            <a:r>
              <a:rPr lang="en-US" sz="2000" b="1" dirty="0">
                <a:solidFill>
                  <a:schemeClr val="accent6">
                    <a:lumMod val="75000"/>
                  </a:schemeClr>
                </a:solidFill>
                <a:latin typeface="Georgia" pitchFamily="18" charset="0"/>
              </a:rPr>
              <a:t>tone</a:t>
            </a:r>
            <a:r>
              <a:rPr lang="en-US" sz="2000" dirty="0">
                <a:latin typeface="Georgia" pitchFamily="18" charset="0"/>
              </a:rPr>
              <a:t>, </a:t>
            </a:r>
          </a:p>
          <a:p>
            <a:pPr lvl="1"/>
            <a:r>
              <a:rPr lang="en-US" sz="2000" dirty="0">
                <a:solidFill>
                  <a:srgbClr val="7030A0"/>
                </a:solidFill>
                <a:latin typeface="Georgia" pitchFamily="18" charset="0"/>
              </a:rPr>
              <a:t>imagery</a:t>
            </a:r>
            <a:r>
              <a:rPr lang="en-US" sz="2000" dirty="0">
                <a:latin typeface="Georgia" pitchFamily="18" charset="0"/>
              </a:rPr>
              <a:t>, </a:t>
            </a:r>
          </a:p>
          <a:p>
            <a:pPr lvl="1"/>
            <a:r>
              <a:rPr lang="en-US" sz="2000" dirty="0">
                <a:latin typeface="Georgia" pitchFamily="18" charset="0"/>
              </a:rPr>
              <a:t>a unique voice</a:t>
            </a:r>
          </a:p>
          <a:p>
            <a:pPr lvl="1"/>
            <a:r>
              <a:rPr lang="en-US" sz="2400" b="1" dirty="0">
                <a:latin typeface="Georgia" pitchFamily="18" charset="0"/>
              </a:rPr>
              <a:t>the quality of their work</a:t>
            </a:r>
            <a:r>
              <a:rPr lang="en-US" sz="2000" dirty="0">
                <a:latin typeface="Georgia" pitchFamily="18" charset="0"/>
              </a:rPr>
              <a:t>,</a:t>
            </a:r>
          </a:p>
          <a:p>
            <a:pPr lvl="1"/>
            <a:r>
              <a:rPr lang="en-US" sz="2000" dirty="0">
                <a:latin typeface="Georgia" pitchFamily="18" charset="0"/>
              </a:rPr>
              <a:t>and meaning in the text</a:t>
            </a:r>
            <a:r>
              <a:rPr lang="en-US" dirty="0" smtClean="0">
                <a:latin typeface="Georgia" pitchFamily="18" charset="0"/>
              </a:rPr>
              <a:t>.</a:t>
            </a:r>
          </a:p>
          <a:p>
            <a:pPr marL="0" indent="0">
              <a:buNone/>
            </a:pPr>
            <a:endParaRPr lang="en-US" dirty="0">
              <a:latin typeface="Georgia" pitchFamily="18" charset="0"/>
            </a:endParaRPr>
          </a:p>
        </p:txBody>
      </p:sp>
    </p:spTree>
    <p:extLst>
      <p:ext uri="{BB962C8B-B14F-4D97-AF65-F5344CB8AC3E}">
        <p14:creationId xmlns:p14="http://schemas.microsoft.com/office/powerpoint/2010/main" val="31469384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957647" y="1699054"/>
            <a:ext cx="5362835" cy="3447538"/>
          </a:xfrm>
        </p:spPr>
        <p:txBody>
          <a:bodyPr>
            <a:noAutofit/>
          </a:bodyPr>
          <a:lstStyle/>
          <a:p>
            <a:r>
              <a:rPr lang="en-US" sz="8000" b="1" i="1" dirty="0" smtClean="0">
                <a:ln>
                  <a:solidFill>
                    <a:srgbClr val="FF0000"/>
                  </a:solidFill>
                </a:ln>
                <a:effectLst>
                  <a:outerShdw blurRad="38100" dist="38100" dir="2700000" algn="tl">
                    <a:srgbClr val="000000">
                      <a:alpha val="43137"/>
                    </a:srgbClr>
                  </a:outerShdw>
                </a:effectLst>
              </a:rPr>
              <a:t>What is happiness?</a:t>
            </a:r>
            <a:endParaRPr lang="en-US" sz="8000" b="1" i="1" dirty="0">
              <a:ln>
                <a:solidFill>
                  <a:srgbClr val="FF0000"/>
                </a:solidFill>
              </a:ln>
              <a:effectLst>
                <a:outerShdw blurRad="38100" dist="38100" dir="2700000" algn="tl">
                  <a:srgbClr val="000000">
                    <a:alpha val="43137"/>
                  </a:srgbClr>
                </a:outerShdw>
              </a:effectLst>
            </a:endParaRPr>
          </a:p>
        </p:txBody>
      </p:sp>
      <p:pic>
        <p:nvPicPr>
          <p:cNvPr id="1026" name="Picture 2" descr="https://img00.deviantart.net/de4e/i/2012/125/0/7/take_a_soma_holiday___brave_new_world_by_corporalspycrab-d4ym6vv.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2291" y="741405"/>
            <a:ext cx="7577004" cy="5362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2751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945290" y="1699052"/>
            <a:ext cx="5325762" cy="3435182"/>
          </a:xfrm>
        </p:spPr>
        <p:txBody>
          <a:bodyPr>
            <a:noAutofit/>
          </a:bodyPr>
          <a:lstStyle/>
          <a:p>
            <a:r>
              <a:rPr lang="en-US" sz="8800" b="1" dirty="0" smtClean="0">
                <a:effectLst>
                  <a:outerShdw blurRad="38100" dist="38100" dir="2700000" algn="tl">
                    <a:srgbClr val="000000">
                      <a:alpha val="43137"/>
                    </a:srgbClr>
                  </a:outerShdw>
                </a:effectLst>
              </a:rPr>
              <a:t>Chapter 6.2 and 6.3!</a:t>
            </a:r>
            <a:endParaRPr lang="en-US" sz="88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marL="0" indent="0">
              <a:buNone/>
            </a:pPr>
            <a:r>
              <a:rPr lang="en-US" sz="5400" b="1" dirty="0" smtClean="0"/>
              <a:t>TOMORROW:</a:t>
            </a:r>
            <a:br>
              <a:rPr lang="en-US" sz="5400" b="1" dirty="0" smtClean="0"/>
            </a:br>
            <a:r>
              <a:rPr lang="en-US" sz="5400" b="1" dirty="0" smtClean="0"/>
              <a:t>5 and 6 quiz</a:t>
            </a:r>
          </a:p>
          <a:p>
            <a:pPr marL="0" indent="0">
              <a:buNone/>
            </a:pPr>
            <a:endParaRPr lang="en-US" sz="5400" b="1" dirty="0"/>
          </a:p>
          <a:p>
            <a:pPr marL="0" indent="0">
              <a:buNone/>
            </a:pPr>
            <a:r>
              <a:rPr lang="en-US" sz="5400" b="1" i="1" dirty="0" smtClean="0"/>
              <a:t>Why is chapter 6 part 3 hilarious??</a:t>
            </a:r>
            <a:endParaRPr lang="en-US" sz="5400" b="1" i="1" dirty="0"/>
          </a:p>
        </p:txBody>
      </p:sp>
    </p:spTree>
    <p:extLst>
      <p:ext uri="{BB962C8B-B14F-4D97-AF65-F5344CB8AC3E}">
        <p14:creationId xmlns:p14="http://schemas.microsoft.com/office/powerpoint/2010/main" val="1722907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951469" y="1701108"/>
            <a:ext cx="5346360" cy="3443418"/>
          </a:xfrm>
        </p:spPr>
        <p:txBody>
          <a:bodyPr>
            <a:normAutofit/>
          </a:bodyPr>
          <a:lstStyle/>
          <a:p>
            <a:pPr algn="ctr"/>
            <a:r>
              <a:rPr lang="en-US" sz="9600" b="1" dirty="0" smtClean="0">
                <a:effectLst>
                  <a:outerShdw blurRad="38100" dist="38100" dir="2700000" algn="tl">
                    <a:srgbClr val="000000">
                      <a:alpha val="43137"/>
                    </a:srgbClr>
                  </a:outerShdw>
                </a:effectLst>
              </a:rPr>
              <a:t>3/28/2017</a:t>
            </a:r>
            <a:endParaRPr lang="en-US" sz="96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sz="3200" b="1" dirty="0" smtClean="0"/>
              <a:t>5-6 quiz</a:t>
            </a:r>
          </a:p>
          <a:p>
            <a:pPr marL="457200" indent="-457200">
              <a:buFont typeface="+mj-lt"/>
              <a:buAutoNum type="arabicPeriod"/>
            </a:pPr>
            <a:r>
              <a:rPr lang="en-US" sz="3200" b="1" dirty="0" smtClean="0"/>
              <a:t>Discussion</a:t>
            </a:r>
          </a:p>
          <a:p>
            <a:pPr marL="457200" indent="-457200">
              <a:buFont typeface="+mj-lt"/>
              <a:buAutoNum type="arabicPeriod"/>
            </a:pPr>
            <a:r>
              <a:rPr lang="en-US" sz="3200" b="1" dirty="0" smtClean="0"/>
              <a:t>In class write</a:t>
            </a:r>
          </a:p>
          <a:p>
            <a:pPr marL="457200" indent="-457200">
              <a:buFont typeface="+mj-lt"/>
              <a:buAutoNum type="arabicPeriod"/>
            </a:pPr>
            <a:r>
              <a:rPr lang="en-US" sz="3200" b="1" dirty="0" smtClean="0"/>
              <a:t>HW: Read Chapter 7</a:t>
            </a:r>
          </a:p>
          <a:p>
            <a:pPr marL="960120" lvl="1" indent="-457200">
              <a:buFont typeface="+mj-lt"/>
              <a:buAutoNum type="arabicPeriod"/>
            </a:pPr>
            <a:r>
              <a:rPr lang="en-US" sz="3000" b="1" dirty="0" smtClean="0"/>
              <a:t>Look for the strange religious and cultural practices of the </a:t>
            </a:r>
            <a:r>
              <a:rPr lang="en-US" sz="3000" b="1" smtClean="0"/>
              <a:t>“Savages.” List 4-5!</a:t>
            </a:r>
            <a:endParaRPr lang="en-US" sz="3000" b="1" dirty="0"/>
          </a:p>
        </p:txBody>
      </p:sp>
    </p:spTree>
    <p:extLst>
      <p:ext uri="{BB962C8B-B14F-4D97-AF65-F5344CB8AC3E}">
        <p14:creationId xmlns:p14="http://schemas.microsoft.com/office/powerpoint/2010/main" val="2370777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945290" y="1699052"/>
            <a:ext cx="5325762" cy="3435182"/>
          </a:xfrm>
        </p:spPr>
        <p:txBody>
          <a:bodyPr>
            <a:noAutofit/>
          </a:bodyPr>
          <a:lstStyle/>
          <a:p>
            <a:pPr algn="ctr"/>
            <a:r>
              <a:rPr lang="en-US" sz="8800" b="1" dirty="0" smtClean="0"/>
              <a:t>Chapter 6.2 and 6.3!</a:t>
            </a:r>
            <a:endParaRPr lang="en-US" sz="8800" b="1" dirty="0"/>
          </a:p>
        </p:txBody>
      </p:sp>
      <p:sp>
        <p:nvSpPr>
          <p:cNvPr id="3" name="Content Placeholder 2"/>
          <p:cNvSpPr>
            <a:spLocks noGrp="1"/>
          </p:cNvSpPr>
          <p:nvPr>
            <p:ph idx="1"/>
          </p:nvPr>
        </p:nvSpPr>
        <p:spPr>
          <a:xfrm>
            <a:off x="3869268" y="864108"/>
            <a:ext cx="7315200" cy="5717924"/>
          </a:xfrm>
        </p:spPr>
        <p:txBody>
          <a:bodyPr>
            <a:normAutofit fontScale="92500" lnSpcReduction="20000"/>
          </a:bodyPr>
          <a:lstStyle/>
          <a:p>
            <a:pPr marL="0" indent="0">
              <a:buNone/>
            </a:pPr>
            <a:r>
              <a:rPr lang="en-US" sz="2800" b="1" dirty="0">
                <a:latin typeface="Georgia" pitchFamily="18" charset="0"/>
              </a:rPr>
              <a:t>Part 2</a:t>
            </a:r>
          </a:p>
          <a:p>
            <a:pPr marL="514350" indent="-514350">
              <a:buFont typeface="+mj-lt"/>
              <a:buAutoNum type="arabicPeriod"/>
            </a:pPr>
            <a:r>
              <a:rPr lang="en-US" sz="2800" dirty="0">
                <a:latin typeface="Georgia" pitchFamily="18" charset="0"/>
              </a:rPr>
              <a:t>How does the Director feel about Bernard?  What does he tell him? </a:t>
            </a:r>
          </a:p>
          <a:p>
            <a:pPr marL="514350" indent="-514350">
              <a:buFont typeface="+mj-lt"/>
              <a:buAutoNum type="arabicPeriod"/>
            </a:pPr>
            <a:r>
              <a:rPr lang="en-US" sz="2800" dirty="0">
                <a:latin typeface="Georgia" pitchFamily="18" charset="0"/>
              </a:rPr>
              <a:t>What is the Director’s story? </a:t>
            </a:r>
            <a:endParaRPr lang="en-US" sz="2800" dirty="0" smtClean="0">
              <a:latin typeface="Georgia" pitchFamily="18" charset="0"/>
            </a:endParaRPr>
          </a:p>
          <a:p>
            <a:pPr marL="514350" indent="-514350">
              <a:buFont typeface="+mj-lt"/>
              <a:buAutoNum type="arabicPeriod"/>
            </a:pPr>
            <a:r>
              <a:rPr lang="en-US" sz="2800" dirty="0" smtClean="0">
                <a:latin typeface="Georgia" pitchFamily="18" charset="0"/>
              </a:rPr>
              <a:t>What </a:t>
            </a:r>
            <a:r>
              <a:rPr lang="en-US" sz="2800" dirty="0">
                <a:latin typeface="Georgia" pitchFamily="18" charset="0"/>
              </a:rPr>
              <a:t>does it tell us about the Director?</a:t>
            </a:r>
          </a:p>
          <a:p>
            <a:pPr marL="514350" indent="-514350">
              <a:buFont typeface="+mj-lt"/>
              <a:buAutoNum type="arabicPeriod"/>
            </a:pPr>
            <a:r>
              <a:rPr lang="en-US" sz="2800" dirty="0">
                <a:latin typeface="Georgia" pitchFamily="18" charset="0"/>
              </a:rPr>
              <a:t>How does Bernard react to all of this</a:t>
            </a:r>
            <a:r>
              <a:rPr lang="en-US" sz="2800" dirty="0" smtClean="0">
                <a:latin typeface="Georgia" pitchFamily="18" charset="0"/>
              </a:rPr>
              <a:t>?</a:t>
            </a:r>
          </a:p>
          <a:p>
            <a:pPr marL="514350" indent="-514350">
              <a:buFont typeface="+mj-lt"/>
              <a:buAutoNum type="arabicPeriod"/>
            </a:pPr>
            <a:r>
              <a:rPr lang="en-US" sz="2800" dirty="0" smtClean="0">
                <a:latin typeface="Georgia" pitchFamily="18" charset="0"/>
              </a:rPr>
              <a:t>What could this be foreshadowing?</a:t>
            </a:r>
          </a:p>
          <a:p>
            <a:pPr marL="0" indent="0">
              <a:buNone/>
            </a:pPr>
            <a:r>
              <a:rPr lang="en-US" sz="2800" b="1" dirty="0" smtClean="0">
                <a:latin typeface="Georgia" pitchFamily="18" charset="0"/>
              </a:rPr>
              <a:t>Part 3</a:t>
            </a:r>
          </a:p>
          <a:p>
            <a:pPr marL="514350" indent="-514350">
              <a:buFont typeface="+mj-lt"/>
              <a:buAutoNum type="arabicPeriod"/>
            </a:pPr>
            <a:r>
              <a:rPr lang="en-US" sz="2800" dirty="0" smtClean="0">
                <a:latin typeface="Georgia" pitchFamily="18" charset="0"/>
              </a:rPr>
              <a:t>What is the scene with the Warden and </a:t>
            </a:r>
            <a:r>
              <a:rPr lang="en-US" sz="2800" dirty="0" err="1" smtClean="0">
                <a:latin typeface="Georgia" pitchFamily="18" charset="0"/>
              </a:rPr>
              <a:t>Lenina</a:t>
            </a:r>
            <a:r>
              <a:rPr lang="en-US" sz="2800" dirty="0" smtClean="0">
                <a:latin typeface="Georgia" pitchFamily="18" charset="0"/>
              </a:rPr>
              <a:t>/Bernard like?</a:t>
            </a:r>
          </a:p>
          <a:p>
            <a:pPr marL="514350" indent="-514350">
              <a:buFont typeface="+mj-lt"/>
              <a:buAutoNum type="arabicPeriod"/>
            </a:pPr>
            <a:r>
              <a:rPr lang="en-US" sz="2800" dirty="0" smtClean="0">
                <a:latin typeface="Georgia" pitchFamily="18" charset="0"/>
              </a:rPr>
              <a:t>What facts are shared about the reservation?</a:t>
            </a:r>
          </a:p>
          <a:p>
            <a:pPr marL="514350" indent="-514350">
              <a:buFont typeface="+mj-lt"/>
              <a:buAutoNum type="arabicPeriod"/>
            </a:pPr>
            <a:r>
              <a:rPr lang="en-US" sz="2800" dirty="0" smtClean="0">
                <a:latin typeface="Georgia" pitchFamily="18" charset="0"/>
              </a:rPr>
              <a:t>What does Helmholtz tell Bernard? How does Bernard feel about being an individual now?</a:t>
            </a:r>
          </a:p>
          <a:p>
            <a:pPr marL="514350" indent="-514350">
              <a:buFont typeface="+mj-lt"/>
              <a:buAutoNum type="arabicPeriod"/>
            </a:pPr>
            <a:endParaRPr lang="en-US" sz="2800" dirty="0">
              <a:latin typeface="Georgia" pitchFamily="18" charset="0"/>
            </a:endParaRPr>
          </a:p>
          <a:p>
            <a:endParaRPr lang="en-US" sz="2800" dirty="0"/>
          </a:p>
        </p:txBody>
      </p:sp>
    </p:spTree>
    <p:extLst>
      <p:ext uri="{BB962C8B-B14F-4D97-AF65-F5344CB8AC3E}">
        <p14:creationId xmlns:p14="http://schemas.microsoft.com/office/powerpoint/2010/main" val="19912940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930874" y="1696989"/>
            <a:ext cx="5313408" cy="3451656"/>
          </a:xfrm>
        </p:spPr>
        <p:txBody>
          <a:bodyPr>
            <a:normAutofit/>
          </a:bodyPr>
          <a:lstStyle/>
          <a:p>
            <a:pPr algn="ctr"/>
            <a:r>
              <a:rPr lang="en-US" sz="7200" dirty="0" smtClean="0">
                <a:effectLst>
                  <a:outerShdw blurRad="38100" dist="38100" dir="2700000" algn="tl">
                    <a:srgbClr val="000000">
                      <a:alpha val="43137"/>
                    </a:srgbClr>
                  </a:outerShdw>
                </a:effectLst>
              </a:rPr>
              <a:t>QUICKWRITE</a:t>
            </a:r>
            <a:br>
              <a:rPr lang="en-US" sz="7200" dirty="0" smtClean="0">
                <a:effectLst>
                  <a:outerShdw blurRad="38100" dist="38100" dir="2700000" algn="tl">
                    <a:srgbClr val="000000">
                      <a:alpha val="43137"/>
                    </a:srgbClr>
                  </a:outerShdw>
                </a:effectLst>
              </a:rPr>
            </a:br>
            <a:r>
              <a:rPr lang="en-US" sz="2400" dirty="0" smtClean="0">
                <a:effectLst>
                  <a:outerShdw blurRad="38100" dist="38100" dir="2700000" algn="tl">
                    <a:srgbClr val="000000">
                      <a:alpha val="43137"/>
                    </a:srgbClr>
                  </a:outerShdw>
                </a:effectLst>
              </a:rPr>
              <a:t>TIMED IN CLASS WRITE [1 page?]</a:t>
            </a:r>
            <a:endParaRPr lang="en-US" sz="72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chor="t">
            <a:normAutofit lnSpcReduction="10000"/>
          </a:bodyPr>
          <a:lstStyle/>
          <a:p>
            <a:pPr marL="0" indent="0">
              <a:buNone/>
            </a:pPr>
            <a:r>
              <a:rPr lang="en-US" sz="2800" b="1" dirty="0" smtClean="0"/>
              <a:t>In a thesis driven response: </a:t>
            </a:r>
          </a:p>
          <a:p>
            <a:pPr marL="0" indent="0">
              <a:buNone/>
            </a:pPr>
            <a:endParaRPr lang="en-US" sz="2800" b="1" dirty="0" smtClean="0"/>
          </a:p>
          <a:p>
            <a:pPr marL="0" indent="0" algn="ctr">
              <a:buNone/>
            </a:pPr>
            <a:r>
              <a:rPr lang="en-US" sz="2800" b="1" i="1" u="sng" dirty="0" smtClean="0"/>
              <a:t>How does Aldous Huxley create humor in the scene between the Warden and </a:t>
            </a:r>
            <a:r>
              <a:rPr lang="en-US" sz="2800" b="1" i="1" u="sng" dirty="0" err="1" smtClean="0"/>
              <a:t>Lenina</a:t>
            </a:r>
            <a:r>
              <a:rPr lang="en-US" sz="2800" b="1" i="1" u="sng" dirty="0" smtClean="0"/>
              <a:t> and Bernard at the Reservation? </a:t>
            </a:r>
          </a:p>
          <a:p>
            <a:pPr marL="0" indent="0">
              <a:buNone/>
            </a:pPr>
            <a:endParaRPr lang="en-US" sz="2800" dirty="0" smtClean="0"/>
          </a:p>
          <a:p>
            <a:pPr marL="0" indent="0">
              <a:buNone/>
            </a:pPr>
            <a:r>
              <a:rPr lang="en-US" sz="2800" dirty="0" smtClean="0"/>
              <a:t>Be sure to include quotes from the text and an articulate response focused on literary conventions.</a:t>
            </a:r>
          </a:p>
          <a:p>
            <a:pPr marL="0" indent="0">
              <a:buNone/>
            </a:pPr>
            <a:endParaRPr lang="en-US" sz="2800" dirty="0"/>
          </a:p>
          <a:p>
            <a:pPr marL="0" indent="0">
              <a:buNone/>
            </a:pPr>
            <a:r>
              <a:rPr lang="en-US" sz="2800" dirty="0" smtClean="0"/>
              <a:t>You can start reading chapter 7 when you’re done </a:t>
            </a:r>
            <a:r>
              <a:rPr lang="en-US" sz="2800" dirty="0" smtClean="0">
                <a:sym typeface="Wingdings" panose="05000000000000000000" pitchFamily="2" charset="2"/>
              </a:rPr>
              <a:t></a:t>
            </a:r>
            <a:endParaRPr lang="en-US" sz="2800" dirty="0"/>
          </a:p>
        </p:txBody>
      </p:sp>
    </p:spTree>
    <p:extLst>
      <p:ext uri="{BB962C8B-B14F-4D97-AF65-F5344CB8AC3E}">
        <p14:creationId xmlns:p14="http://schemas.microsoft.com/office/powerpoint/2010/main" val="21919685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indent="0" algn="ctr">
              <a:buNone/>
            </a:pPr>
            <a:r>
              <a:rPr lang="en-US" sz="4400" dirty="0"/>
              <a:t>Turn to the person next to you. Tell them </a:t>
            </a:r>
            <a:r>
              <a:rPr lang="en-US" sz="4400" b="1" dirty="0">
                <a:solidFill>
                  <a:srgbClr val="002060"/>
                </a:solidFill>
                <a:effectLst>
                  <a:outerShdw blurRad="38100" dist="38100" dir="2700000" algn="tl">
                    <a:srgbClr val="000000">
                      <a:alpha val="43137"/>
                    </a:srgbClr>
                  </a:outerShdw>
                </a:effectLst>
              </a:rPr>
              <a:t>your best joke</a:t>
            </a:r>
            <a:r>
              <a:rPr lang="en-US" sz="4400" dirty="0"/>
              <a:t>.</a:t>
            </a:r>
          </a:p>
          <a:p>
            <a:pPr marL="45720" indent="0" algn="ctr">
              <a:buNone/>
            </a:pPr>
            <a:endParaRPr lang="en-US" sz="4400" dirty="0"/>
          </a:p>
          <a:p>
            <a:pPr marL="45720" indent="0" algn="ctr">
              <a:buNone/>
            </a:pPr>
            <a:r>
              <a:rPr lang="en-US" sz="4400" dirty="0"/>
              <a:t>What makes that joke </a:t>
            </a:r>
            <a:r>
              <a:rPr lang="en-US" sz="4400" dirty="0">
                <a:solidFill>
                  <a:srgbClr val="002060"/>
                </a:solidFill>
              </a:rPr>
              <a:t>funny</a:t>
            </a:r>
            <a:r>
              <a:rPr lang="en-US" sz="4400" dirty="0"/>
              <a:t>? Or, what makes it </a:t>
            </a:r>
            <a:r>
              <a:rPr lang="en-US" sz="4400" b="1" i="1" dirty="0">
                <a:solidFill>
                  <a:srgbClr val="002060"/>
                </a:solidFill>
              </a:rPr>
              <a:t>not</a:t>
            </a:r>
            <a:r>
              <a:rPr lang="en-US" sz="4400" dirty="0">
                <a:solidFill>
                  <a:srgbClr val="002060"/>
                </a:solidFill>
              </a:rPr>
              <a:t> funny</a:t>
            </a:r>
            <a:r>
              <a:rPr lang="en-US" sz="4400" dirty="0"/>
              <a:t>?</a:t>
            </a:r>
          </a:p>
          <a:p>
            <a:endParaRPr lang="en-US" sz="3600" dirty="0"/>
          </a:p>
        </p:txBody>
      </p:sp>
      <p:sp>
        <p:nvSpPr>
          <p:cNvPr id="3" name="Title 2"/>
          <p:cNvSpPr>
            <a:spLocks noGrp="1"/>
          </p:cNvSpPr>
          <p:nvPr>
            <p:ph type="title"/>
          </p:nvPr>
        </p:nvSpPr>
        <p:spPr>
          <a:xfrm rot="16200000">
            <a:off x="-947650" y="1704108"/>
            <a:ext cx="5320148" cy="3424848"/>
          </a:xfrm>
        </p:spPr>
        <p:txBody>
          <a:bodyPr>
            <a:normAutofit/>
          </a:bodyPr>
          <a:lstStyle/>
          <a:p>
            <a:pPr algn="ctr"/>
            <a:r>
              <a:rPr lang="en-US" sz="8000" dirty="0" smtClean="0"/>
              <a:t>Knock Knock…</a:t>
            </a:r>
            <a:endParaRPr lang="en-US" sz="8000" dirty="0"/>
          </a:p>
        </p:txBody>
      </p:sp>
    </p:spTree>
    <p:extLst>
      <p:ext uri="{BB962C8B-B14F-4D97-AF65-F5344CB8AC3E}">
        <p14:creationId xmlns:p14="http://schemas.microsoft.com/office/powerpoint/2010/main" val="24957428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42855" y="917309"/>
            <a:ext cx="8407893" cy="5014238"/>
          </a:xfrm>
        </p:spPr>
        <p:txBody>
          <a:bodyPr>
            <a:normAutofit/>
          </a:bodyPr>
          <a:lstStyle/>
          <a:p>
            <a:r>
              <a:rPr lang="en-US" sz="2800" dirty="0"/>
              <a:t>E. B. White said, </a:t>
            </a:r>
            <a:r>
              <a:rPr lang="en-US" sz="3200" b="1" dirty="0">
                <a:effectLst>
                  <a:outerShdw blurRad="38100" dist="38100" dir="2700000" algn="tl">
                    <a:srgbClr val="000000">
                      <a:alpha val="43137"/>
                    </a:srgbClr>
                  </a:outerShdw>
                </a:effectLst>
              </a:rPr>
              <a:t>“Analyzing humor is like dissecting a frog. Few people are interested and the frog dies of it.”</a:t>
            </a:r>
          </a:p>
          <a:p>
            <a:endParaRPr lang="en-US" sz="2800" dirty="0"/>
          </a:p>
          <a:p>
            <a:pPr marL="45720" indent="0" algn="ctr">
              <a:buNone/>
            </a:pPr>
            <a:r>
              <a:rPr lang="en-US" dirty="0"/>
              <a:t>Although definitions of humor differ somewhat, depending on whether one approaches it from a psychological, anthropological, or literary perspective, most scholars agree that it is rooted in </a:t>
            </a:r>
            <a:r>
              <a:rPr lang="en-US" sz="2400" b="1" i="1" dirty="0">
                <a:solidFill>
                  <a:srgbClr val="002060"/>
                </a:solidFill>
              </a:rPr>
              <a:t>expectation and surprise</a:t>
            </a:r>
            <a:r>
              <a:rPr lang="en-US" dirty="0"/>
              <a:t>. </a:t>
            </a:r>
          </a:p>
          <a:p>
            <a:pPr marL="45720" indent="0">
              <a:buNone/>
            </a:pPr>
            <a:r>
              <a:rPr lang="en-US" dirty="0" smtClean="0"/>
              <a:t> </a:t>
            </a:r>
          </a:p>
          <a:p>
            <a:pPr marL="45720" indent="0" algn="ctr">
              <a:buNone/>
            </a:pPr>
            <a:r>
              <a:rPr lang="en-US" sz="2400" b="1" dirty="0"/>
              <a:t>One of the fundamental aspects of humor is that it disrupts expectations. </a:t>
            </a:r>
            <a:r>
              <a:rPr lang="en-US" sz="2800" b="1" dirty="0">
                <a:solidFill>
                  <a:srgbClr val="002060"/>
                </a:solidFill>
              </a:rPr>
              <a:t>It violates our logical perceptions of the normal</a:t>
            </a:r>
            <a:r>
              <a:rPr lang="en-US" sz="2400" b="1" dirty="0"/>
              <a:t>. </a:t>
            </a:r>
          </a:p>
          <a:p>
            <a:endParaRPr lang="en-US" dirty="0"/>
          </a:p>
          <a:p>
            <a:endParaRPr lang="en-US" dirty="0"/>
          </a:p>
        </p:txBody>
      </p:sp>
      <p:sp>
        <p:nvSpPr>
          <p:cNvPr id="3" name="Title 2"/>
          <p:cNvSpPr>
            <a:spLocks noGrp="1"/>
          </p:cNvSpPr>
          <p:nvPr>
            <p:ph type="title"/>
          </p:nvPr>
        </p:nvSpPr>
        <p:spPr>
          <a:xfrm rot="16200000">
            <a:off x="-955270" y="1703411"/>
            <a:ext cx="5353400" cy="3442856"/>
          </a:xfrm>
        </p:spPr>
        <p:txBody>
          <a:bodyPr>
            <a:normAutofit/>
          </a:bodyPr>
          <a:lstStyle/>
          <a:p>
            <a:pPr algn="ctr"/>
            <a:r>
              <a:rPr lang="en-US" sz="6600" dirty="0" smtClean="0"/>
              <a:t>Analyzing Humor</a:t>
            </a:r>
            <a:endParaRPr lang="en-US" sz="6600" dirty="0"/>
          </a:p>
        </p:txBody>
      </p:sp>
    </p:spTree>
    <p:extLst>
      <p:ext uri="{BB962C8B-B14F-4D97-AF65-F5344CB8AC3E}">
        <p14:creationId xmlns:p14="http://schemas.microsoft.com/office/powerpoint/2010/main" val="20821174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indent="0" algn="ctr">
              <a:buNone/>
            </a:pPr>
            <a:r>
              <a:rPr lang="en-US" sz="3200" dirty="0"/>
              <a:t>We are going to watch an example of classic comedy. As you watch, please jot down a few answers to the following question:</a:t>
            </a:r>
          </a:p>
          <a:p>
            <a:pPr marL="365760" lvl="1" indent="0" algn="ctr">
              <a:buNone/>
            </a:pPr>
            <a:r>
              <a:rPr lang="en-US" sz="2800" b="1" i="1" dirty="0">
                <a:solidFill>
                  <a:srgbClr val="002060"/>
                </a:solidFill>
                <a:effectLst>
                  <a:outerShdw blurRad="38100" dist="38100" dir="2700000" algn="tl">
                    <a:srgbClr val="000000">
                      <a:alpha val="43137"/>
                    </a:srgbClr>
                  </a:outerShdw>
                </a:effectLst>
              </a:rPr>
              <a:t>What makes this funny?</a:t>
            </a:r>
          </a:p>
        </p:txBody>
      </p:sp>
      <p:sp>
        <p:nvSpPr>
          <p:cNvPr id="3" name="Title 2"/>
          <p:cNvSpPr>
            <a:spLocks noGrp="1"/>
          </p:cNvSpPr>
          <p:nvPr>
            <p:ph type="title"/>
          </p:nvPr>
        </p:nvSpPr>
        <p:spPr/>
        <p:txBody>
          <a:bodyPr/>
          <a:lstStyle/>
          <a:p>
            <a:r>
              <a:rPr lang="en-US" dirty="0" smtClean="0"/>
              <a:t>Classic Comedy</a:t>
            </a:r>
            <a:endParaRPr lang="en-US" dirty="0"/>
          </a:p>
        </p:txBody>
      </p:sp>
      <p:pic>
        <p:nvPicPr>
          <p:cNvPr id="1026" name="Picture 2" descr="Image result for roadrunner and coyo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9836" y="1859400"/>
            <a:ext cx="6778965" cy="393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1508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rame">
  <a:themeElements>
    <a:clrScheme name="Fram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39D77354-939E-4A26-AE51-B3F9618B14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TM03457475[[fn=Frame]]</Template>
  <TotalTime>173</TotalTime>
  <Words>709</Words>
  <Application>Microsoft Office PowerPoint</Application>
  <PresentationFormat>Widescreen</PresentationFormat>
  <Paragraphs>115</Paragraphs>
  <Slides>18</Slides>
  <Notes>1</Notes>
  <HiddenSlides>4</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Calibri</vt:lpstr>
      <vt:lpstr>Corbel</vt:lpstr>
      <vt:lpstr>Georgia</vt:lpstr>
      <vt:lpstr>Wingdings</vt:lpstr>
      <vt:lpstr>Wingdings 2</vt:lpstr>
      <vt:lpstr>Frame</vt:lpstr>
      <vt:lpstr>Chapter 5 and 6.1 discussion!</vt:lpstr>
      <vt:lpstr>What is happiness?</vt:lpstr>
      <vt:lpstr>Chapter 6.2 and 6.3!</vt:lpstr>
      <vt:lpstr>3/28/2017</vt:lpstr>
      <vt:lpstr>Chapter 6.2 and 6.3!</vt:lpstr>
      <vt:lpstr>QUICKWRITE TIMED IN CLASS WRITE [1 page?]</vt:lpstr>
      <vt:lpstr>Knock Knock…</vt:lpstr>
      <vt:lpstr>Analyzing Humor</vt:lpstr>
      <vt:lpstr>Classic Comedy</vt:lpstr>
      <vt:lpstr>Humor &amp; Power</vt:lpstr>
      <vt:lpstr>Satire as Social Commentary</vt:lpstr>
      <vt:lpstr>Humor Techniques: irony</vt:lpstr>
      <vt:lpstr>QUICKWRITE TIMED IN CLASS WRITE [1 page?]</vt:lpstr>
      <vt:lpstr>Chapter 6 [87-106]</vt:lpstr>
      <vt:lpstr>Chapter 6 [87-106]</vt:lpstr>
      <vt:lpstr>Chapter 6 [87-106]</vt:lpstr>
      <vt:lpstr>Chapter 6 [87-106]</vt:lpstr>
      <vt:lpstr>Style</vt:lpstr>
    </vt:vector>
  </TitlesOfParts>
  <Company>Issaquah School District 411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 and 6.1 discussion!</dc:title>
  <dc:creator>Smith, Kyle    SHS - Staff</dc:creator>
  <cp:lastModifiedBy>Smith, Kyle    SHS - Staff</cp:lastModifiedBy>
  <cp:revision>16</cp:revision>
  <dcterms:created xsi:type="dcterms:W3CDTF">2017-03-27T17:37:58Z</dcterms:created>
  <dcterms:modified xsi:type="dcterms:W3CDTF">2017-11-06T16:43:51Z</dcterms:modified>
</cp:coreProperties>
</file>