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4"/>
  </p:handoutMasterIdLst>
  <p:sldIdLst>
    <p:sldId id="257" r:id="rId2"/>
    <p:sldId id="258" r:id="rId3"/>
    <p:sldId id="261" r:id="rId4"/>
    <p:sldId id="262" r:id="rId5"/>
    <p:sldId id="263" r:id="rId6"/>
    <p:sldId id="259" r:id="rId7"/>
    <p:sldId id="264" r:id="rId8"/>
    <p:sldId id="268" r:id="rId9"/>
    <p:sldId id="265" r:id="rId10"/>
    <p:sldId id="266" r:id="rId11"/>
    <p:sldId id="267" r:id="rId12"/>
    <p:sldId id="269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D58F4-B950-41A2-BB45-0B2BBD075B2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D50AD-03F1-4E68-AB40-19CED7D5D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nI65jgHG9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7110" cy="4601183"/>
          </a:xfrm>
        </p:spPr>
        <p:txBody>
          <a:bodyPr/>
          <a:lstStyle/>
          <a:p>
            <a:r>
              <a:rPr lang="en-US" b="1" dirty="0" smtClean="0"/>
              <a:t>Goal: </a:t>
            </a:r>
            <a:br>
              <a:rPr lang="en-US" b="1" dirty="0" smtClean="0"/>
            </a:br>
            <a:r>
              <a:rPr lang="en-US" b="1" dirty="0" smtClean="0"/>
              <a:t>design a cover for </a:t>
            </a:r>
            <a:r>
              <a:rPr lang="en-US" b="1" i="1" dirty="0" smtClean="0"/>
              <a:t>Things Fall Apart </a:t>
            </a:r>
            <a:r>
              <a:rPr lang="en-US" b="1" dirty="0" smtClean="0"/>
              <a:t>that illustrates your understanding of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The danger of a single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The FLAWED representations of indigenous peoples in Imperialist Literature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Achebe’s purpose for writing </a:t>
            </a:r>
            <a:r>
              <a:rPr lang="en-US" sz="3600" b="1" i="1" dirty="0" smtClean="0"/>
              <a:t>Things Fall Apart</a:t>
            </a:r>
            <a:endParaRPr lang="en-US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Okonkwo’s story as valuable and worthy of a whole </a:t>
            </a:r>
            <a:r>
              <a:rPr lang="en-US" sz="3600" b="1" dirty="0" smtClean="0"/>
              <a:t>novel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A theme from </a:t>
            </a:r>
            <a:r>
              <a:rPr lang="en-US" sz="3600" b="1" smtClean="0"/>
              <a:t>the novel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38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9505" cy="4601183"/>
          </a:xfrm>
        </p:spPr>
        <p:txBody>
          <a:bodyPr/>
          <a:lstStyle/>
          <a:p>
            <a:r>
              <a:rPr lang="en-US" b="1" dirty="0" smtClean="0"/>
              <a:t>Goal: </a:t>
            </a:r>
            <a:br>
              <a:rPr lang="en-US" b="1" dirty="0" smtClean="0"/>
            </a:br>
            <a:r>
              <a:rPr lang="en-US" b="1" dirty="0" smtClean="0"/>
              <a:t>design a cover for </a:t>
            </a:r>
            <a:r>
              <a:rPr lang="en-US" b="1" i="1" dirty="0" smtClean="0"/>
              <a:t>Things Fall Apart </a:t>
            </a:r>
            <a:r>
              <a:rPr lang="en-US" b="1" dirty="0" smtClean="0"/>
              <a:t>that illustrates your understanding of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4474" y="756459"/>
            <a:ext cx="3491344" cy="535339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The danger of a single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The FLAWED representations of indigenous peoples in Imperialist Literature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Achebe’s purpose for writing </a:t>
            </a:r>
            <a:r>
              <a:rPr lang="en-US" sz="3600" b="1" i="1" dirty="0" smtClean="0"/>
              <a:t>Things Fall Apart</a:t>
            </a:r>
            <a:endParaRPr lang="en-US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Okonkwo’s story as valuable and worthy of a whole novel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3141" y="149629"/>
            <a:ext cx="4380807" cy="63426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300" b="1" u="sng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An awesome (A+) product will</a:t>
            </a:r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:</a:t>
            </a:r>
          </a:p>
          <a:p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Represent ¾ of these ideas.</a:t>
            </a:r>
          </a:p>
          <a:p>
            <a:pPr lvl="1"/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In addition to possibly another key aspect of the story and/or Igbo culture</a:t>
            </a:r>
          </a:p>
          <a:p>
            <a:r>
              <a:rPr lang="en-US" sz="2300" b="1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Balance “clarity and </a:t>
            </a:r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mystery.”</a:t>
            </a:r>
            <a:endParaRPr lang="en-US" sz="2300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  <a:p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Possibly utilize:</a:t>
            </a:r>
            <a:endParaRPr lang="en-US" sz="2300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  <a:p>
            <a:pPr lvl="1"/>
            <a:r>
              <a:rPr lang="en-US" sz="2300" b="1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Amplification through </a:t>
            </a:r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Simplification.</a:t>
            </a:r>
            <a:endParaRPr lang="en-US" sz="2300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  <a:p>
            <a:pPr lvl="1"/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Symbolism.</a:t>
            </a:r>
            <a:endParaRPr lang="en-US" sz="2300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  <a:p>
            <a:pPr lvl="1"/>
            <a:r>
              <a:rPr lang="en-US" sz="2300" b="1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Graphic </a:t>
            </a:r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Weight.</a:t>
            </a:r>
          </a:p>
          <a:p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Not be racist.</a:t>
            </a:r>
          </a:p>
          <a:p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Be creative and original.</a:t>
            </a:r>
          </a:p>
          <a:p>
            <a:r>
              <a:rPr lang="en-US" sz="23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Include, on the back in writing, an explanation of HOW your cover achieves these things and WHY you did what you did.</a:t>
            </a:r>
            <a:endParaRPr lang="en-US" sz="2300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9505" cy="4601183"/>
          </a:xfrm>
        </p:spPr>
        <p:txBody>
          <a:bodyPr/>
          <a:lstStyle/>
          <a:p>
            <a:r>
              <a:rPr lang="en-US" b="1" dirty="0" smtClean="0"/>
              <a:t>Goal: </a:t>
            </a:r>
            <a:br>
              <a:rPr lang="en-US" b="1" dirty="0" smtClean="0"/>
            </a:br>
            <a:r>
              <a:rPr lang="en-US" b="1" dirty="0" smtClean="0"/>
              <a:t>design a cover for </a:t>
            </a:r>
            <a:r>
              <a:rPr lang="en-US" b="1" i="1" dirty="0" smtClean="0"/>
              <a:t>Things Fall Apart </a:t>
            </a:r>
            <a:r>
              <a:rPr lang="en-US" b="1" dirty="0" smtClean="0"/>
              <a:t>that illustrates your understanding of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4474" y="756459"/>
            <a:ext cx="3491344" cy="535339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The danger of a single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The FLAWED representations of indigenous peoples in Imperialist Literature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Achebe’s purpose for writing </a:t>
            </a:r>
            <a:r>
              <a:rPr lang="en-US" sz="3600" b="1" i="1" dirty="0" smtClean="0"/>
              <a:t>Things Fall Apart</a:t>
            </a:r>
            <a:endParaRPr lang="en-US" sz="3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Okonkwo’s story as valuable and worthy of a whole novel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8079" y="756459"/>
            <a:ext cx="4380807" cy="535339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300" b="1" u="sng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A good (B) product will</a:t>
            </a:r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:</a:t>
            </a:r>
          </a:p>
          <a:p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Represent 2/4 of these ideas.</a:t>
            </a:r>
          </a:p>
          <a:p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Balance </a:t>
            </a:r>
            <a:r>
              <a:rPr lang="en-US" sz="2300" b="1" dirty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“clarity and </a:t>
            </a:r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mystery.”</a:t>
            </a:r>
            <a:endParaRPr lang="en-US" sz="2300" b="1" dirty="0">
              <a:ln>
                <a:solidFill>
                  <a:schemeClr val="accent6"/>
                </a:solidFill>
              </a:ln>
              <a:solidFill>
                <a:schemeClr val="accent2"/>
              </a:solidFill>
            </a:endParaRPr>
          </a:p>
          <a:p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Possibly utilize:</a:t>
            </a:r>
            <a:endParaRPr lang="en-US" sz="2300" b="1" dirty="0">
              <a:ln>
                <a:solidFill>
                  <a:schemeClr val="accent6"/>
                </a:solidFill>
              </a:ln>
              <a:solidFill>
                <a:schemeClr val="accent2"/>
              </a:solidFill>
            </a:endParaRPr>
          </a:p>
          <a:p>
            <a:pPr lvl="1"/>
            <a:r>
              <a:rPr lang="en-US" sz="2300" b="1" dirty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Amplification through </a:t>
            </a:r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Simplification.</a:t>
            </a:r>
            <a:endParaRPr lang="en-US" sz="2300" b="1" dirty="0">
              <a:ln>
                <a:solidFill>
                  <a:schemeClr val="accent6"/>
                </a:solidFill>
              </a:ln>
              <a:solidFill>
                <a:schemeClr val="accent2"/>
              </a:solidFill>
            </a:endParaRPr>
          </a:p>
          <a:p>
            <a:pPr lvl="1"/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Symbolism.</a:t>
            </a:r>
            <a:endParaRPr lang="en-US" sz="2300" b="1" dirty="0">
              <a:ln>
                <a:solidFill>
                  <a:schemeClr val="accent6"/>
                </a:solidFill>
              </a:ln>
              <a:solidFill>
                <a:schemeClr val="accent2"/>
              </a:solidFill>
            </a:endParaRPr>
          </a:p>
          <a:p>
            <a:pPr lvl="1"/>
            <a:r>
              <a:rPr lang="en-US" sz="2300" b="1" dirty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Graphic </a:t>
            </a:r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Weight.</a:t>
            </a:r>
          </a:p>
          <a:p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Not be racist.</a:t>
            </a:r>
          </a:p>
          <a:p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Be creative and original.</a:t>
            </a:r>
          </a:p>
          <a:p>
            <a:r>
              <a:rPr lang="en-US" sz="2300" b="1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</a:rPr>
              <a:t>Include, on the back in writing, an explanation of HOW your cover achieves these things.</a:t>
            </a:r>
            <a:endParaRPr lang="en-US" sz="2300" b="1" dirty="0">
              <a:ln>
                <a:solidFill>
                  <a:schemeClr val="accent6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8014" y="850072"/>
            <a:ext cx="8104111" cy="51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500" b="1" dirty="0" smtClean="0"/>
              <a:t>Ted Talk</a:t>
            </a:r>
            <a:br>
              <a:rPr lang="en-US" sz="11500" b="1" dirty="0" smtClean="0"/>
            </a:br>
            <a:r>
              <a:rPr lang="en-US" sz="1800" b="1" i="1" dirty="0">
                <a:solidFill>
                  <a:schemeClr val="accent6"/>
                </a:solidFill>
                <a:hlinkClick r:id="rId2"/>
              </a:rPr>
              <a:t>https://</a:t>
            </a:r>
            <a:r>
              <a:rPr lang="en-US" sz="1800" b="1" i="1" dirty="0" smtClean="0">
                <a:solidFill>
                  <a:schemeClr val="accent6"/>
                </a:solidFill>
                <a:hlinkClick r:id="rId2"/>
              </a:rPr>
              <a:t>www.youtube.com/watch?v=0nI65jgHG9o</a:t>
            </a:r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7"/>
            <a:ext cx="7893241" cy="57361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Balance “clarity and mystery”</a:t>
            </a:r>
          </a:p>
          <a:p>
            <a:r>
              <a:rPr lang="en-US" sz="3600" dirty="0" smtClean="0"/>
              <a:t>Remember previous learning:</a:t>
            </a:r>
          </a:p>
          <a:p>
            <a:pPr lvl="1"/>
            <a:r>
              <a:rPr lang="en-US" sz="3400" dirty="0" smtClean="0"/>
              <a:t>Amplification through Simplification</a:t>
            </a:r>
          </a:p>
          <a:p>
            <a:pPr lvl="1"/>
            <a:r>
              <a:rPr lang="en-US" sz="3400" dirty="0" smtClean="0"/>
              <a:t>Symbolism</a:t>
            </a:r>
          </a:p>
          <a:p>
            <a:pPr lvl="1"/>
            <a:r>
              <a:rPr lang="en-US" sz="3400" dirty="0" smtClean="0"/>
              <a:t>Graphic Weight</a:t>
            </a:r>
          </a:p>
          <a:p>
            <a:r>
              <a:rPr lang="en-US" sz="3600" dirty="0" smtClean="0"/>
              <a:t>Not all clarity is good, not all mystery is good</a:t>
            </a:r>
          </a:p>
          <a:p>
            <a:pPr lvl="1"/>
            <a:r>
              <a:rPr lang="en-US" sz="3400" dirty="0" smtClean="0"/>
              <a:t>“</a:t>
            </a:r>
            <a:r>
              <a:rPr lang="en-US" sz="3400" dirty="0" err="1" smtClean="0"/>
              <a:t>unuseful</a:t>
            </a:r>
            <a:r>
              <a:rPr lang="en-US" sz="3400" dirty="0" smtClean="0"/>
              <a:t> clarity” </a:t>
            </a:r>
            <a:r>
              <a:rPr lang="en-US" sz="3400" dirty="0"/>
              <a:t>vs. </a:t>
            </a:r>
            <a:r>
              <a:rPr lang="en-US" sz="3400" dirty="0" smtClean="0"/>
              <a:t>“useful clarity”</a:t>
            </a:r>
          </a:p>
          <a:p>
            <a:pPr lvl="1"/>
            <a:r>
              <a:rPr lang="en-US" sz="3400" dirty="0" smtClean="0"/>
              <a:t>“</a:t>
            </a:r>
            <a:r>
              <a:rPr lang="en-US" sz="3400" dirty="0" err="1" smtClean="0"/>
              <a:t>unuseful</a:t>
            </a:r>
            <a:r>
              <a:rPr lang="en-US" sz="3400" dirty="0" smtClean="0"/>
              <a:t> mystery” vs. “useful mystery”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65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en/6/65/ThingsFallA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594" y="127000"/>
            <a:ext cx="3994180" cy="5968999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Quk_GpD-vxJ9o6jQ4bzx5N0uZUBUvAPFahxqSSzVv5lNSUvj1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5167" y="127000"/>
            <a:ext cx="4081742" cy="596899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Compare and contrast these older covers of </a:t>
            </a:r>
            <a:r>
              <a:rPr lang="en-US" b="1" i="1" dirty="0"/>
              <a:t>Things Fall Apart.</a:t>
            </a:r>
            <a:r>
              <a:rPr lang="en-US" b="1" dirty="0"/>
              <a:t> Remember the proverb, “You can tell a ripe corn by its look” and consider what is revealed in these images. </a:t>
            </a:r>
            <a:r>
              <a:rPr lang="en-US" b="1" i="1" dirty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593" y="6095999"/>
            <a:ext cx="8223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Which one is balances “clarity and mystery” better? Which is better for OUR assignment?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58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756458"/>
            <a:ext cx="3188550" cy="5328457"/>
          </a:xfrm>
        </p:spPr>
        <p:txBody>
          <a:bodyPr>
            <a:normAutofit/>
          </a:bodyPr>
          <a:lstStyle/>
          <a:p>
            <a:r>
              <a:rPr lang="en-US" b="1" dirty="0" smtClean="0"/>
              <a:t>How is this book cover subtly a promotion of the kinds of ideas Achebe was fighting against? </a:t>
            </a:r>
            <a:br>
              <a:rPr lang="en-US" b="1" dirty="0" smtClean="0"/>
            </a:br>
            <a:r>
              <a:rPr lang="en-US" b="1" dirty="0" smtClean="0"/>
              <a:t>(it’s ironic that…)</a:t>
            </a:r>
            <a:endParaRPr lang="en-US" b="1" dirty="0"/>
          </a:p>
        </p:txBody>
      </p:sp>
      <p:pic>
        <p:nvPicPr>
          <p:cNvPr id="4" name="Picture 2" descr="https://upload.wikimedia.org/wikipedia/en/6/65/ThingsFallAp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901" y="71609"/>
            <a:ext cx="4441017" cy="663676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404" y="174219"/>
            <a:ext cx="3606598" cy="5029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7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this book cover much better?</a:t>
            </a:r>
            <a:endParaRPr lang="en-US" b="1" dirty="0"/>
          </a:p>
        </p:txBody>
      </p:sp>
      <p:pic>
        <p:nvPicPr>
          <p:cNvPr id="6" name="Picture 2" descr="http://t2.gstatic.com/images?q=tbn:ANd9GcQuk_GpD-vxJ9o6jQ4bzx5N0uZUBUvAPFahxqSSzVv5lNSUvj1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983" y="85436"/>
            <a:ext cx="4531050" cy="66260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463" y="2036617"/>
            <a:ext cx="8062908" cy="1373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2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ngs fall apart book cov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59" y="162096"/>
            <a:ext cx="3667339" cy="56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ings fall apart book co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5" y="162096"/>
            <a:ext cx="3671300" cy="56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ings fall apart book cov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22" y="162096"/>
            <a:ext cx="3602928" cy="56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2535" y="5743748"/>
            <a:ext cx="1138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Which one is balances “clarity and mystery” better? Which is better for OUR assignment?  Which employs amplification through simplification and graphic weight the best?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23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535" y="5743748"/>
            <a:ext cx="1138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Which one is balances “clarity and mystery” better? Which is better for OUR assignment?  Which employs amplification through simplification and graphic weight the best?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5"/>
          <a:stretch/>
        </p:blipFill>
        <p:spPr>
          <a:xfrm>
            <a:off x="372535" y="162097"/>
            <a:ext cx="3531277" cy="5581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Image result for things fall apart book cov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4394" r="13273" b="1930"/>
          <a:stretch/>
        </p:blipFill>
        <p:spPr bwMode="auto">
          <a:xfrm>
            <a:off x="4346507" y="162097"/>
            <a:ext cx="3441470" cy="55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hings fall apart book cov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72" y="162097"/>
            <a:ext cx="3372247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things fall apart book cov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3" y="98829"/>
            <a:ext cx="4020924" cy="66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hings fall apart book cov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4"/>
          <a:stretch/>
        </p:blipFill>
        <p:spPr bwMode="auto">
          <a:xfrm>
            <a:off x="5208974" y="-1100881"/>
            <a:ext cx="6520284" cy="79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535" y="5743748"/>
            <a:ext cx="11389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Which one is balances “clarity and mystery” better? Which is better for OUR assignment?  Which employs amplification through simplification and graphic weight the best?</a:t>
            </a:r>
            <a:endParaRPr lang="en-US" sz="2400" b="1" dirty="0"/>
          </a:p>
        </p:txBody>
      </p:sp>
      <p:pic>
        <p:nvPicPr>
          <p:cNvPr id="7" name="Picture 6" descr="cover152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36" y="162097"/>
            <a:ext cx="3590640" cy="5579083"/>
          </a:xfrm>
          <a:prstGeom prst="rect">
            <a:avLst/>
          </a:prstGeom>
        </p:spPr>
      </p:pic>
      <p:pic>
        <p:nvPicPr>
          <p:cNvPr id="8" name="Picture 7" descr="things_fall_a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0784" y="162097"/>
            <a:ext cx="3667526" cy="5579083"/>
          </a:xfrm>
          <a:prstGeom prst="rect">
            <a:avLst/>
          </a:prstGeom>
        </p:spPr>
      </p:pic>
      <p:pic>
        <p:nvPicPr>
          <p:cNvPr id="6146" name="Picture 2" descr="Image result for things fall apart book cov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29" y="162097"/>
            <a:ext cx="3585439" cy="55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526</TotalTime>
  <Words>461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 2</vt:lpstr>
      <vt:lpstr>Frame</vt:lpstr>
      <vt:lpstr>Goal:  design a cover for Things Fall Apart that illustrates your understanding of …</vt:lpstr>
      <vt:lpstr>Ted Talk https://www.youtube.com/watch?v=0nI65jgHG9o</vt:lpstr>
      <vt:lpstr>Compare and contrast these older covers of Things Fall Apart. Remember the proverb, “You can tell a ripe corn by its look” and consider what is revealed in these images.  </vt:lpstr>
      <vt:lpstr>How is this book cover subtly a promotion of the kinds of ideas Achebe was fighting against?  (it’s ironic that…)</vt:lpstr>
      <vt:lpstr>How is this book cover much better?</vt:lpstr>
      <vt:lpstr>PowerPoint Presentation</vt:lpstr>
      <vt:lpstr>PowerPoint Presentation</vt:lpstr>
      <vt:lpstr>PowerPoint Presentation</vt:lpstr>
      <vt:lpstr>PowerPoint Presentation</vt:lpstr>
      <vt:lpstr>Goal:  design a cover for Things Fall Apart that illustrates your understanding of …</vt:lpstr>
      <vt:lpstr>Goal:  design a cover for Things Fall Apart that illustrates your understanding of …</vt:lpstr>
      <vt:lpstr>Rubric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Goal: design a cover for Things Fall Apart that illustrates your understanding of …</dc:title>
  <dc:creator>Smith, Kyle    SHS - Staff</dc:creator>
  <cp:lastModifiedBy>Smith, Kyle    SHS - Staff</cp:lastModifiedBy>
  <cp:revision>24</cp:revision>
  <dcterms:created xsi:type="dcterms:W3CDTF">2018-01-17T19:09:54Z</dcterms:created>
  <dcterms:modified xsi:type="dcterms:W3CDTF">2020-03-02T22:06:02Z</dcterms:modified>
</cp:coreProperties>
</file>