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0" r:id="rId2"/>
    <p:sldId id="274" r:id="rId3"/>
    <p:sldId id="264" r:id="rId4"/>
    <p:sldId id="258" r:id="rId5"/>
    <p:sldId id="260" r:id="rId6"/>
    <p:sldId id="266" r:id="rId7"/>
    <p:sldId id="259" r:id="rId8"/>
    <p:sldId id="269" r:id="rId9"/>
    <p:sldId id="263"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A3BB-260C-4326-8356-6FAEC09568D4}"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A6C7D-DC72-4656-BCD3-B5E0C558B7F7}" type="slidenum">
              <a:rPr lang="en-US" smtClean="0"/>
              <a:t>‹#›</a:t>
            </a:fld>
            <a:endParaRPr lang="en-US"/>
          </a:p>
        </p:txBody>
      </p:sp>
    </p:spTree>
    <p:extLst>
      <p:ext uri="{BB962C8B-B14F-4D97-AF65-F5344CB8AC3E}">
        <p14:creationId xmlns:p14="http://schemas.microsoft.com/office/powerpoint/2010/main" val="130124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B098E2-3863-4D35-B863-E52B7EF896C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398557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098E2-3863-4D35-B863-E52B7EF896C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294259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098E2-3863-4D35-B863-E52B7EF896C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5554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098E2-3863-4D35-B863-E52B7EF896C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407806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B098E2-3863-4D35-B863-E52B7EF896C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39482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098E2-3863-4D35-B863-E52B7EF896C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78200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098E2-3863-4D35-B863-E52B7EF896C5}"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260041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B098E2-3863-4D35-B863-E52B7EF896C5}"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181915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098E2-3863-4D35-B863-E52B7EF896C5}"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306810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B098E2-3863-4D35-B863-E52B7EF896C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196532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B098E2-3863-4D35-B863-E52B7EF896C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4A758-C55B-4973-9AB7-6B3F2EE09217}" type="slidenum">
              <a:rPr lang="en-US" smtClean="0"/>
              <a:t>‹#›</a:t>
            </a:fld>
            <a:endParaRPr lang="en-US"/>
          </a:p>
        </p:txBody>
      </p:sp>
    </p:spTree>
    <p:extLst>
      <p:ext uri="{BB962C8B-B14F-4D97-AF65-F5344CB8AC3E}">
        <p14:creationId xmlns:p14="http://schemas.microsoft.com/office/powerpoint/2010/main" val="148728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098E2-3863-4D35-B863-E52B7EF896C5}" type="datetimeFigureOut">
              <a:rPr lang="en-US" smtClean="0"/>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4A758-C55B-4973-9AB7-6B3F2EE09217}" type="slidenum">
              <a:rPr lang="en-US" smtClean="0"/>
              <a:t>‹#›</a:t>
            </a:fld>
            <a:endParaRPr lang="en-US"/>
          </a:p>
        </p:txBody>
      </p:sp>
    </p:spTree>
    <p:extLst>
      <p:ext uri="{BB962C8B-B14F-4D97-AF65-F5344CB8AC3E}">
        <p14:creationId xmlns:p14="http://schemas.microsoft.com/office/powerpoint/2010/main" val="325891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2ixEDLa3Jl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9009" cy="6871901"/>
          </a:xfrm>
          <a:prstGeom prst="rect">
            <a:avLst/>
          </a:prstGeom>
        </p:spPr>
      </p:pic>
      <p:sp>
        <p:nvSpPr>
          <p:cNvPr id="4" name="Title 1">
            <a:extLst>
              <a:ext uri="{FF2B5EF4-FFF2-40B4-BE49-F238E27FC236}">
                <a16:creationId xmlns:a16="http://schemas.microsoft.com/office/drawing/2014/main" id="{AF9C7D79-E1AA-4ABF-AED7-0251B424E5C0}"/>
              </a:ext>
            </a:extLst>
          </p:cNvPr>
          <p:cNvSpPr>
            <a:spLocks noGrp="1"/>
          </p:cNvSpPr>
          <p:nvPr>
            <p:ph type="title"/>
          </p:nvPr>
        </p:nvSpPr>
        <p:spPr>
          <a:xfrm>
            <a:off x="838200" y="365125"/>
            <a:ext cx="10515600" cy="1325563"/>
          </a:xfrm>
          <a:solidFill>
            <a:schemeClr val="bg1">
              <a:alpha val="90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Brave New World</a:t>
            </a:r>
            <a:r>
              <a:rPr lang="en-US" sz="6000" b="1" dirty="0">
                <a:latin typeface="Eras Light ITC" panose="020B0402030504020804" pitchFamily="34" charset="0"/>
              </a:rPr>
              <a:t>   chapter 1</a:t>
            </a:r>
          </a:p>
        </p:txBody>
      </p:sp>
      <p:sp>
        <p:nvSpPr>
          <p:cNvPr id="6" name="Content Placeholder 2">
            <a:extLst>
              <a:ext uri="{FF2B5EF4-FFF2-40B4-BE49-F238E27FC236}">
                <a16:creationId xmlns:a16="http://schemas.microsoft.com/office/drawing/2014/main" id="{0930FB00-A4EA-46AE-B8C9-8E2E4AFB922E}"/>
              </a:ext>
            </a:extLst>
          </p:cNvPr>
          <p:cNvSpPr>
            <a:spLocks noGrp="1"/>
          </p:cNvSpPr>
          <p:nvPr>
            <p:ph idx="1"/>
          </p:nvPr>
        </p:nvSpPr>
        <p:spPr>
          <a:xfrm>
            <a:off x="1319212" y="1925637"/>
            <a:ext cx="9553575" cy="4351338"/>
          </a:xfrm>
          <a:solidFill>
            <a:schemeClr val="bg1">
              <a:alpha val="90000"/>
            </a:schemeClr>
          </a:solidFill>
          <a:ln>
            <a:solidFill>
              <a:schemeClr val="accent1">
                <a:lumMod val="40000"/>
                <a:lumOff val="60000"/>
              </a:schemeClr>
            </a:solidFill>
          </a:ln>
        </p:spPr>
        <p:txBody>
          <a:bodyPr anchor="ctr">
            <a:normAutofit/>
          </a:bodyPr>
          <a:lstStyle/>
          <a:p>
            <a:pPr marL="0" indent="0" algn="ctr">
              <a:buNone/>
            </a:pPr>
            <a:r>
              <a:rPr lang="en-US" sz="6600" b="1" dirty="0">
                <a:latin typeface="Eras Light ITC" panose="020B0402030504020804" pitchFamily="34" charset="0"/>
              </a:rPr>
              <a:t>“The principle of mass production at last applied to biology.” (Huxley).</a:t>
            </a:r>
          </a:p>
        </p:txBody>
      </p:sp>
    </p:spTree>
    <p:extLst>
      <p:ext uri="{BB962C8B-B14F-4D97-AF65-F5344CB8AC3E}">
        <p14:creationId xmlns:p14="http://schemas.microsoft.com/office/powerpoint/2010/main" val="1716952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Autofit/>
          </a:bodyPr>
          <a:lstStyle/>
          <a:p>
            <a:pPr algn="ctr"/>
            <a:r>
              <a:rPr lang="en-US" sz="3200" dirty="0">
                <a:ln>
                  <a:solidFill>
                    <a:schemeClr val="accent3"/>
                  </a:solidFill>
                </a:ln>
                <a:solidFill>
                  <a:schemeClr val="tx1"/>
                </a:solidFill>
                <a:latin typeface="Georgia" pitchFamily="18" charset="0"/>
              </a:rPr>
              <a:t>ANALYZE THIS PASSAGE FROM CH 1 FOR </a:t>
            </a:r>
            <a:r>
              <a:rPr lang="en-US" sz="3200" u="sng" dirty="0">
                <a:ln>
                  <a:solidFill>
                    <a:schemeClr val="accent3"/>
                  </a:solidFill>
                </a:ln>
                <a:solidFill>
                  <a:schemeClr val="tx1"/>
                </a:solidFill>
                <a:latin typeface="Georgia" pitchFamily="18" charset="0"/>
              </a:rPr>
              <a:t>MOOD</a:t>
            </a:r>
            <a:r>
              <a:rPr lang="en-US" sz="3200" dirty="0">
                <a:ln>
                  <a:solidFill>
                    <a:schemeClr val="accent3"/>
                  </a:solidFill>
                </a:ln>
                <a:solidFill>
                  <a:schemeClr val="tx1"/>
                </a:solidFill>
                <a:latin typeface="Georgia" pitchFamily="18" charset="0"/>
              </a:rPr>
              <a:t>, </a:t>
            </a:r>
            <a:r>
              <a:rPr lang="en-US" sz="3200" u="sng" dirty="0">
                <a:ln>
                  <a:solidFill>
                    <a:schemeClr val="accent3"/>
                  </a:solidFill>
                </a:ln>
                <a:solidFill>
                  <a:schemeClr val="tx1"/>
                </a:solidFill>
                <a:latin typeface="Georgia" pitchFamily="18" charset="0"/>
              </a:rPr>
              <a:t>TONE</a:t>
            </a:r>
            <a:r>
              <a:rPr lang="en-US" sz="3200" dirty="0">
                <a:ln>
                  <a:solidFill>
                    <a:schemeClr val="accent3"/>
                  </a:solidFill>
                </a:ln>
                <a:solidFill>
                  <a:schemeClr val="tx1"/>
                </a:solidFill>
                <a:latin typeface="Georgia" pitchFamily="18" charset="0"/>
              </a:rPr>
              <a:t>, AND </a:t>
            </a:r>
            <a:r>
              <a:rPr lang="en-US" sz="3200" u="sng" dirty="0">
                <a:ln>
                  <a:solidFill>
                    <a:schemeClr val="accent3"/>
                  </a:solidFill>
                </a:ln>
                <a:solidFill>
                  <a:schemeClr val="tx1"/>
                </a:solidFill>
                <a:latin typeface="Georgia" pitchFamily="18" charset="0"/>
              </a:rPr>
              <a:t>RACIAL ETHNOCENTRISM</a:t>
            </a:r>
            <a:r>
              <a:rPr lang="en-US" sz="3200" dirty="0">
                <a:ln>
                  <a:solidFill>
                    <a:schemeClr val="accent3"/>
                  </a:solidFill>
                </a:ln>
                <a:solidFill>
                  <a:schemeClr val="tx1"/>
                </a:solidFill>
                <a:latin typeface="Georgia" pitchFamily="18" charset="0"/>
              </a:rPr>
              <a:t> pg. 8/9</a:t>
            </a:r>
            <a:endParaRPr lang="en-US" sz="3200" b="1" dirty="0">
              <a:latin typeface="Eras Light ITC" panose="020B0402030504020804" pitchFamily="34" charset="0"/>
            </a:endParaRPr>
          </a:p>
        </p:txBody>
      </p:sp>
      <p:sp>
        <p:nvSpPr>
          <p:cNvPr id="3" name="Content Placeholder 2"/>
          <p:cNvSpPr>
            <a:spLocks noGrp="1"/>
          </p:cNvSpPr>
          <p:nvPr>
            <p:ph idx="1"/>
          </p:nvPr>
        </p:nvSpPr>
        <p:spPr>
          <a:xfrm>
            <a:off x="327547" y="1825625"/>
            <a:ext cx="11614244" cy="4861778"/>
          </a:xfrm>
          <a:solidFill>
            <a:schemeClr val="bg1">
              <a:alpha val="75000"/>
            </a:schemeClr>
          </a:solidFill>
          <a:ln>
            <a:solidFill>
              <a:schemeClr val="accent1">
                <a:lumMod val="40000"/>
                <a:lumOff val="60000"/>
              </a:schemeClr>
            </a:solidFill>
          </a:ln>
        </p:spPr>
        <p:txBody>
          <a:bodyPr>
            <a:noAutofit/>
          </a:bodyPr>
          <a:lstStyle/>
          <a:p>
            <a:pPr marL="0" indent="0">
              <a:buNone/>
            </a:pPr>
            <a:r>
              <a:rPr lang="en-US" sz="2600" b="1" dirty="0">
                <a:latin typeface="Eras Light ITC" panose="020B0402030504020804" pitchFamily="34" charset="0"/>
              </a:rPr>
              <a:t>“Sixteen thousand and twelve in this Centre," Mr. Foster replied without hesitation. He spoke very quickly, had a vivacious blue eye, and took an evident pleasure in quoting figures. "Sixteen thousand and twelve; in one hundred and eighty-nine batches of </a:t>
            </a:r>
            <a:r>
              <a:rPr lang="en-US" sz="2600" b="1" dirty="0" err="1">
                <a:latin typeface="Eras Light ITC" panose="020B0402030504020804" pitchFamily="34" charset="0"/>
              </a:rPr>
              <a:t>identicals</a:t>
            </a:r>
            <a:r>
              <a:rPr lang="en-US" sz="2600" b="1" dirty="0">
                <a:latin typeface="Eras Light ITC" panose="020B0402030504020804" pitchFamily="34" charset="0"/>
              </a:rPr>
              <a:t>. But of course they've done much better," he rattled on, "in some of the tropical </a:t>
            </a:r>
            <a:r>
              <a:rPr lang="en-US" sz="2600" b="1" dirty="0" err="1">
                <a:latin typeface="Eras Light ITC" panose="020B0402030504020804" pitchFamily="34" charset="0"/>
              </a:rPr>
              <a:t>Centres</a:t>
            </a:r>
            <a:r>
              <a:rPr lang="en-US" sz="2600" b="1" dirty="0">
                <a:latin typeface="Eras Light ITC" panose="020B0402030504020804" pitchFamily="34" charset="0"/>
              </a:rPr>
              <a:t>. Singapore has often produced over sixteen thousand five hundred; and Mombasa has actually touched the seventeen thousand mark. But then they have unfair advantages. You should see the way a negro ovary responds to pituitary! It's quite astonishing, when you're used to working with European material. Still," he added, with a laugh (but the light of combat was in his eyes and the lift of his chin was challenging), "still, we mean to beat them if we can. I'm working on a wonderful Delta-Minus ovary at this moment. Only just eighteen months old. Over twelve thousand seven hundred children already, either decanted or in embryo. And still going strong. We'll beat them yet.”</a:t>
            </a:r>
          </a:p>
        </p:txBody>
      </p:sp>
    </p:spTree>
    <p:extLst>
      <p:ext uri="{BB962C8B-B14F-4D97-AF65-F5344CB8AC3E}">
        <p14:creationId xmlns:p14="http://schemas.microsoft.com/office/powerpoint/2010/main" val="59857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dirty="0">
                <a:latin typeface="Eras Light ITC" panose="020B0402030504020804" pitchFamily="34" charset="0"/>
              </a:rPr>
              <a:t>Homework: Read chapter 2</a:t>
            </a: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a:bodyPr>
          <a:lstStyle/>
          <a:p>
            <a:r>
              <a:rPr lang="en-US" sz="4000" b="1" dirty="0">
                <a:latin typeface="Eras Light ITC" panose="020B0402030504020804" pitchFamily="34" charset="0"/>
              </a:rPr>
              <a:t>LOOK FOR:</a:t>
            </a:r>
          </a:p>
          <a:p>
            <a:pPr lvl="1"/>
            <a:r>
              <a:rPr lang="en-US" sz="3600" b="1" dirty="0">
                <a:latin typeface="Eras Light ITC" panose="020B0402030504020804" pitchFamily="34" charset="0"/>
              </a:rPr>
              <a:t>Sex</a:t>
            </a:r>
          </a:p>
          <a:p>
            <a:pPr lvl="1"/>
            <a:r>
              <a:rPr lang="en-US" sz="3600" b="1" dirty="0">
                <a:latin typeface="Eras Light ITC" panose="020B0402030504020804" pitchFamily="34" charset="0"/>
              </a:rPr>
              <a:t>Gender Interactions</a:t>
            </a:r>
          </a:p>
          <a:p>
            <a:pPr lvl="1"/>
            <a:r>
              <a:rPr lang="en-US" sz="3600" b="1" dirty="0">
                <a:latin typeface="Eras Light ITC" panose="020B0402030504020804" pitchFamily="34" charset="0"/>
              </a:rPr>
              <a:t>Capitalism</a:t>
            </a:r>
          </a:p>
          <a:p>
            <a:pPr lvl="1"/>
            <a:r>
              <a:rPr lang="en-US" sz="3600" b="1" dirty="0">
                <a:latin typeface="Eras Light ITC" panose="020B0402030504020804" pitchFamily="34" charset="0"/>
              </a:rPr>
              <a:t>Electricity</a:t>
            </a:r>
          </a:p>
          <a:p>
            <a:endParaRPr lang="en-US" sz="4000" b="1" dirty="0">
              <a:latin typeface="Eras Light ITC" panose="020B0402030504020804" pitchFamily="34" charset="0"/>
            </a:endParaRPr>
          </a:p>
          <a:p>
            <a:r>
              <a:rPr lang="en-US" sz="4000" b="1" dirty="0">
                <a:latin typeface="Eras Light ITC" panose="020B0402030504020804" pitchFamily="34" charset="0"/>
              </a:rPr>
              <a:t>Expect a quiz on chapters 1-?</a:t>
            </a:r>
          </a:p>
          <a:p>
            <a:pPr marL="0" indent="0">
              <a:buNone/>
            </a:pPr>
            <a:endParaRPr lang="en-US" sz="4000" b="1" dirty="0">
              <a:latin typeface="Eras Light ITC" panose="020B0402030504020804" pitchFamily="34" charset="0"/>
            </a:endParaRPr>
          </a:p>
          <a:p>
            <a:endParaRPr lang="en-US" sz="4000" b="1" dirty="0">
              <a:latin typeface="Eras Light ITC" panose="020B0402030504020804" pitchFamily="34" charset="0"/>
            </a:endParaRPr>
          </a:p>
        </p:txBody>
      </p:sp>
    </p:spTree>
    <p:extLst>
      <p:ext uri="{BB962C8B-B14F-4D97-AF65-F5344CB8AC3E}">
        <p14:creationId xmlns:p14="http://schemas.microsoft.com/office/powerpoint/2010/main" val="206089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Brave New World</a:t>
            </a:r>
            <a:r>
              <a:rPr lang="en-US" sz="6000" b="1" dirty="0">
                <a:latin typeface="Eras Light ITC" panose="020B0402030504020804" pitchFamily="34" charset="0"/>
              </a:rPr>
              <a:t>   chapter 1</a:t>
            </a: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a:bodyPr>
          <a:lstStyle/>
          <a:p>
            <a:r>
              <a:rPr lang="en-US" sz="4000" b="1" dirty="0">
                <a:latin typeface="Eras Light ITC" panose="020B0402030504020804" pitchFamily="34" charset="0"/>
              </a:rPr>
              <a:t>How is the world used by Huxley completely different than that of Orwell in </a:t>
            </a:r>
            <a:r>
              <a:rPr lang="en-US" sz="4000" b="1" i="1" dirty="0">
                <a:latin typeface="Eras Light ITC" panose="020B0402030504020804" pitchFamily="34" charset="0"/>
              </a:rPr>
              <a:t>1984</a:t>
            </a:r>
            <a:r>
              <a:rPr lang="en-US" sz="4000" b="1" dirty="0">
                <a:latin typeface="Eras Light ITC" panose="020B0402030504020804" pitchFamily="34" charset="0"/>
              </a:rPr>
              <a:t>? Look at the first 2 paragraphs of each.</a:t>
            </a:r>
          </a:p>
          <a:p>
            <a:r>
              <a:rPr lang="en-US" sz="4000" b="1" dirty="0">
                <a:latin typeface="Eras Light ITC" panose="020B0402030504020804" pitchFamily="34" charset="0"/>
              </a:rPr>
              <a:t>What is the purpose of the factory in chapter 1?</a:t>
            </a:r>
          </a:p>
          <a:p>
            <a:r>
              <a:rPr lang="en-US" sz="4000" b="1" dirty="0">
                <a:latin typeface="Eras Light ITC" panose="020B0402030504020804" pitchFamily="34" charset="0"/>
              </a:rPr>
              <a:t>Notice the sarcastic (?) narration.</a:t>
            </a:r>
          </a:p>
        </p:txBody>
      </p:sp>
      <p:pic>
        <p:nvPicPr>
          <p:cNvPr id="4" name="Graphic 3" descr="Brontosaurus">
            <a:extLst>
              <a:ext uri="{FF2B5EF4-FFF2-40B4-BE49-F238E27FC236}">
                <a16:creationId xmlns:a16="http://schemas.microsoft.com/office/drawing/2014/main" id="{546BD7D9-5209-4413-92A9-64AEE3EE8B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89025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2" y="242295"/>
            <a:ext cx="2014182" cy="1745531"/>
          </a:xfrm>
          <a:solidFill>
            <a:schemeClr val="bg1">
              <a:alpha val="75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1984</a:t>
            </a:r>
            <a:br>
              <a:rPr lang="en-US" sz="6000" b="1" i="1" dirty="0">
                <a:latin typeface="Eras Light ITC" panose="020B0402030504020804" pitchFamily="34" charset="0"/>
              </a:rPr>
            </a:br>
            <a:r>
              <a:rPr lang="en-US" sz="2400" b="1" i="1" dirty="0">
                <a:latin typeface="Eras Light ITC" panose="020B0402030504020804" pitchFamily="34" charset="0"/>
              </a:rPr>
              <a:t>opening</a:t>
            </a:r>
            <a:endParaRPr lang="en-US" sz="6000" b="1" dirty="0">
              <a:latin typeface="Eras Light ITC" panose="020B0402030504020804" pitchFamily="34" charset="0"/>
            </a:endParaRPr>
          </a:p>
        </p:txBody>
      </p:sp>
      <p:sp>
        <p:nvSpPr>
          <p:cNvPr id="3" name="Content Placeholder 2"/>
          <p:cNvSpPr>
            <a:spLocks noGrp="1"/>
          </p:cNvSpPr>
          <p:nvPr>
            <p:ph idx="1"/>
          </p:nvPr>
        </p:nvSpPr>
        <p:spPr>
          <a:xfrm>
            <a:off x="2483893" y="242294"/>
            <a:ext cx="9485193" cy="6499699"/>
          </a:xfrm>
          <a:solidFill>
            <a:schemeClr val="bg1">
              <a:alpha val="75000"/>
            </a:schemeClr>
          </a:solidFill>
          <a:ln>
            <a:solidFill>
              <a:schemeClr val="accent1">
                <a:lumMod val="40000"/>
                <a:lumOff val="60000"/>
              </a:schemeClr>
            </a:solidFill>
          </a:ln>
        </p:spPr>
        <p:txBody>
          <a:bodyPr>
            <a:normAutofit fontScale="70000" lnSpcReduction="20000"/>
          </a:bodyPr>
          <a:lstStyle/>
          <a:p>
            <a:pPr marL="0" indent="0">
              <a:buNone/>
            </a:pPr>
            <a:r>
              <a:rPr lang="en-US" sz="4000" b="1" dirty="0">
                <a:latin typeface="Eras Light ITC" panose="020B0402030504020804" pitchFamily="34" charset="0"/>
              </a:rPr>
              <a:t>	It was a bright cold day in April, and the clocks were striking thirteen. Winston Smith, his chin nuzzled into his breast in an effort to escape the vile wind, slipped quickly through the glass doors of Victory Mansions, though not quickly enough to prevent a swirl of gritty dust from entering along with him. </a:t>
            </a:r>
          </a:p>
          <a:p>
            <a:pPr marL="0" indent="0">
              <a:buNone/>
            </a:pPr>
            <a:r>
              <a:rPr lang="en-US" sz="4000" b="1" dirty="0">
                <a:latin typeface="Eras Light ITC" panose="020B0402030504020804" pitchFamily="34" charset="0"/>
              </a:rPr>
              <a:t>	The hallway smelt of boiled cabbage and old rag mats. At one end of it a </a:t>
            </a:r>
            <a:r>
              <a:rPr lang="en-US" sz="4000" b="1" dirty="0" err="1">
                <a:latin typeface="Eras Light ITC" panose="020B0402030504020804" pitchFamily="34" charset="0"/>
              </a:rPr>
              <a:t>coloured</a:t>
            </a:r>
            <a:r>
              <a:rPr lang="en-US" sz="4000" b="1" dirty="0">
                <a:latin typeface="Eras Light ITC" panose="020B0402030504020804" pitchFamily="34" charset="0"/>
              </a:rPr>
              <a:t> poster, too large for indoor display, had been tacked to the wall. It depicted simply an enormous face, more than a </a:t>
            </a:r>
            <a:r>
              <a:rPr lang="en-US" sz="4000" b="1" dirty="0" err="1">
                <a:latin typeface="Eras Light ITC" panose="020B0402030504020804" pitchFamily="34" charset="0"/>
              </a:rPr>
              <a:t>metre</a:t>
            </a:r>
            <a:r>
              <a:rPr lang="en-US" sz="4000" b="1" dirty="0">
                <a:latin typeface="Eras Light ITC" panose="020B0402030504020804" pitchFamily="34" charset="0"/>
              </a:rPr>
              <a:t> wide: the face of a man of about forty-five, with a heavy black moustache and ruggedly handsome features. Winston made for the stairs. It was no use trying the lift. Even at the best of times it was seldom working, and at present the electric current was cut off during daylight hours. It was part of the economy drive in preparation for Hate Week. The flat was seven flights up, and Winston, who was thirty-nine and had a varicose ulcer above his right ankle, went slowly, resting several times on the way. On each landing, opposite the lift-shaft, the poster with the enormous face gazed from the wall. It was one of those pictures which are so contrived that the eyes follow you about when you move. BIG BROTHER IS WATCHING YOU, the caption beneath it ran.</a:t>
            </a:r>
          </a:p>
          <a:p>
            <a:pPr marL="0" indent="0">
              <a:buNone/>
            </a:pPr>
            <a:endParaRPr lang="en-US" sz="4000" b="1" dirty="0">
              <a:latin typeface="Eras Light ITC" panose="020B0402030504020804" pitchFamily="34" charset="0"/>
            </a:endParaRPr>
          </a:p>
        </p:txBody>
      </p:sp>
    </p:spTree>
    <p:extLst>
      <p:ext uri="{BB962C8B-B14F-4D97-AF65-F5344CB8AC3E}">
        <p14:creationId xmlns:p14="http://schemas.microsoft.com/office/powerpoint/2010/main" val="33230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Brave New World</a:t>
            </a:r>
            <a:r>
              <a:rPr lang="en-US" sz="6000" b="1" dirty="0">
                <a:latin typeface="Eras Light ITC" panose="020B0402030504020804" pitchFamily="34" charset="0"/>
              </a:rPr>
              <a:t>   chapter 1</a:t>
            </a: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fontScale="92500" lnSpcReduction="10000"/>
          </a:bodyPr>
          <a:lstStyle/>
          <a:p>
            <a:pPr marL="68580" indent="0">
              <a:buNone/>
            </a:pPr>
            <a:r>
              <a:rPr lang="en-US" sz="4000" b="1" u="sng" dirty="0">
                <a:latin typeface="Eras Light ITC" panose="020B0402030504020804" pitchFamily="34" charset="0"/>
              </a:rPr>
              <a:t>Visually represent</a:t>
            </a:r>
            <a:r>
              <a:rPr lang="en-US" sz="4000" b="1" dirty="0">
                <a:latin typeface="Eras Light ITC" panose="020B0402030504020804" pitchFamily="34" charset="0"/>
              </a:rPr>
              <a:t> the World State’s ‘Decanting Process’ in your notes with annotations of:</a:t>
            </a:r>
          </a:p>
          <a:p>
            <a:pPr marL="525780" indent="-457200">
              <a:buFont typeface="+mj-lt"/>
              <a:buAutoNum type="arabicPeriod"/>
            </a:pPr>
            <a:r>
              <a:rPr lang="en-US" sz="4000" b="1" dirty="0">
                <a:latin typeface="Eras Light ITC" panose="020B0402030504020804" pitchFamily="34" charset="0"/>
              </a:rPr>
              <a:t>Decanting System</a:t>
            </a:r>
          </a:p>
          <a:p>
            <a:pPr marL="525780" indent="-457200">
              <a:buFont typeface="+mj-lt"/>
              <a:buAutoNum type="arabicPeriod"/>
            </a:pPr>
            <a:r>
              <a:rPr lang="en-US" sz="4000" b="1" dirty="0" err="1">
                <a:ln>
                  <a:solidFill>
                    <a:sysClr val="windowText" lastClr="000000"/>
                  </a:solidFill>
                </a:ln>
                <a:solidFill>
                  <a:schemeClr val="accent2"/>
                </a:solidFill>
                <a:latin typeface="Eras Light ITC" panose="020B0402030504020804" pitchFamily="34" charset="0"/>
              </a:rPr>
              <a:t>Bokanovsky’s</a:t>
            </a:r>
            <a:r>
              <a:rPr lang="en-US" sz="4000" b="1" dirty="0">
                <a:ln>
                  <a:solidFill>
                    <a:sysClr val="windowText" lastClr="000000"/>
                  </a:solidFill>
                </a:ln>
                <a:solidFill>
                  <a:schemeClr val="accent2"/>
                </a:solidFill>
                <a:latin typeface="Eras Light ITC" panose="020B0402030504020804" pitchFamily="34" charset="0"/>
              </a:rPr>
              <a:t> Process</a:t>
            </a:r>
          </a:p>
          <a:p>
            <a:pPr marL="525780" indent="-457200">
              <a:buFont typeface="+mj-lt"/>
              <a:buAutoNum type="arabicPeriod"/>
            </a:pPr>
            <a:r>
              <a:rPr lang="en-US" sz="4000" b="1" dirty="0" err="1">
                <a:ln>
                  <a:solidFill>
                    <a:sysClr val="windowText" lastClr="000000"/>
                  </a:solidFill>
                </a:ln>
                <a:solidFill>
                  <a:schemeClr val="accent6"/>
                </a:solidFill>
                <a:latin typeface="Eras Light ITC" panose="020B0402030504020804" pitchFamily="34" charset="0"/>
              </a:rPr>
              <a:t>Podsnap’s</a:t>
            </a:r>
            <a:r>
              <a:rPr lang="en-US" sz="4000" b="1" dirty="0">
                <a:ln>
                  <a:solidFill>
                    <a:sysClr val="windowText" lastClr="000000"/>
                  </a:solidFill>
                </a:ln>
                <a:solidFill>
                  <a:schemeClr val="accent6"/>
                </a:solidFill>
                <a:latin typeface="Eras Light ITC" panose="020B0402030504020804" pitchFamily="34" charset="0"/>
              </a:rPr>
              <a:t> Technique</a:t>
            </a:r>
          </a:p>
          <a:p>
            <a:pPr marL="525780" indent="-457200">
              <a:buFont typeface="+mj-lt"/>
              <a:buAutoNum type="arabicPeriod"/>
            </a:pPr>
            <a:r>
              <a:rPr lang="en-US" sz="4000" b="1" dirty="0">
                <a:latin typeface="Eras Light ITC" panose="020B0402030504020804" pitchFamily="34" charset="0"/>
              </a:rPr>
              <a:t>The delineation of the social hierarchy</a:t>
            </a:r>
          </a:p>
          <a:p>
            <a:pPr marL="525780" indent="-457200">
              <a:buFont typeface="+mj-lt"/>
              <a:buAutoNum type="arabicPeriod"/>
            </a:pPr>
            <a:r>
              <a:rPr lang="en-US" sz="4000" b="1" dirty="0">
                <a:latin typeface="Eras Light ITC" panose="020B0402030504020804" pitchFamily="34" charset="0"/>
              </a:rPr>
              <a:t>Other key details</a:t>
            </a:r>
          </a:p>
          <a:p>
            <a:pPr marL="1097280" lvl="1" indent="-571500">
              <a:buFont typeface="Wingdings" panose="05000000000000000000" pitchFamily="2" charset="2"/>
              <a:buChar char="q"/>
            </a:pPr>
            <a:r>
              <a:rPr lang="en-US" sz="3600" b="1" dirty="0">
                <a:latin typeface="Eras Light ITC" panose="020B0402030504020804" pitchFamily="34" charset="0"/>
              </a:rPr>
              <a:t>Quotes from the text</a:t>
            </a:r>
          </a:p>
          <a:p>
            <a:endParaRPr lang="en-US" sz="4000" b="1" dirty="0">
              <a:latin typeface="Eras Light ITC" panose="020B0402030504020804" pitchFamily="34" charset="0"/>
            </a:endParaRPr>
          </a:p>
        </p:txBody>
      </p:sp>
      <p:pic>
        <p:nvPicPr>
          <p:cNvPr id="4" name="Graphic 3" descr="Brontosaurus">
            <a:extLst>
              <a:ext uri="{FF2B5EF4-FFF2-40B4-BE49-F238E27FC236}">
                <a16:creationId xmlns:a16="http://schemas.microsoft.com/office/drawing/2014/main" id="{23D2CB09-2091-4B18-AA11-3EBF9E1FC4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18931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Brave New World</a:t>
            </a:r>
            <a:r>
              <a:rPr lang="en-US" sz="6000" b="1" dirty="0">
                <a:latin typeface="Eras Light ITC" panose="020B0402030504020804" pitchFamily="34" charset="0"/>
              </a:rPr>
              <a:t>   chapter 1</a:t>
            </a: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a:bodyPr>
          <a:lstStyle/>
          <a:p>
            <a:r>
              <a:rPr lang="en-US" sz="4000" i="1" dirty="0"/>
              <a:t>It would take ALL the men of New York City, working 24/7, </a:t>
            </a:r>
            <a:r>
              <a:rPr lang="en-US" sz="4000" b="1" i="1" u="sng" dirty="0"/>
              <a:t>three</a:t>
            </a:r>
            <a:r>
              <a:rPr lang="en-US" sz="4000" i="1" dirty="0"/>
              <a:t> months to fill an Olympic sized pool with semen– enough for the sperm baths in BNW.</a:t>
            </a:r>
          </a:p>
          <a:p>
            <a:pPr lvl="1"/>
            <a:r>
              <a:rPr lang="en-US" sz="3600" i="1" dirty="0"/>
              <a:t>Olympic sized pool: 36,900 ft</a:t>
            </a:r>
            <a:r>
              <a:rPr lang="en-US" sz="3600" i="1" baseline="30000" dirty="0"/>
              <a:t>3</a:t>
            </a:r>
          </a:p>
          <a:p>
            <a:pPr lvl="1"/>
            <a:r>
              <a:rPr lang="en-US" sz="3600" i="1" dirty="0"/>
              <a:t>At least 4 million men in NYC</a:t>
            </a:r>
          </a:p>
          <a:p>
            <a:endParaRPr lang="en-US" sz="4000" b="1" dirty="0">
              <a:latin typeface="Eras Light ITC" panose="020B0402030504020804" pitchFamily="34" charset="0"/>
            </a:endParaRPr>
          </a:p>
        </p:txBody>
      </p:sp>
      <p:pic>
        <p:nvPicPr>
          <p:cNvPr id="4" name="Picture 3"/>
          <p:cNvPicPr>
            <a:picLocks noChangeAspect="1"/>
          </p:cNvPicPr>
          <p:nvPr/>
        </p:nvPicPr>
        <p:blipFill>
          <a:blip r:embed="rId2"/>
          <a:stretch>
            <a:fillRect/>
          </a:stretch>
        </p:blipFill>
        <p:spPr>
          <a:xfrm>
            <a:off x="9028824" y="3467100"/>
            <a:ext cx="3053994" cy="1719104"/>
          </a:xfrm>
          <a:prstGeom prst="rect">
            <a:avLst/>
          </a:prstGeom>
        </p:spPr>
      </p:pic>
      <p:pic>
        <p:nvPicPr>
          <p:cNvPr id="1026" name="Picture 2" descr="Image result for hide your kids meme"/>
          <p:cNvPicPr>
            <a:picLocks noChangeAspect="1" noChangeArrowheads="1"/>
          </p:cNvPicPr>
          <p:nvPr/>
        </p:nvPicPr>
        <p:blipFill rotWithShape="1">
          <a:blip r:embed="rId3">
            <a:extLst>
              <a:ext uri="{28A0092B-C50C-407E-A947-70E740481C1C}">
                <a14:useLocalDpi xmlns:a14="http://schemas.microsoft.com/office/drawing/2010/main" val="0"/>
              </a:ext>
            </a:extLst>
          </a:blip>
          <a:srcRect l="7778" r="23595"/>
          <a:stretch/>
        </p:blipFill>
        <p:spPr bwMode="auto">
          <a:xfrm>
            <a:off x="7279010" y="4652803"/>
            <a:ext cx="1998339" cy="202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1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i="1" dirty="0">
                <a:latin typeface="Eras Light ITC" panose="020B0402030504020804" pitchFamily="34" charset="0"/>
              </a:rPr>
              <a:t>Brave New World</a:t>
            </a:r>
            <a:r>
              <a:rPr lang="en-US" sz="6000" b="1" dirty="0">
                <a:latin typeface="Eras Light ITC" panose="020B0402030504020804" pitchFamily="34" charset="0"/>
              </a:rPr>
              <a:t>   chapter 1</a:t>
            </a:r>
          </a:p>
        </p:txBody>
      </p:sp>
      <p:sp>
        <p:nvSpPr>
          <p:cNvPr id="3" name="Content Placeholder 2"/>
          <p:cNvSpPr>
            <a:spLocks noGrp="1"/>
          </p:cNvSpPr>
          <p:nvPr>
            <p:ph idx="1"/>
          </p:nvPr>
        </p:nvSpPr>
        <p:spPr>
          <a:xfrm>
            <a:off x="838200" y="1812176"/>
            <a:ext cx="10515600" cy="4946072"/>
          </a:xfrm>
          <a:solidFill>
            <a:schemeClr val="bg1">
              <a:alpha val="75000"/>
            </a:schemeClr>
          </a:solidFill>
          <a:ln>
            <a:solidFill>
              <a:schemeClr val="accent1">
                <a:lumMod val="40000"/>
                <a:lumOff val="60000"/>
              </a:schemeClr>
            </a:solidFill>
          </a:ln>
        </p:spPr>
        <p:txBody>
          <a:bodyPr>
            <a:normAutofit fontScale="92500" lnSpcReduction="10000"/>
          </a:bodyPr>
          <a:lstStyle/>
          <a:p>
            <a:pPr marL="514350" indent="-514350">
              <a:buFont typeface="+mj-lt"/>
              <a:buAutoNum type="arabicPeriod"/>
            </a:pPr>
            <a:r>
              <a:rPr lang="en-US" sz="2600" b="1" dirty="0">
                <a:latin typeface="Eras Light ITC" panose="020B0402030504020804" pitchFamily="34" charset="0"/>
              </a:rPr>
              <a:t>Describe the benefits </a:t>
            </a:r>
            <a:r>
              <a:rPr lang="en-US" sz="2600" b="1" u="sng" dirty="0">
                <a:latin typeface="Eras Light ITC" panose="020B0402030504020804" pitchFamily="34" charset="0"/>
              </a:rPr>
              <a:t>and</a:t>
            </a:r>
            <a:r>
              <a:rPr lang="en-US" sz="2600" b="1" dirty="0">
                <a:latin typeface="Eras Light ITC" panose="020B0402030504020804" pitchFamily="34" charset="0"/>
              </a:rPr>
              <a:t> drawbacks of the decanting system, including </a:t>
            </a:r>
            <a:r>
              <a:rPr lang="en-US" sz="2600" b="1" dirty="0" err="1">
                <a:latin typeface="Eras Light ITC" panose="020B0402030504020804" pitchFamily="34" charset="0"/>
              </a:rPr>
              <a:t>Bokanovsky's</a:t>
            </a:r>
            <a:r>
              <a:rPr lang="en-US" sz="2600" b="1" dirty="0">
                <a:latin typeface="Eras Light ITC" panose="020B0402030504020804" pitchFamily="34" charset="0"/>
              </a:rPr>
              <a:t> Process and </a:t>
            </a:r>
            <a:r>
              <a:rPr lang="en-US" sz="2600" b="1" dirty="0" err="1">
                <a:latin typeface="Eras Light ITC" panose="020B0402030504020804" pitchFamily="34" charset="0"/>
              </a:rPr>
              <a:t>Podsnap's</a:t>
            </a:r>
            <a:r>
              <a:rPr lang="en-US" sz="2600" b="1" dirty="0">
                <a:latin typeface="Eras Light ITC" panose="020B0402030504020804" pitchFamily="34" charset="0"/>
              </a:rPr>
              <a:t> Technique.</a:t>
            </a:r>
          </a:p>
          <a:p>
            <a:pPr lvl="1"/>
            <a:r>
              <a:rPr lang="en-US" sz="2600" b="1" dirty="0">
                <a:latin typeface="Eras Light ITC" panose="020B0402030504020804" pitchFamily="34" charset="0"/>
              </a:rPr>
              <a:t>How are they instruments of “social stability”?</a:t>
            </a:r>
          </a:p>
          <a:p>
            <a:pPr lvl="1"/>
            <a:r>
              <a:rPr lang="en-US" sz="2600" b="1" dirty="0">
                <a:latin typeface="Eras Light ITC" panose="020B0402030504020804" pitchFamily="34" charset="0"/>
              </a:rPr>
              <a:t>In your opinion, are these methods of reproduction moral? (2 points for and 2 against)</a:t>
            </a:r>
          </a:p>
          <a:p>
            <a:pPr marL="514350" indent="-514350">
              <a:buFont typeface="+mj-lt"/>
              <a:buAutoNum type="arabicPeriod"/>
            </a:pPr>
            <a:r>
              <a:rPr lang="en-US" sz="2600" b="1" dirty="0">
                <a:latin typeface="Eras Light ITC" panose="020B0402030504020804" pitchFamily="34" charset="0"/>
              </a:rPr>
              <a:t>What different conditions do the fetuses of different castes undergo to make them acceptable?</a:t>
            </a:r>
          </a:p>
          <a:p>
            <a:pPr marL="514350" indent="-514350">
              <a:buFont typeface="+mj-lt"/>
              <a:buAutoNum type="arabicPeriod"/>
            </a:pPr>
            <a:r>
              <a:rPr lang="en-US" b="1" dirty="0">
                <a:latin typeface="Eras Light ITC" panose="020B0402030504020804" pitchFamily="34" charset="0"/>
              </a:rPr>
              <a:t>How does Huxley utilize humor in chapter 1? How does he write about the students and the director?</a:t>
            </a:r>
            <a:endParaRPr lang="en-US" sz="2600" b="1" dirty="0">
              <a:latin typeface="Eras Light ITC" panose="020B0402030504020804" pitchFamily="34" charset="0"/>
            </a:endParaRPr>
          </a:p>
          <a:p>
            <a:pPr marL="514350" indent="-514350">
              <a:buFont typeface="+mj-lt"/>
              <a:buAutoNum type="arabicPeriod"/>
            </a:pPr>
            <a:r>
              <a:rPr lang="en-US" sz="2600" b="1" dirty="0">
                <a:latin typeface="Eras Light ITC" panose="020B0402030504020804" pitchFamily="34" charset="0"/>
              </a:rPr>
              <a:t>What is the meaning of the World State’s motto “COMMUNITY, IDENTITY, STABILITY?”</a:t>
            </a:r>
          </a:p>
          <a:p>
            <a:pPr marL="514350" indent="-514350">
              <a:buFont typeface="+mj-lt"/>
              <a:buAutoNum type="arabicPeriod"/>
            </a:pPr>
            <a:r>
              <a:rPr lang="en-US" sz="2600" b="1" dirty="0">
                <a:latin typeface="Eras Light ITC" panose="020B0402030504020804" pitchFamily="34" charset="0"/>
              </a:rPr>
              <a:t>What are the social norms of World State?</a:t>
            </a:r>
          </a:p>
          <a:p>
            <a:pPr marL="514350" indent="-514350">
              <a:buFont typeface="+mj-lt"/>
              <a:buAutoNum type="arabicPeriod"/>
            </a:pPr>
            <a:r>
              <a:rPr lang="en-US" sz="2600" b="1" dirty="0">
                <a:latin typeface="Eras Light ITC" panose="020B0402030504020804" pitchFamily="34" charset="0"/>
              </a:rPr>
              <a:t>Why don’t Epsilons “need human intelligence”?</a:t>
            </a:r>
            <a:endParaRPr lang="en-US" sz="4000" b="1" dirty="0">
              <a:latin typeface="Eras Light ITC" panose="020B0402030504020804" pitchFamily="34" charset="0"/>
            </a:endParaRPr>
          </a:p>
        </p:txBody>
      </p:sp>
      <p:pic>
        <p:nvPicPr>
          <p:cNvPr id="4" name="Graphic 3" descr="Brontosaurus">
            <a:extLst>
              <a:ext uri="{FF2B5EF4-FFF2-40B4-BE49-F238E27FC236}">
                <a16:creationId xmlns:a16="http://schemas.microsoft.com/office/drawing/2014/main" id="{5E4C3B01-40AC-443B-A96E-2CD48C964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412487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6000" b="1" dirty="0">
                <a:latin typeface="Eras Light ITC" panose="020B0402030504020804" pitchFamily="34" charset="0"/>
              </a:rPr>
              <a:t>Science + </a:t>
            </a:r>
            <a:r>
              <a:rPr lang="en-US" sz="6000" b="1" i="1" dirty="0">
                <a:latin typeface="Eras Light ITC" panose="020B0402030504020804" pitchFamily="34" charset="0"/>
              </a:rPr>
              <a:t>BNW</a:t>
            </a:r>
            <a:endParaRPr lang="en-US" sz="6000" b="1" dirty="0">
              <a:latin typeface="Eras Light ITC" panose="020B0402030504020804" pitchFamily="34" charset="0"/>
            </a:endParaRP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fontScale="92500" lnSpcReduction="20000"/>
          </a:bodyPr>
          <a:lstStyle/>
          <a:p>
            <a:r>
              <a:rPr lang="en-US" sz="4000" b="1" dirty="0">
                <a:latin typeface="Eras Light ITC" panose="020B0402030504020804" pitchFamily="34" charset="0"/>
              </a:rPr>
              <a:t>BNW is a science fiction dystopia.</a:t>
            </a:r>
          </a:p>
          <a:p>
            <a:pPr lvl="1"/>
            <a:r>
              <a:rPr lang="en-US" sz="3600" b="1" dirty="0">
                <a:latin typeface="Eras Light ITC" panose="020B0402030504020804" pitchFamily="34" charset="0"/>
              </a:rPr>
              <a:t>What does that tell you about the fears that created it?</a:t>
            </a:r>
          </a:p>
          <a:p>
            <a:r>
              <a:rPr lang="en-US" sz="4000" b="1" dirty="0">
                <a:latin typeface="Eras Light ITC" panose="020B0402030504020804" pitchFamily="34" charset="0"/>
              </a:rPr>
              <a:t>“</a:t>
            </a:r>
            <a:r>
              <a:rPr lang="en-US" sz="4000" b="1" dirty="0" err="1">
                <a:ln>
                  <a:solidFill>
                    <a:sysClr val="windowText" lastClr="000000"/>
                  </a:solidFill>
                </a:ln>
                <a:solidFill>
                  <a:schemeClr val="accent2"/>
                </a:solidFill>
              </a:rPr>
              <a:t>Bokanovsky’s</a:t>
            </a:r>
            <a:r>
              <a:rPr lang="en-US" sz="4000" b="1" dirty="0">
                <a:ln>
                  <a:solidFill>
                    <a:sysClr val="windowText" lastClr="000000"/>
                  </a:solidFill>
                </a:ln>
                <a:solidFill>
                  <a:schemeClr val="accent2"/>
                </a:solidFill>
              </a:rPr>
              <a:t> Process</a:t>
            </a:r>
            <a:r>
              <a:rPr lang="en-US" sz="4000" b="1" dirty="0">
                <a:latin typeface="Eras Light ITC" panose="020B0402030504020804" pitchFamily="34" charset="0"/>
              </a:rPr>
              <a:t>” enables a single egg to spawn up to 96 children and one ovary to produce thousands of children. </a:t>
            </a:r>
          </a:p>
          <a:p>
            <a:r>
              <a:rPr lang="en-US" sz="4000" b="1" dirty="0">
                <a:latin typeface="Eras Light ITC" panose="020B0402030504020804" pitchFamily="34" charset="0"/>
              </a:rPr>
              <a:t>To further increase the birthrate of Gammas, Deltas and Epsilons, “</a:t>
            </a:r>
            <a:r>
              <a:rPr lang="en-US" sz="4000" b="1" dirty="0" err="1">
                <a:ln>
                  <a:solidFill>
                    <a:sysClr val="windowText" lastClr="000000"/>
                  </a:solidFill>
                </a:ln>
                <a:solidFill>
                  <a:schemeClr val="accent6"/>
                </a:solidFill>
              </a:rPr>
              <a:t>Podsnap’s</a:t>
            </a:r>
            <a:r>
              <a:rPr lang="en-US" sz="4000" b="1" dirty="0">
                <a:ln>
                  <a:solidFill>
                    <a:sysClr val="windowText" lastClr="000000"/>
                  </a:solidFill>
                </a:ln>
                <a:solidFill>
                  <a:schemeClr val="accent6"/>
                </a:solidFill>
              </a:rPr>
              <a:t> Technique</a:t>
            </a:r>
            <a:r>
              <a:rPr lang="en-US" sz="4000" b="1" dirty="0">
                <a:latin typeface="Eras Light ITC" panose="020B0402030504020804" pitchFamily="34" charset="0"/>
              </a:rPr>
              <a:t>” causes all the eggs in the ovary to mature simultaneously, allowing the hatchery to get full use of the ovary in two years' time.</a:t>
            </a:r>
          </a:p>
          <a:p>
            <a:endParaRPr lang="en-US" sz="4000" b="1" dirty="0">
              <a:latin typeface="Eras Light ITC" panose="020B0402030504020804" pitchFamily="34" charset="0"/>
            </a:endParaRPr>
          </a:p>
        </p:txBody>
      </p:sp>
    </p:spTree>
    <p:extLst>
      <p:ext uri="{BB962C8B-B14F-4D97-AF65-F5344CB8AC3E}">
        <p14:creationId xmlns:p14="http://schemas.microsoft.com/office/powerpoint/2010/main" val="39513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475"/>
            <a:ext cx="10515600" cy="1325563"/>
          </a:xfrm>
          <a:solidFill>
            <a:schemeClr val="bg1">
              <a:alpha val="75000"/>
            </a:schemeClr>
          </a:solidFill>
          <a:ln>
            <a:solidFill>
              <a:schemeClr val="accent1">
                <a:lumMod val="40000"/>
                <a:lumOff val="60000"/>
              </a:schemeClr>
            </a:solidFill>
          </a:ln>
        </p:spPr>
        <p:txBody>
          <a:bodyPr>
            <a:noAutofit/>
          </a:bodyPr>
          <a:lstStyle/>
          <a:p>
            <a:pPr algn="ctr"/>
            <a:r>
              <a:rPr lang="en-US" sz="4800" b="1" i="1" dirty="0">
                <a:latin typeface="Eras Light ITC" panose="020B0402030504020804" pitchFamily="34" charset="0"/>
              </a:rPr>
              <a:t>Brave New World </a:t>
            </a:r>
            <a:br>
              <a:rPr lang="en-US" sz="4800" b="1" i="1" dirty="0">
                <a:latin typeface="Eras Light ITC" panose="020B0402030504020804" pitchFamily="34" charset="0"/>
              </a:rPr>
            </a:br>
            <a:r>
              <a:rPr lang="en-US" sz="4800" b="1" dirty="0">
                <a:latin typeface="Eras Light ITC" panose="020B0402030504020804" pitchFamily="34" charset="0"/>
              </a:rPr>
              <a:t>Social Hierarchy</a:t>
            </a:r>
          </a:p>
        </p:txBody>
      </p:sp>
      <p:pic>
        <p:nvPicPr>
          <p:cNvPr id="4" name="Picture 2" descr="http://michaelmc08.files.wordpress.com/2013/11/caste-system-brave-new-world.png"/>
          <p:cNvPicPr>
            <a:picLocks noGrp="1" noChangeAspect="1" noChangeArrowheads="1"/>
          </p:cNvPicPr>
          <p:nvPr>
            <p:ph idx="1"/>
          </p:nvPr>
        </p:nvPicPr>
        <p:blipFill>
          <a:blip r:embed="rId2" cstate="print"/>
          <a:srcRect/>
          <a:stretch>
            <a:fillRect/>
          </a:stretch>
        </p:blipFill>
        <p:spPr bwMode="auto">
          <a:xfrm>
            <a:off x="838200" y="1568672"/>
            <a:ext cx="7069114" cy="5289328"/>
          </a:xfrm>
          <a:prstGeom prst="rect">
            <a:avLst/>
          </a:prstGeom>
          <a:noFill/>
        </p:spPr>
      </p:pic>
      <p:pic>
        <p:nvPicPr>
          <p:cNvPr id="5" name="Picture 2" descr="http://s3.amazonaws.com/rapgenius/brave_new_world_social_classes_by_qbark-d4ujz5s.png">
            <a:extLst>
              <a:ext uri="{FF2B5EF4-FFF2-40B4-BE49-F238E27FC236}">
                <a16:creationId xmlns:a16="http://schemas.microsoft.com/office/drawing/2014/main" id="{E6D04D63-D91B-4F06-9037-A2C47A4219D9}"/>
              </a:ext>
            </a:extLst>
          </p:cNvPr>
          <p:cNvPicPr>
            <a:picLocks noChangeAspect="1" noChangeArrowheads="1"/>
          </p:cNvPicPr>
          <p:nvPr/>
        </p:nvPicPr>
        <p:blipFill>
          <a:blip r:embed="rId3" cstate="print"/>
          <a:srcRect/>
          <a:stretch>
            <a:fillRect/>
          </a:stretch>
        </p:blipFill>
        <p:spPr bwMode="auto">
          <a:xfrm>
            <a:off x="7580982" y="2061925"/>
            <a:ext cx="3772818" cy="2775118"/>
          </a:xfrm>
          <a:prstGeom prst="rect">
            <a:avLst/>
          </a:prstGeom>
          <a:noFill/>
        </p:spPr>
      </p:pic>
      <p:sp>
        <p:nvSpPr>
          <p:cNvPr id="3" name="Rectangle 2">
            <a:extLst>
              <a:ext uri="{FF2B5EF4-FFF2-40B4-BE49-F238E27FC236}">
                <a16:creationId xmlns:a16="http://schemas.microsoft.com/office/drawing/2014/main" id="{2090C428-71F1-43A7-87A5-359E223B2B63}"/>
              </a:ext>
            </a:extLst>
          </p:cNvPr>
          <p:cNvSpPr/>
          <p:nvPr/>
        </p:nvSpPr>
        <p:spPr>
          <a:xfrm>
            <a:off x="6390033" y="4346713"/>
            <a:ext cx="1431235" cy="477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34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a:ln>
            <a:solidFill>
              <a:schemeClr val="accent1">
                <a:lumMod val="40000"/>
                <a:lumOff val="60000"/>
              </a:schemeClr>
            </a:solidFill>
          </a:ln>
        </p:spPr>
        <p:txBody>
          <a:bodyPr>
            <a:normAutofit/>
          </a:bodyPr>
          <a:lstStyle/>
          <a:p>
            <a:pPr algn="ctr"/>
            <a:r>
              <a:rPr lang="en-US" sz="4800" b="1" dirty="0">
                <a:latin typeface="Eras Light ITC" panose="020B0402030504020804" pitchFamily="34" charset="0"/>
              </a:rPr>
              <a:t>Designer Babies and Genetic Editing</a:t>
            </a:r>
          </a:p>
        </p:txBody>
      </p:sp>
      <p:sp>
        <p:nvSpPr>
          <p:cNvPr id="3" name="Content Placeholder 2"/>
          <p:cNvSpPr>
            <a:spLocks noGrp="1"/>
          </p:cNvSpPr>
          <p:nvPr>
            <p:ph idx="1"/>
          </p:nvPr>
        </p:nvSpPr>
        <p:spPr>
          <a:solidFill>
            <a:schemeClr val="bg1">
              <a:alpha val="75000"/>
            </a:schemeClr>
          </a:solidFill>
          <a:ln>
            <a:solidFill>
              <a:schemeClr val="accent1">
                <a:lumMod val="40000"/>
                <a:lumOff val="60000"/>
              </a:schemeClr>
            </a:solidFill>
          </a:ln>
        </p:spPr>
        <p:txBody>
          <a:bodyPr>
            <a:normAutofit/>
          </a:bodyPr>
          <a:lstStyle/>
          <a:p>
            <a:r>
              <a:rPr lang="en-US" dirty="0">
                <a:hlinkClick r:id="rId2"/>
              </a:rPr>
              <a:t>https://www.youtube.com/watch?v=2ixEDLa3Jlc</a:t>
            </a:r>
            <a:r>
              <a:rPr lang="en-US" dirty="0"/>
              <a:t> </a:t>
            </a:r>
          </a:p>
          <a:p>
            <a:r>
              <a:rPr lang="en-US" sz="4000" b="1" dirty="0">
                <a:latin typeface="Eras Light ITC" panose="020B0402030504020804" pitchFamily="34" charset="0"/>
              </a:rPr>
              <a:t>What do you think about the process for baby making in </a:t>
            </a:r>
            <a:r>
              <a:rPr lang="en-US" sz="4000" b="1" i="1" dirty="0">
                <a:latin typeface="Eras Light ITC" panose="020B0402030504020804" pitchFamily="34" charset="0"/>
              </a:rPr>
              <a:t>Brave New World?</a:t>
            </a:r>
          </a:p>
          <a:p>
            <a:r>
              <a:rPr lang="en-US" sz="4000" b="1" dirty="0">
                <a:latin typeface="Eras Light ITC" panose="020B0402030504020804" pitchFamily="34" charset="0"/>
              </a:rPr>
              <a:t>What about in the real world?</a:t>
            </a:r>
          </a:p>
          <a:p>
            <a:endParaRPr lang="en-US" sz="4000" b="1" dirty="0">
              <a:latin typeface="Eras Light ITC" panose="020B0402030504020804" pitchFamily="34" charset="0"/>
            </a:endParaRPr>
          </a:p>
        </p:txBody>
      </p:sp>
      <p:pic>
        <p:nvPicPr>
          <p:cNvPr id="5" name="Picture 4"/>
          <p:cNvPicPr>
            <a:picLocks noChangeAspect="1"/>
          </p:cNvPicPr>
          <p:nvPr/>
        </p:nvPicPr>
        <p:blipFill rotWithShape="1">
          <a:blip r:embed="rId3"/>
          <a:srcRect l="1960" t="10085" r="19940" b="5979"/>
          <a:stretch/>
        </p:blipFill>
        <p:spPr>
          <a:xfrm>
            <a:off x="8656693" y="4012442"/>
            <a:ext cx="3313720" cy="2655677"/>
          </a:xfrm>
          <a:prstGeom prst="rect">
            <a:avLst/>
          </a:prstGeom>
        </p:spPr>
      </p:pic>
    </p:spTree>
    <p:extLst>
      <p:ext uri="{BB962C8B-B14F-4D97-AF65-F5344CB8AC3E}">
        <p14:creationId xmlns:p14="http://schemas.microsoft.com/office/powerpoint/2010/main" val="261544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648</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Eras Light ITC</vt:lpstr>
      <vt:lpstr>Georgia</vt:lpstr>
      <vt:lpstr>Wingdings</vt:lpstr>
      <vt:lpstr>Office Theme</vt:lpstr>
      <vt:lpstr>Brave New World   chapter 1</vt:lpstr>
      <vt:lpstr>Brave New World   chapter 1</vt:lpstr>
      <vt:lpstr>1984 opening</vt:lpstr>
      <vt:lpstr>Brave New World   chapter 1</vt:lpstr>
      <vt:lpstr>Brave New World   chapter 1</vt:lpstr>
      <vt:lpstr>Brave New World   chapter 1</vt:lpstr>
      <vt:lpstr>Science + BNW</vt:lpstr>
      <vt:lpstr>Brave New World  Social Hierarchy</vt:lpstr>
      <vt:lpstr>Designer Babies and Genetic Editing</vt:lpstr>
      <vt:lpstr>ANALYZE THIS PASSAGE FROM CH 1 FOR MOOD, TONE, AND RACIAL ETHNOCENTRISM pg. 8/9</vt:lpstr>
      <vt:lpstr>Homework: Read chapter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 New World   chapter 1</dc:title>
  <dc:creator>Smith, Kyle    SHS - Staff</dc:creator>
  <cp:lastModifiedBy>kyle.p.smith@email.wsu.edu</cp:lastModifiedBy>
  <cp:revision>30</cp:revision>
  <dcterms:created xsi:type="dcterms:W3CDTF">2018-03-23T14:56:26Z</dcterms:created>
  <dcterms:modified xsi:type="dcterms:W3CDTF">2020-04-27T18:30:59Z</dcterms:modified>
</cp:coreProperties>
</file>