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sldIdLst>
    <p:sldId id="259" r:id="rId2"/>
    <p:sldId id="258" r:id="rId3"/>
    <p:sldId id="260" r:id="rId4"/>
    <p:sldId id="261" r:id="rId5"/>
  </p:sldIdLst>
  <p:sldSz cx="12192000" cy="6858000"/>
  <p:notesSz cx="6858000" cy="9144000"/>
  <p:embeddedFontLst>
    <p:embeddedFont>
      <p:font typeface="Playfair Display" panose="020B0604020202020204" charset="0"/>
      <p:regular r:id="rId6"/>
      <p:bold r:id="rId7"/>
      <p:italic r:id="rId8"/>
      <p:boldItalic r:id="rId9"/>
    </p:embeddedFont>
    <p:embeddedFont>
      <p:font typeface="PT Serif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5515000" y="1903975"/>
            <a:ext cx="1162000" cy="8715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2212200" y="2882400"/>
            <a:ext cx="7767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▣"/>
              <a:defRPr i="1"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/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/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18;p4"/>
          <p:cNvSpPr txBox="1"/>
          <p:nvPr/>
        </p:nvSpPr>
        <p:spPr>
          <a:xfrm>
            <a:off x="4791200" y="1957500"/>
            <a:ext cx="26096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B7B7B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6000">
              <a:solidFill>
                <a:srgbClr val="B7B7B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609600" y="451075"/>
            <a:ext cx="10972800" cy="10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highlight>
                  <a:srgbClr val="F3F3F3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668800" y="1697300"/>
            <a:ext cx="8854400" cy="40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▣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609600" y="451075"/>
            <a:ext cx="10972800" cy="10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highlight>
                  <a:srgbClr val="F3F3F3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984787" y="1600200"/>
            <a:ext cx="3294800" cy="42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▣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2"/>
          </p:nvPr>
        </p:nvSpPr>
        <p:spPr>
          <a:xfrm>
            <a:off x="4448600" y="1600200"/>
            <a:ext cx="3294800" cy="42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▣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3"/>
          </p:nvPr>
        </p:nvSpPr>
        <p:spPr>
          <a:xfrm>
            <a:off x="7912413" y="1600200"/>
            <a:ext cx="3294800" cy="42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▣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609600" y="451075"/>
            <a:ext cx="10972800" cy="10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highlight>
                  <a:srgbClr val="F3F3F3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sz="1200">
                <a:solidFill>
                  <a:srgbClr val="99999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lack">
  <p:cSld name="BLANK_1">
    <p:bg>
      <p:bgPr>
        <a:solidFill>
          <a:srgbClr val="000000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519800" y="384150"/>
            <a:ext cx="11152400" cy="60897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" name="Google Shape;7;p1"/>
          <p:cNvSpPr/>
          <p:nvPr/>
        </p:nvSpPr>
        <p:spPr>
          <a:xfrm>
            <a:off x="410200" y="302100"/>
            <a:ext cx="11371600" cy="6253800"/>
          </a:xfrm>
          <a:prstGeom prst="rect">
            <a:avLst/>
          </a:prstGeom>
          <a:noFill/>
          <a:ln w="28575" cap="flat" cmpd="sng">
            <a:solidFill>
              <a:srgbClr val="D9D9D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609600" y="451075"/>
            <a:ext cx="109728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668800" y="1697300"/>
            <a:ext cx="8854400" cy="4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▣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●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●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wC04ypdLOa4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44B8A-2E16-4674-81AA-5A7F841C1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Apparently there is a NEW </a:t>
            </a:r>
            <a:r>
              <a:rPr lang="en-US" sz="3200" b="1" i="1" dirty="0"/>
              <a:t>Brave New World</a:t>
            </a:r>
            <a:r>
              <a:rPr lang="en-US" sz="3200" i="1" dirty="0"/>
              <a:t> </a:t>
            </a:r>
            <a:r>
              <a:rPr lang="en-US" sz="3200" dirty="0"/>
              <a:t>Netflix show coming out this July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63623-0330-4C26-AFC7-B2815BCEC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8800" y="1468076"/>
            <a:ext cx="8854400" cy="3156934"/>
          </a:xfrm>
        </p:spPr>
        <p:txBody>
          <a:bodyPr anchor="t"/>
          <a:lstStyle/>
          <a:p>
            <a:r>
              <a:rPr lang="en-US" sz="2800" dirty="0"/>
              <a:t>Trailer: </a:t>
            </a:r>
            <a:r>
              <a:rPr lang="en-US" sz="2400" dirty="0">
                <a:hlinkClick r:id="rId2"/>
              </a:rPr>
              <a:t>https://www.youtube.com/watch?v=wC04ypdLOa4</a:t>
            </a:r>
            <a:r>
              <a:rPr lang="en-US" sz="2400" dirty="0"/>
              <a:t> </a:t>
            </a:r>
            <a:endParaRPr lang="en-US" sz="2800" dirty="0"/>
          </a:p>
          <a:p>
            <a:pPr lvl="1"/>
            <a:r>
              <a:rPr lang="en-US" sz="2800" dirty="0"/>
              <a:t>What do you think? </a:t>
            </a:r>
          </a:p>
          <a:p>
            <a:pPr lvl="1"/>
            <a:r>
              <a:rPr lang="en-US" sz="2800" dirty="0"/>
              <a:t>Will you be watching?</a:t>
            </a:r>
          </a:p>
          <a:p>
            <a:pPr lvl="1"/>
            <a:r>
              <a:rPr lang="en-US" sz="2800" dirty="0"/>
              <a:t>What changes do you notice? </a:t>
            </a:r>
          </a:p>
        </p:txBody>
      </p:sp>
      <p:pic>
        <p:nvPicPr>
          <p:cNvPr id="5" name="Picture 4" descr="A picture containing outdoor, fence, grass, train&#10;&#10;Description automatically generated">
            <a:extLst>
              <a:ext uri="{FF2B5EF4-FFF2-40B4-BE49-F238E27FC236}">
                <a16:creationId xmlns:a16="http://schemas.microsoft.com/office/drawing/2014/main" id="{8A926DD0-4011-46F2-83DA-C02DE32B9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3816125"/>
            <a:ext cx="4572000" cy="2590800"/>
          </a:xfrm>
          <a:prstGeom prst="rect">
            <a:avLst/>
          </a:prstGeom>
        </p:spPr>
      </p:pic>
      <p:pic>
        <p:nvPicPr>
          <p:cNvPr id="1026" name="Picture 2" descr="Brave New World FIRST LOOK: Demi Moore transforms into a blonde ...">
            <a:extLst>
              <a:ext uri="{FF2B5EF4-FFF2-40B4-BE49-F238E27FC236}">
                <a16:creationId xmlns:a16="http://schemas.microsoft.com/office/drawing/2014/main" id="{BDBA4B53-B74D-48F7-9128-41BA75775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410" y="3816125"/>
            <a:ext cx="472899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81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3075-1315-4D3D-8635-82B4C9D0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/>
              <a:t>Brave New World</a:t>
            </a:r>
            <a:r>
              <a:rPr lang="en-US" sz="4000" b="1" dirty="0"/>
              <a:t> chapter</a:t>
            </a:r>
            <a:r>
              <a:rPr lang="en-US" sz="4000" dirty="0"/>
              <a:t> </a:t>
            </a:r>
            <a:r>
              <a:rPr lang="en-US" sz="5400" dirty="0"/>
              <a:t>11</a:t>
            </a:r>
            <a:endParaRPr lang="en-US" sz="82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7A4E6-E4AB-4F1C-B456-F161FCFCA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468075"/>
            <a:ext cx="10972799" cy="4938850"/>
          </a:xfrm>
        </p:spPr>
        <p:txBody>
          <a:bodyPr anchor="t"/>
          <a:lstStyle/>
          <a:p>
            <a:r>
              <a:rPr lang="en-US" sz="2200" dirty="0"/>
              <a:t>How does World State treat Linda’s arrival back to civilization?  How does she respond to civilization?</a:t>
            </a:r>
          </a:p>
          <a:p>
            <a:r>
              <a:rPr lang="en-US" sz="2200" dirty="0"/>
              <a:t>Look at the characterization web you made about Bernard Marx after chapter 3:  </a:t>
            </a:r>
          </a:p>
          <a:p>
            <a:pPr lvl="1"/>
            <a:r>
              <a:rPr lang="en-US" b="1" dirty="0"/>
              <a:t>How</a:t>
            </a:r>
            <a:r>
              <a:rPr lang="en-US" dirty="0"/>
              <a:t> and </a:t>
            </a:r>
            <a:r>
              <a:rPr lang="en-US" b="1" dirty="0"/>
              <a:t>why</a:t>
            </a:r>
            <a:r>
              <a:rPr lang="en-US" dirty="0"/>
              <a:t> has he changed?  Is this a positive development?</a:t>
            </a:r>
          </a:p>
          <a:p>
            <a:pPr lvl="1"/>
            <a:r>
              <a:rPr lang="en-US" dirty="0"/>
              <a:t>What does his character development reveal about his true personality?</a:t>
            </a:r>
          </a:p>
          <a:p>
            <a:pPr lvl="1"/>
            <a:r>
              <a:rPr lang="en-US" dirty="0"/>
              <a:t>Is it surprising?  How does it develop the theme of social </a:t>
            </a:r>
            <a:r>
              <a:rPr lang="en-US" b="1" dirty="0"/>
              <a:t>control</a:t>
            </a:r>
            <a:r>
              <a:rPr lang="en-US" dirty="0"/>
              <a:t> of Huxley’s dystopia?</a:t>
            </a:r>
          </a:p>
          <a:p>
            <a:r>
              <a:rPr lang="en-US" sz="2200" dirty="0"/>
              <a:t>What does John mean when he says “civilized infantility too easy or… ‘</a:t>
            </a:r>
            <a:r>
              <a:rPr lang="en-US" sz="2200" b="1" dirty="0"/>
              <a:t>not expensive enough</a:t>
            </a:r>
            <a:r>
              <a:rPr lang="en-US" sz="2200" dirty="0"/>
              <a:t>’”?</a:t>
            </a:r>
            <a:r>
              <a:rPr lang="en-US" dirty="0"/>
              <a:t>  [</a:t>
            </a:r>
            <a:r>
              <a:rPr lang="en-US" sz="1400" dirty="0"/>
              <a:t>Included in Bernard’s letter to Mustapha Mond</a:t>
            </a:r>
            <a:r>
              <a:rPr lang="en-US" dirty="0"/>
              <a:t>]</a:t>
            </a:r>
          </a:p>
          <a:p>
            <a:r>
              <a:rPr lang="en-US" sz="2200" dirty="0"/>
              <a:t>How does Huxley use </a:t>
            </a:r>
            <a:r>
              <a:rPr lang="en-US" sz="2200" b="1" dirty="0"/>
              <a:t>numbers</a:t>
            </a:r>
            <a:r>
              <a:rPr lang="en-US" sz="2200" dirty="0"/>
              <a:t> as a motif to develop the creepiness of the labor relations of the caste system in </a:t>
            </a:r>
            <a:r>
              <a:rPr lang="en-US" sz="2200" i="1" dirty="0"/>
              <a:t>Brave New World</a:t>
            </a:r>
            <a:r>
              <a:rPr lang="en-US" sz="2200" dirty="0"/>
              <a:t>? </a:t>
            </a:r>
          </a:p>
          <a:p>
            <a:pPr lvl="1"/>
            <a:r>
              <a:rPr lang="en-US" sz="2200" dirty="0"/>
              <a:t>Why do they pay low-class workers in soma?</a:t>
            </a:r>
          </a:p>
          <a:p>
            <a:r>
              <a:rPr lang="en-US" sz="2200" dirty="0"/>
              <a:t>What is the school like in chapter 11?  What do the students of different castes learn?  Why do young children learn about death?</a:t>
            </a:r>
          </a:p>
        </p:txBody>
      </p:sp>
    </p:spTree>
    <p:extLst>
      <p:ext uri="{BB962C8B-B14F-4D97-AF65-F5344CB8AC3E}">
        <p14:creationId xmlns:p14="http://schemas.microsoft.com/office/powerpoint/2010/main" val="198638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3075-1315-4D3D-8635-82B4C9D0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/>
              <a:t>Brave New World</a:t>
            </a:r>
            <a:r>
              <a:rPr lang="en-US" sz="4000" b="1" dirty="0"/>
              <a:t> chapter</a:t>
            </a:r>
            <a:r>
              <a:rPr lang="en-US" sz="4000" dirty="0"/>
              <a:t> </a:t>
            </a:r>
            <a:r>
              <a:rPr lang="en-US" sz="5400" dirty="0"/>
              <a:t>11: </a:t>
            </a:r>
            <a:r>
              <a:rPr lang="en-US" sz="4000" dirty="0"/>
              <a:t>The Feelies</a:t>
            </a:r>
            <a:endParaRPr lang="en-US" sz="40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7A4E6-E4AB-4F1C-B456-F161FCFCA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468075"/>
            <a:ext cx="10972799" cy="4938850"/>
          </a:xfrm>
        </p:spPr>
        <p:txBody>
          <a:bodyPr anchor="t"/>
          <a:lstStyle/>
          <a:p>
            <a:r>
              <a:rPr lang="en-US" sz="2200" dirty="0"/>
              <a:t>How is </a:t>
            </a:r>
            <a:r>
              <a:rPr lang="en-US" sz="2200" dirty="0" err="1"/>
              <a:t>Lenina</a:t>
            </a:r>
            <a:r>
              <a:rPr lang="en-US" sz="2200" dirty="0"/>
              <a:t> handling John and Bernard’s stardom?  </a:t>
            </a:r>
          </a:p>
          <a:p>
            <a:r>
              <a:rPr lang="en-US" sz="2200" dirty="0"/>
              <a:t>How is John and </a:t>
            </a:r>
            <a:r>
              <a:rPr lang="en-US" sz="2200" dirty="0" err="1"/>
              <a:t>Lenina’s</a:t>
            </a:r>
            <a:r>
              <a:rPr lang="en-US" sz="2200" dirty="0"/>
              <a:t> relationship developing?</a:t>
            </a:r>
          </a:p>
          <a:p>
            <a:r>
              <a:rPr lang="en-US" sz="2200" dirty="0"/>
              <a:t>What are “the feelies”?  How </a:t>
            </a:r>
            <a:r>
              <a:rPr lang="en-US" sz="2200" b="1" dirty="0"/>
              <a:t>racist</a:t>
            </a:r>
            <a:r>
              <a:rPr lang="en-US" sz="2200" dirty="0"/>
              <a:t> is the story in the feelie?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0D6812-CD1F-4035-B8DA-46EC80BC3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694" y="2796209"/>
            <a:ext cx="6425705" cy="361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4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3075-1315-4D3D-8635-82B4C9D0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/>
              <a:t>Amusing Ourselves to Death</a:t>
            </a:r>
            <a:r>
              <a:rPr lang="en-US" sz="4000" b="1" dirty="0"/>
              <a:t> by Neil Postman</a:t>
            </a:r>
            <a:endParaRPr lang="en-US" sz="40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7A4E6-E4AB-4F1C-B456-F161FCFCA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468075"/>
            <a:ext cx="7927525" cy="4680934"/>
          </a:xfrm>
        </p:spPr>
        <p:txBody>
          <a:bodyPr anchor="t"/>
          <a:lstStyle/>
          <a:p>
            <a:r>
              <a:rPr lang="en-US" sz="1900" b="1" i="1" dirty="0">
                <a:solidFill>
                  <a:srgbClr val="7030A0"/>
                </a:solidFill>
              </a:rPr>
              <a:t>Amusing Ourselves to Death: Public Discourse in the Age of Show Business</a:t>
            </a:r>
            <a:r>
              <a:rPr lang="en-US" sz="1900" dirty="0"/>
              <a:t> (1985) is a book by educator Neil Postman. </a:t>
            </a:r>
          </a:p>
          <a:p>
            <a:r>
              <a:rPr lang="en-US" sz="1900" dirty="0"/>
              <a:t>Postman was participating in a panel on Orwell's </a:t>
            </a:r>
            <a:r>
              <a:rPr lang="en-US" sz="1900" b="1" i="1" dirty="0"/>
              <a:t>Nineteen Eighty-Four </a:t>
            </a:r>
            <a:r>
              <a:rPr lang="en-US" sz="1900" dirty="0"/>
              <a:t>and the contemporary world. In the introduction to his book, Postman wrote that the contemporary world is better reflected by Aldous Huxley's </a:t>
            </a:r>
            <a:r>
              <a:rPr lang="en-US" sz="1900" b="1" i="1" dirty="0"/>
              <a:t>Brave New World</a:t>
            </a:r>
            <a:r>
              <a:rPr lang="en-US" sz="1900" dirty="0"/>
              <a:t>, whose public was oppressed by </a:t>
            </a:r>
            <a:r>
              <a:rPr lang="en-US" sz="1900" b="1" dirty="0">
                <a:highlight>
                  <a:srgbClr val="FFFF00"/>
                </a:highlight>
              </a:rPr>
              <a:t>their addiction to amusement</a:t>
            </a:r>
            <a:r>
              <a:rPr lang="en-US" sz="1900" dirty="0"/>
              <a:t>, than by Orwell's work, where they were oppressed by state control.</a:t>
            </a:r>
          </a:p>
          <a:p>
            <a:r>
              <a:rPr lang="en-US" sz="1900" dirty="0"/>
              <a:t>The simplest example of this process at work Smith can provide you with is the fact that airlines (only recently) have started providing even cheap seats with </a:t>
            </a:r>
            <a:r>
              <a:rPr lang="en-US" sz="1900" b="1" dirty="0"/>
              <a:t>FREE</a:t>
            </a:r>
            <a:r>
              <a:rPr lang="en-US" sz="1900" dirty="0"/>
              <a:t> access to tv shows and movies on the headrest.  </a:t>
            </a:r>
          </a:p>
          <a:p>
            <a:pPr lvl="1"/>
            <a:r>
              <a:rPr lang="en-US" sz="1900" b="1" dirty="0"/>
              <a:t>Thinking about your cell phone, social media, etc.  How much of American life is controlled by an addiction to amusement?  </a:t>
            </a:r>
          </a:p>
          <a:p>
            <a:pPr lvl="1"/>
            <a:r>
              <a:rPr lang="en-US" sz="1900" b="1" dirty="0"/>
              <a:t>How do these things control us? </a:t>
            </a:r>
          </a:p>
          <a:p>
            <a:endParaRPr lang="en-US" dirty="0"/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672D0E05-E443-4FE8-91FB-94A9AC25C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127" y="1680110"/>
            <a:ext cx="2820813" cy="425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8812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060A9343-7B56-4124-A99A-24342266ED56}" vid="{58510826-D4BA-409D-9C1F-FBDA79D808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136</TotalTime>
  <Words>414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Playfair Display</vt:lpstr>
      <vt:lpstr>PT Serif</vt:lpstr>
      <vt:lpstr>Theme4</vt:lpstr>
      <vt:lpstr>Apparently there is a NEW Brave New World Netflix show coming out this July</vt:lpstr>
      <vt:lpstr>Brave New World chapter 11</vt:lpstr>
      <vt:lpstr>Brave New World chapter 11: The Feelies</vt:lpstr>
      <vt:lpstr>Amusing Ourselves to Death by Neil Postman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Brave New World chapter 11</dc:title>
  <dc:creator>kyle.p.smith@email.wsu.edu</dc:creator>
  <cp:lastModifiedBy>kyle.p.smith@email.wsu.edu</cp:lastModifiedBy>
  <cp:revision>14</cp:revision>
  <dcterms:created xsi:type="dcterms:W3CDTF">2020-05-25T23:02:23Z</dcterms:created>
  <dcterms:modified xsi:type="dcterms:W3CDTF">2020-05-26T01:19:04Z</dcterms:modified>
</cp:coreProperties>
</file>