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73" r:id="rId3"/>
    <p:sldId id="265" r:id="rId4"/>
    <p:sldId id="272" r:id="rId5"/>
    <p:sldId id="262" r:id="rId6"/>
    <p:sldId id="264" r:id="rId7"/>
    <p:sldId id="290" r:id="rId8"/>
    <p:sldId id="266" r:id="rId9"/>
    <p:sldId id="263" r:id="rId10"/>
    <p:sldId id="257" r:id="rId11"/>
    <p:sldId id="268" r:id="rId12"/>
    <p:sldId id="261" r:id="rId13"/>
    <p:sldId id="275" r:id="rId14"/>
    <p:sldId id="281" r:id="rId15"/>
    <p:sldId id="276" r:id="rId16"/>
    <p:sldId id="280" r:id="rId17"/>
    <p:sldId id="274" r:id="rId18"/>
    <p:sldId id="278" r:id="rId19"/>
    <p:sldId id="277" r:id="rId20"/>
    <p:sldId id="282" r:id="rId21"/>
    <p:sldId id="283" r:id="rId22"/>
    <p:sldId id="284" r:id="rId23"/>
    <p:sldId id="269" r:id="rId24"/>
    <p:sldId id="267" r:id="rId25"/>
    <p:sldId id="270" r:id="rId26"/>
    <p:sldId id="258" r:id="rId27"/>
    <p:sldId id="288" r:id="rId28"/>
    <p:sldId id="287" r:id="rId29"/>
    <p:sldId id="259" r:id="rId30"/>
    <p:sldId id="286" r:id="rId31"/>
    <p:sldId id="285" r:id="rId32"/>
    <p:sldId id="260" r:id="rId33"/>
    <p:sldId id="271"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snapToGrid="0">
      <p:cViewPr varScale="1">
        <p:scale>
          <a:sx n="88" d="100"/>
          <a:sy n="88" d="100"/>
        </p:scale>
        <p:origin x="9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0EF0B-76CA-4CAB-AA42-3D9AD4EE71A2}"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CE5F7-3BBC-4A74-82D6-7EF053C3AAFE}" type="slidenum">
              <a:rPr lang="en-US" smtClean="0"/>
              <a:t>‹#›</a:t>
            </a:fld>
            <a:endParaRPr lang="en-US"/>
          </a:p>
        </p:txBody>
      </p:sp>
    </p:spTree>
    <p:extLst>
      <p:ext uri="{BB962C8B-B14F-4D97-AF65-F5344CB8AC3E}">
        <p14:creationId xmlns:p14="http://schemas.microsoft.com/office/powerpoint/2010/main" val="69624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CE5F7-3BBC-4A74-82D6-7EF053C3AAFE}" type="slidenum">
              <a:rPr lang="en-US" smtClean="0"/>
              <a:t>26</a:t>
            </a:fld>
            <a:endParaRPr lang="en-US"/>
          </a:p>
        </p:txBody>
      </p:sp>
    </p:spTree>
    <p:extLst>
      <p:ext uri="{BB962C8B-B14F-4D97-AF65-F5344CB8AC3E}">
        <p14:creationId xmlns:p14="http://schemas.microsoft.com/office/powerpoint/2010/main" val="2916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CE5F7-3BBC-4A74-82D6-7EF053C3AAFE}" type="slidenum">
              <a:rPr lang="en-US" smtClean="0"/>
              <a:t>27</a:t>
            </a:fld>
            <a:endParaRPr lang="en-US"/>
          </a:p>
        </p:txBody>
      </p:sp>
    </p:spTree>
    <p:extLst>
      <p:ext uri="{BB962C8B-B14F-4D97-AF65-F5344CB8AC3E}">
        <p14:creationId xmlns:p14="http://schemas.microsoft.com/office/powerpoint/2010/main" val="16481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CE5F7-3BBC-4A74-82D6-7EF053C3AAFE}" type="slidenum">
              <a:rPr lang="en-US" smtClean="0"/>
              <a:t>28</a:t>
            </a:fld>
            <a:endParaRPr lang="en-US"/>
          </a:p>
        </p:txBody>
      </p:sp>
    </p:spTree>
    <p:extLst>
      <p:ext uri="{BB962C8B-B14F-4D97-AF65-F5344CB8AC3E}">
        <p14:creationId xmlns:p14="http://schemas.microsoft.com/office/powerpoint/2010/main" val="1374215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CE5F7-3BBC-4A74-82D6-7EF053C3AAFE}" type="slidenum">
              <a:rPr lang="en-US" smtClean="0"/>
              <a:t>29</a:t>
            </a:fld>
            <a:endParaRPr lang="en-US"/>
          </a:p>
        </p:txBody>
      </p:sp>
    </p:spTree>
    <p:extLst>
      <p:ext uri="{BB962C8B-B14F-4D97-AF65-F5344CB8AC3E}">
        <p14:creationId xmlns:p14="http://schemas.microsoft.com/office/powerpoint/2010/main" val="189086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CE5F7-3BBC-4A74-82D6-7EF053C3AAFE}" type="slidenum">
              <a:rPr lang="en-US" smtClean="0"/>
              <a:t>30</a:t>
            </a:fld>
            <a:endParaRPr lang="en-US"/>
          </a:p>
        </p:txBody>
      </p:sp>
    </p:spTree>
    <p:extLst>
      <p:ext uri="{BB962C8B-B14F-4D97-AF65-F5344CB8AC3E}">
        <p14:creationId xmlns:p14="http://schemas.microsoft.com/office/powerpoint/2010/main" val="338747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B5D77A-070C-4372-8735-A80496691A9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122749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5D77A-070C-4372-8735-A80496691A9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269207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5D77A-070C-4372-8735-A80496691A9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47140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C7A39-0A00-414D-8F63-57CFC0E993E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310963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C7A39-0A00-414D-8F63-57CFC0E993E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2380298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EC7A39-0A00-414D-8F63-57CFC0E993E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25165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C7A39-0A00-414D-8F63-57CFC0E993E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89525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C7A39-0A00-414D-8F63-57CFC0E993EC}"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3148454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C7A39-0A00-414D-8F63-57CFC0E993EC}"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2918411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C7A39-0A00-414D-8F63-57CFC0E993EC}"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136288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EC7A39-0A00-414D-8F63-57CFC0E993E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347317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5D77A-070C-4372-8735-A80496691A9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1555313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EC7A39-0A00-414D-8F63-57CFC0E993EC}"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1135964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C7A39-0A00-414D-8F63-57CFC0E993E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3547477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C7A39-0A00-414D-8F63-57CFC0E993EC}"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6E3ED-B8CD-44DC-961E-B35D4B5C77FE}" type="slidenum">
              <a:rPr lang="en-US" smtClean="0"/>
              <a:t>‹#›</a:t>
            </a:fld>
            <a:endParaRPr lang="en-US"/>
          </a:p>
        </p:txBody>
      </p:sp>
    </p:spTree>
    <p:extLst>
      <p:ext uri="{BB962C8B-B14F-4D97-AF65-F5344CB8AC3E}">
        <p14:creationId xmlns:p14="http://schemas.microsoft.com/office/powerpoint/2010/main" val="75715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B5D77A-070C-4372-8735-A80496691A92}"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329973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5D77A-070C-4372-8735-A80496691A92}"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384961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5D77A-070C-4372-8735-A80496691A92}"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240423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5D77A-070C-4372-8735-A80496691A92}"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43828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5D77A-070C-4372-8735-A80496691A92}"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7736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5D77A-070C-4372-8735-A80496691A92}"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292871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B5D77A-070C-4372-8735-A80496691A92}"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FDD13E-B9F6-44B2-9FD9-2D318FFCE044}" type="slidenum">
              <a:rPr lang="en-US" smtClean="0"/>
              <a:t>‹#›</a:t>
            </a:fld>
            <a:endParaRPr lang="en-US"/>
          </a:p>
        </p:txBody>
      </p:sp>
    </p:spTree>
    <p:extLst>
      <p:ext uri="{BB962C8B-B14F-4D97-AF65-F5344CB8AC3E}">
        <p14:creationId xmlns:p14="http://schemas.microsoft.com/office/powerpoint/2010/main" val="60175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5D77A-070C-4372-8735-A80496691A92}"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DD13E-B9F6-44B2-9FD9-2D318FFCE044}" type="slidenum">
              <a:rPr lang="en-US" smtClean="0"/>
              <a:t>‹#›</a:t>
            </a:fld>
            <a:endParaRPr lang="en-US"/>
          </a:p>
        </p:txBody>
      </p:sp>
    </p:spTree>
    <p:extLst>
      <p:ext uri="{BB962C8B-B14F-4D97-AF65-F5344CB8AC3E}">
        <p14:creationId xmlns:p14="http://schemas.microsoft.com/office/powerpoint/2010/main" val="15423328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C7A39-0A00-414D-8F63-57CFC0E993EC}" type="datetimeFigureOut">
              <a:rPr lang="en-US" smtClean="0"/>
              <a:t>11/9/2018</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6E3ED-B8CD-44DC-961E-B35D4B5C77FE}" type="slidenum">
              <a:rPr lang="en-US" smtClean="0"/>
              <a:t>‹#›</a:t>
            </a:fld>
            <a:endParaRPr lang="en-US"/>
          </a:p>
        </p:txBody>
      </p:sp>
    </p:spTree>
    <p:extLst>
      <p:ext uri="{BB962C8B-B14F-4D97-AF65-F5344CB8AC3E}">
        <p14:creationId xmlns:p14="http://schemas.microsoft.com/office/powerpoint/2010/main" val="878573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newworldwitchery.com/2011/08/24/blog-post-134-%E2%80%93-brujeria-and-curanderismo-a-very-brief-overview/" TargetMode="External"/><Relationship Id="rId2" Type="http://schemas.openxmlformats.org/officeDocument/2006/relationships/hyperlink" Target="https://www.youtube.com/watch?v=TvzGxClJdEI" TargetMode="External"/><Relationship Id="rId1" Type="http://schemas.openxmlformats.org/officeDocument/2006/relationships/slideLayout" Target="../slideLayouts/slideLayout2.xml"/><Relationship Id="rId4" Type="http://schemas.openxmlformats.org/officeDocument/2006/relationships/hyperlink" Target="http://pages.mtu.edu/~smbosche/courses/read/Curanderismo.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hyperlink" Target="https://youtu.be/mbi5lzH0HGY?t=49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latin typeface="Georgia" panose="02040502050405020303" pitchFamily="18" charset="0"/>
              </a:rPr>
              <a:t>Doce</a:t>
            </a:r>
            <a:r>
              <a:rPr lang="en-US" b="1" dirty="0">
                <a:latin typeface="Georgia" panose="02040502050405020303" pitchFamily="18" charset="0"/>
              </a:rPr>
              <a:t> (122-135)</a:t>
            </a:r>
          </a:p>
        </p:txBody>
      </p:sp>
      <p:pic>
        <p:nvPicPr>
          <p:cNvPr id="4" name="Picture 2" descr="https://booksandtheories.files.wordpress.com/2015/06/ultim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5679" y="1825625"/>
            <a:ext cx="3120641" cy="47545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4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b="1" dirty="0">
                <a:latin typeface="Georgia" panose="02040502050405020303" pitchFamily="18" charset="0"/>
              </a:rPr>
              <a:t>How does the attempted lynching (kill-the-witching) of </a:t>
            </a:r>
            <a:r>
              <a:rPr lang="en-US" sz="4000" b="1" dirty="0" err="1">
                <a:latin typeface="Georgia" panose="02040502050405020303" pitchFamily="18" charset="0"/>
              </a:rPr>
              <a:t>Ultima</a:t>
            </a:r>
            <a:r>
              <a:rPr lang="en-US" sz="4000" b="1" dirty="0">
                <a:latin typeface="Georgia" panose="02040502050405020303" pitchFamily="18" charset="0"/>
              </a:rPr>
              <a:t> end?</a:t>
            </a:r>
          </a:p>
          <a:p>
            <a:pPr marL="0" indent="0" algn="ctr">
              <a:buNone/>
            </a:pPr>
            <a:endParaRPr lang="en-US" sz="4000" b="1" dirty="0">
              <a:latin typeface="Georgia" panose="02040502050405020303" pitchFamily="18" charset="0"/>
            </a:endParaRPr>
          </a:p>
          <a:p>
            <a:pPr marL="0" indent="0" algn="ctr">
              <a:buNone/>
            </a:pPr>
            <a:r>
              <a:rPr lang="en-US" sz="4000" b="1" dirty="0">
                <a:latin typeface="Georgia" panose="02040502050405020303" pitchFamily="18" charset="0"/>
              </a:rPr>
              <a:t>What is suspicious about this?</a:t>
            </a:r>
          </a:p>
        </p:txBody>
      </p:sp>
    </p:spTree>
    <p:extLst>
      <p:ext uri="{BB962C8B-B14F-4D97-AF65-F5344CB8AC3E}">
        <p14:creationId xmlns:p14="http://schemas.microsoft.com/office/powerpoint/2010/main" val="2123130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78114" y="141316"/>
            <a:ext cx="5491166" cy="6570406"/>
          </a:xfrm>
          <a:prstGeom prst="rect">
            <a:avLst/>
          </a:prstGeom>
        </p:spPr>
      </p:pic>
      <p:sp>
        <p:nvSpPr>
          <p:cNvPr id="6" name="Content Placeholder 5"/>
          <p:cNvSpPr>
            <a:spLocks noGrp="1"/>
          </p:cNvSpPr>
          <p:nvPr>
            <p:ph sz="half" idx="2"/>
          </p:nvPr>
        </p:nvSpPr>
        <p:spPr>
          <a:xfrm>
            <a:off x="6172199" y="141316"/>
            <a:ext cx="5823065" cy="6570406"/>
          </a:xfrm>
        </p:spPr>
        <p:txBody>
          <a:bodyPr/>
          <a:lstStyle/>
          <a:p>
            <a:pPr marL="0" indent="0" algn="ctr">
              <a:buNone/>
            </a:pPr>
            <a:r>
              <a:rPr lang="en-US" b="1" dirty="0">
                <a:effectLst>
                  <a:outerShdw blurRad="38100" dist="38100" dir="2700000" algn="tl">
                    <a:srgbClr val="000000">
                      <a:alpha val="43137"/>
                    </a:srgbClr>
                  </a:outerShdw>
                </a:effectLst>
              </a:rPr>
              <a:t>Monsters and </a:t>
            </a:r>
            <a:r>
              <a:rPr lang="en-US" b="1" dirty="0">
                <a:solidFill>
                  <a:srgbClr val="FFFF00"/>
                </a:solidFill>
                <a:effectLst>
                  <a:outerShdw blurRad="38100" dist="38100" dir="2700000" algn="tl">
                    <a:srgbClr val="000000">
                      <a:alpha val="43137"/>
                    </a:srgbClr>
                  </a:outerShdw>
                </a:effectLst>
              </a:rPr>
              <a:t>the practice of</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labeling or creating people ‘monsters,’</a:t>
            </a:r>
            <a:r>
              <a:rPr lang="en-US" b="1" dirty="0">
                <a:effectLst>
                  <a:outerShdw blurRad="38100" dist="38100" dir="2700000" algn="tl">
                    <a:srgbClr val="000000">
                      <a:alpha val="43137"/>
                    </a:srgbClr>
                  </a:outerShdw>
                </a:effectLst>
              </a:rPr>
              <a:t> according to sociological theory, come from </a:t>
            </a:r>
            <a:r>
              <a:rPr lang="en-US" b="1" dirty="0">
                <a:ln>
                  <a:solidFill>
                    <a:srgbClr val="FFFF00"/>
                  </a:solidFill>
                </a:ln>
                <a:solidFill>
                  <a:srgbClr val="FF0000"/>
                </a:solidFill>
                <a:effectLst>
                  <a:outerShdw blurRad="38100" dist="38100" dir="2700000" algn="tl">
                    <a:srgbClr val="000000">
                      <a:alpha val="43137"/>
                    </a:srgbClr>
                  </a:outerShdw>
                </a:effectLst>
              </a:rPr>
              <a:t>our fears of things that are different than our social norms</a:t>
            </a:r>
            <a:r>
              <a:rPr lang="en-US" b="1" dirty="0">
                <a:effectLst>
                  <a:outerShdw blurRad="38100" dist="38100" dir="2700000" algn="tl">
                    <a:srgbClr val="000000">
                      <a:alpha val="43137"/>
                    </a:srgbClr>
                  </a:outerShdw>
                </a:effectLst>
              </a:rPr>
              <a:t>.</a:t>
            </a:r>
          </a:p>
          <a:p>
            <a:pPr marL="0" indent="0" algn="ctr">
              <a:buNone/>
            </a:pPr>
            <a:endParaRPr lang="en-US"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What societal differences do you think lead people to labeling women around them witches?</a:t>
            </a:r>
          </a:p>
        </p:txBody>
      </p:sp>
    </p:spTree>
    <p:extLst>
      <p:ext uri="{BB962C8B-B14F-4D97-AF65-F5344CB8AC3E}">
        <p14:creationId xmlns:p14="http://schemas.microsoft.com/office/powerpoint/2010/main" val="3831717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178114" y="141316"/>
            <a:ext cx="5491166" cy="6570406"/>
          </a:xfrm>
          <a:prstGeom prst="rect">
            <a:avLst/>
          </a:prstGeom>
        </p:spPr>
      </p:pic>
      <p:sp>
        <p:nvSpPr>
          <p:cNvPr id="6" name="Content Placeholder 5"/>
          <p:cNvSpPr>
            <a:spLocks noGrp="1"/>
          </p:cNvSpPr>
          <p:nvPr>
            <p:ph sz="half" idx="2"/>
          </p:nvPr>
        </p:nvSpPr>
        <p:spPr>
          <a:xfrm>
            <a:off x="6172199" y="141316"/>
            <a:ext cx="5823065" cy="6570406"/>
          </a:xfrm>
        </p:spPr>
        <p:txBody>
          <a:bodyPr/>
          <a:lstStyle/>
          <a:p>
            <a:pPr marL="0" indent="0" algn="ctr">
              <a:buNone/>
            </a:pPr>
            <a:r>
              <a:rPr lang="en-US" b="1" dirty="0">
                <a:effectLst>
                  <a:outerShdw blurRad="38100" dist="38100" dir="2700000" algn="tl">
                    <a:srgbClr val="000000">
                      <a:alpha val="43137"/>
                    </a:srgbClr>
                  </a:outerShdw>
                </a:effectLst>
              </a:rPr>
              <a:t>Monsters and </a:t>
            </a:r>
            <a:r>
              <a:rPr lang="en-US" b="1" dirty="0">
                <a:solidFill>
                  <a:srgbClr val="FFFF00"/>
                </a:solidFill>
                <a:effectLst>
                  <a:outerShdw blurRad="38100" dist="38100" dir="2700000" algn="tl">
                    <a:srgbClr val="000000">
                      <a:alpha val="43137"/>
                    </a:srgbClr>
                  </a:outerShdw>
                </a:effectLst>
              </a:rPr>
              <a:t>the practice of</a:t>
            </a:r>
            <a:r>
              <a:rPr lang="en-US" b="1" dirty="0">
                <a:effectLst>
                  <a:outerShdw blurRad="38100" dist="38100" dir="2700000" algn="tl">
                    <a:srgbClr val="000000">
                      <a:alpha val="43137"/>
                    </a:srgbClr>
                  </a:outerShdw>
                </a:effectLst>
              </a:rPr>
              <a:t> </a:t>
            </a:r>
            <a:r>
              <a:rPr lang="en-US" b="1" dirty="0">
                <a:solidFill>
                  <a:srgbClr val="FFFF00"/>
                </a:solidFill>
                <a:effectLst>
                  <a:outerShdw blurRad="38100" dist="38100" dir="2700000" algn="tl">
                    <a:srgbClr val="000000">
                      <a:alpha val="43137"/>
                    </a:srgbClr>
                  </a:outerShdw>
                </a:effectLst>
              </a:rPr>
              <a:t>labeling or creating people ‘monsters,’</a:t>
            </a:r>
            <a:r>
              <a:rPr lang="en-US" b="1" dirty="0">
                <a:effectLst>
                  <a:outerShdw blurRad="38100" dist="38100" dir="2700000" algn="tl">
                    <a:srgbClr val="000000">
                      <a:alpha val="43137"/>
                    </a:srgbClr>
                  </a:outerShdw>
                </a:effectLst>
              </a:rPr>
              <a:t> according to sociological theory, come from </a:t>
            </a:r>
            <a:r>
              <a:rPr lang="en-US" b="1" dirty="0">
                <a:ln>
                  <a:solidFill>
                    <a:srgbClr val="FFFF00"/>
                  </a:solidFill>
                </a:ln>
                <a:solidFill>
                  <a:srgbClr val="FF0000"/>
                </a:solidFill>
                <a:effectLst>
                  <a:outerShdw blurRad="38100" dist="38100" dir="2700000" algn="tl">
                    <a:srgbClr val="000000">
                      <a:alpha val="43137"/>
                    </a:srgbClr>
                  </a:outerShdw>
                </a:effectLst>
              </a:rPr>
              <a:t>our fears of things that are different than our social norms</a:t>
            </a:r>
            <a:r>
              <a:rPr lang="en-US" b="1" dirty="0">
                <a:effectLst>
                  <a:outerShdw blurRad="38100" dist="38100" dir="2700000" algn="tl">
                    <a:srgbClr val="000000">
                      <a:alpha val="43137"/>
                    </a:srgbClr>
                  </a:outerShdw>
                </a:effectLst>
              </a:rPr>
              <a:t>.</a:t>
            </a:r>
          </a:p>
          <a:p>
            <a:pPr marL="0" indent="0" algn="ctr">
              <a:buNone/>
            </a:pPr>
            <a:endParaRPr lang="en-US" b="1" dirty="0">
              <a:effectLst>
                <a:outerShdw blurRad="38100" dist="38100" dir="2700000" algn="tl">
                  <a:srgbClr val="000000">
                    <a:alpha val="43137"/>
                  </a:srgbClr>
                </a:outerShdw>
              </a:effectLst>
            </a:endParaRPr>
          </a:p>
          <a:p>
            <a:pPr marL="0" indent="0" algn="ctr">
              <a:buNone/>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195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C25C-F28F-47B2-8524-004ABC1C6D0C}"/>
              </a:ext>
            </a:extLst>
          </p:cNvPr>
          <p:cNvSpPr>
            <a:spLocks noGrp="1"/>
          </p:cNvSpPr>
          <p:nvPr>
            <p:ph type="title"/>
          </p:nvPr>
        </p:nvSpPr>
        <p:spPr>
          <a:xfrm>
            <a:off x="838200" y="204704"/>
            <a:ext cx="10515600" cy="1325563"/>
          </a:xfrm>
        </p:spPr>
        <p:txBody>
          <a:bodyPr/>
          <a:lstStyle/>
          <a:p>
            <a:r>
              <a:rPr lang="en-US" dirty="0" smtClean="0">
                <a:latin typeface="Georgia" panose="02040502050405020303" pitchFamily="18" charset="0"/>
              </a:rPr>
              <a:t>Additionally Sociologists </a:t>
            </a:r>
            <a:r>
              <a:rPr lang="en-US" dirty="0">
                <a:latin typeface="Georgia" panose="02040502050405020303" pitchFamily="18" charset="0"/>
              </a:rPr>
              <a:t>Say…</a:t>
            </a:r>
          </a:p>
        </p:txBody>
      </p:sp>
      <p:sp>
        <p:nvSpPr>
          <p:cNvPr id="3" name="Content Placeholder 2">
            <a:extLst>
              <a:ext uri="{FF2B5EF4-FFF2-40B4-BE49-F238E27FC236}">
                <a16:creationId xmlns:a16="http://schemas.microsoft.com/office/drawing/2014/main" id="{58902ECC-FC36-4A9D-9D3C-83C21EEDA1AA}"/>
              </a:ext>
            </a:extLst>
          </p:cNvPr>
          <p:cNvSpPr>
            <a:spLocks noGrp="1"/>
          </p:cNvSpPr>
          <p:nvPr>
            <p:ph idx="1"/>
          </p:nvPr>
        </p:nvSpPr>
        <p:spPr>
          <a:xfrm>
            <a:off x="838200" y="1530266"/>
            <a:ext cx="10515600" cy="5159291"/>
          </a:xfrm>
        </p:spPr>
        <p:txBody>
          <a:bodyPr>
            <a:normAutofit/>
          </a:bodyPr>
          <a:lstStyle/>
          <a:p>
            <a:pPr marL="514350" indent="-514350">
              <a:buFont typeface="+mj-lt"/>
              <a:buAutoNum type="arabicPeriod"/>
            </a:pPr>
            <a:r>
              <a:rPr lang="en-US" dirty="0">
                <a:latin typeface="Georgia" panose="02040502050405020303" pitchFamily="18" charset="0"/>
              </a:rPr>
              <a:t>Witchcraft provides a culturally validated explanation for: chronic illness that defies treatment; death without known cause; and successive misfortunes assumed to be beyond the control of the individual. A diagnosis of bewitchment may enable  the victim to undertake a treatment which assures him of </a:t>
            </a:r>
            <a:r>
              <a:rPr lang="en-US" dirty="0" err="1">
                <a:latin typeface="Georgia" panose="02040502050405020303" pitchFamily="18" charset="0"/>
              </a:rPr>
              <a:t>thesupport</a:t>
            </a:r>
            <a:r>
              <a:rPr lang="en-US" dirty="0">
                <a:latin typeface="Georgia" panose="02040502050405020303" pitchFamily="18" charset="0"/>
              </a:rPr>
              <a:t> of family and community.</a:t>
            </a:r>
          </a:p>
          <a:p>
            <a:pPr marL="514350" indent="-514350">
              <a:buFont typeface="+mj-lt"/>
              <a:buAutoNum type="arabicPeriod"/>
            </a:pPr>
            <a:r>
              <a:rPr lang="en-US" dirty="0">
                <a:latin typeface="Georgia" panose="02040502050405020303" pitchFamily="18" charset="0"/>
              </a:rPr>
              <a:t>Witchcraft belief provides an outlet for the release of hatred and resentment.</a:t>
            </a:r>
          </a:p>
          <a:p>
            <a:pPr marL="514350" indent="-514350">
              <a:buFont typeface="+mj-lt"/>
              <a:buAutoNum type="arabicPeriod"/>
            </a:pPr>
            <a:r>
              <a:rPr lang="en-US" dirty="0">
                <a:latin typeface="Georgia" panose="02040502050405020303" pitchFamily="18" charset="0"/>
              </a:rPr>
              <a:t> It offers the individual a means of temporarily reducing anxiety and tension arising from cognitive dissonance.</a:t>
            </a:r>
          </a:p>
          <a:p>
            <a:pPr marL="514350" indent="-514350">
              <a:buFont typeface="+mj-lt"/>
              <a:buAutoNum type="arabicPeriod"/>
            </a:pPr>
            <a:r>
              <a:rPr lang="en-US" dirty="0">
                <a:latin typeface="Georgia" panose="02040502050405020303" pitchFamily="18" charset="0"/>
              </a:rPr>
              <a:t>Witchcraft provides social control of deviance from approved patterns of behavior.</a:t>
            </a:r>
          </a:p>
        </p:txBody>
      </p:sp>
    </p:spTree>
    <p:extLst>
      <p:ext uri="{BB962C8B-B14F-4D97-AF65-F5344CB8AC3E}">
        <p14:creationId xmlns:p14="http://schemas.microsoft.com/office/powerpoint/2010/main" val="4073036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BEA85D-B49B-490D-BA8E-6A60A59B9E17}"/>
              </a:ext>
            </a:extLst>
          </p:cNvPr>
          <p:cNvSpPr>
            <a:spLocks noGrp="1"/>
          </p:cNvSpPr>
          <p:nvPr>
            <p:ph type="title"/>
          </p:nvPr>
        </p:nvSpPr>
        <p:spPr>
          <a:xfrm>
            <a:off x="838200" y="166342"/>
            <a:ext cx="10515600" cy="1325563"/>
          </a:xfrm>
        </p:spPr>
        <p:txBody>
          <a:bodyPr/>
          <a:lstStyle/>
          <a:p>
            <a:r>
              <a:rPr lang="en-US" dirty="0">
                <a:latin typeface="Georgia" panose="02040502050405020303" pitchFamily="18" charset="0"/>
              </a:rPr>
              <a:t>Brief History of Witches</a:t>
            </a:r>
          </a:p>
        </p:txBody>
      </p:sp>
      <p:sp>
        <p:nvSpPr>
          <p:cNvPr id="6" name="Content Placeholder 5">
            <a:extLst>
              <a:ext uri="{FF2B5EF4-FFF2-40B4-BE49-F238E27FC236}">
                <a16:creationId xmlns:a16="http://schemas.microsoft.com/office/drawing/2014/main" id="{C3BAC8E3-1489-4E18-A86A-5DD95FC045E5}"/>
              </a:ext>
            </a:extLst>
          </p:cNvPr>
          <p:cNvSpPr>
            <a:spLocks noGrp="1"/>
          </p:cNvSpPr>
          <p:nvPr>
            <p:ph idx="1"/>
          </p:nvPr>
        </p:nvSpPr>
        <p:spPr>
          <a:xfrm>
            <a:off x="838200" y="1491905"/>
            <a:ext cx="10515600" cy="5147434"/>
          </a:xfrm>
        </p:spPr>
        <p:txBody>
          <a:bodyPr>
            <a:normAutofit lnSpcReduction="10000"/>
          </a:bodyPr>
          <a:lstStyle/>
          <a:p>
            <a:r>
              <a:rPr lang="en-US" dirty="0">
                <a:latin typeface="Georgia" panose="02040502050405020303" pitchFamily="18" charset="0"/>
              </a:rPr>
              <a:t>In Europe beginning in the 700s CE witchcraft was associated with heresy</a:t>
            </a:r>
          </a:p>
          <a:p>
            <a:pPr lvl="1"/>
            <a:r>
              <a:rPr lang="en-US" dirty="0">
                <a:solidFill>
                  <a:srgbClr val="FFFF00"/>
                </a:solidFill>
                <a:latin typeface="Georgia" panose="02040502050405020303" pitchFamily="18" charset="0"/>
              </a:rPr>
              <a:t>Heresy: </a:t>
            </a:r>
            <a:r>
              <a:rPr lang="en-US" dirty="0">
                <a:solidFill>
                  <a:srgbClr val="FFFF00"/>
                </a:solidFill>
                <a:latin typeface="Bookman Old Style" pitchFamily="18" charset="0"/>
              </a:rPr>
              <a:t>Belief or opinion contrary to orthodox religious doctrine</a:t>
            </a:r>
            <a:endParaRPr lang="en-US" dirty="0">
              <a:solidFill>
                <a:srgbClr val="FFFF00"/>
              </a:solidFill>
              <a:latin typeface="Georgia" panose="02040502050405020303" pitchFamily="18" charset="0"/>
            </a:endParaRPr>
          </a:p>
          <a:p>
            <a:r>
              <a:rPr lang="en-US" dirty="0">
                <a:latin typeface="Georgia" panose="02040502050405020303" pitchFamily="18" charset="0"/>
              </a:rPr>
              <a:t>The Christian church began a long crusade to stamp out heresy</a:t>
            </a:r>
          </a:p>
          <a:p>
            <a:r>
              <a:rPr lang="en-US" dirty="0">
                <a:latin typeface="Georgia" panose="02040502050405020303" pitchFamily="18" charset="0"/>
              </a:rPr>
              <a:t>Especially in the 1500s people were brought before secular courts and accused of human sacrifice and worshiping with the Devil</a:t>
            </a:r>
          </a:p>
          <a:p>
            <a:r>
              <a:rPr lang="en-US" dirty="0" smtClean="0">
                <a:latin typeface="Bookman Old Style" pitchFamily="18" charset="0"/>
              </a:rPr>
              <a:t>Many </a:t>
            </a:r>
            <a:r>
              <a:rPr lang="en-US" dirty="0">
                <a:latin typeface="Bookman Old Style" pitchFamily="18" charset="0"/>
              </a:rPr>
              <a:t>of the accused were midwives or nurses</a:t>
            </a:r>
          </a:p>
          <a:p>
            <a:r>
              <a:rPr lang="en-US" dirty="0">
                <a:latin typeface="Bookman Old Style" pitchFamily="18" charset="0"/>
              </a:rPr>
              <a:t>The stereotype about women in the 1600 and 1700s was that women </a:t>
            </a:r>
            <a:r>
              <a:rPr lang="en-US" dirty="0" smtClean="0">
                <a:latin typeface="Bookman Old Style" pitchFamily="18" charset="0"/>
              </a:rPr>
              <a:t>were in </a:t>
            </a:r>
            <a:r>
              <a:rPr lang="en-US" dirty="0">
                <a:latin typeface="Bookman Old Style" pitchFamily="18" charset="0"/>
              </a:rPr>
              <a:t>need of male guidance, in order to protect them from natural inclination to sin (kind of like Eve)</a:t>
            </a:r>
          </a:p>
          <a:p>
            <a:endParaRPr lang="en-US" dirty="0"/>
          </a:p>
          <a:p>
            <a:endParaRPr lang="en-US" dirty="0"/>
          </a:p>
          <a:p>
            <a:endParaRPr lang="en-US" dirty="0">
              <a:latin typeface="Georgia" panose="02040502050405020303" pitchFamily="18" charset="0"/>
            </a:endParaRPr>
          </a:p>
        </p:txBody>
      </p:sp>
    </p:spTree>
    <p:extLst>
      <p:ext uri="{BB962C8B-B14F-4D97-AF65-F5344CB8AC3E}">
        <p14:creationId xmlns:p14="http://schemas.microsoft.com/office/powerpoint/2010/main" val="909592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p:cNvSpPr>
          <p:nvPr>
            <p:ph type="title" idx="4294967295"/>
          </p:nvPr>
        </p:nvSpPr>
        <p:spPr>
          <a:xfrm>
            <a:off x="1981200" y="274639"/>
            <a:ext cx="8229600" cy="806017"/>
          </a:xfrm>
        </p:spPr>
        <p:txBody>
          <a:bodyPr/>
          <a:lstStyle/>
          <a:p>
            <a:r>
              <a:rPr lang="es-UY" altLang="en-US" dirty="0">
                <a:latin typeface="Georgia" panose="02040502050405020303" pitchFamily="18" charset="0"/>
              </a:rPr>
              <a:t>The </a:t>
            </a:r>
            <a:r>
              <a:rPr lang="es-UY" altLang="en-US" dirty="0" err="1">
                <a:latin typeface="Georgia" panose="02040502050405020303" pitchFamily="18" charset="0"/>
              </a:rPr>
              <a:t>Church’s</a:t>
            </a:r>
            <a:r>
              <a:rPr lang="es-UY" altLang="en-US" dirty="0">
                <a:latin typeface="Georgia" panose="02040502050405020303" pitchFamily="18" charset="0"/>
              </a:rPr>
              <a:t> </a:t>
            </a:r>
            <a:r>
              <a:rPr lang="es-UY" altLang="en-US" dirty="0" err="1">
                <a:latin typeface="Georgia" panose="02040502050405020303" pitchFamily="18" charset="0"/>
              </a:rPr>
              <a:t>Take</a:t>
            </a:r>
            <a:endParaRPr lang="es-ES" altLang="en-US" dirty="0">
              <a:latin typeface="Georgia" panose="02040502050405020303" pitchFamily="18" charset="0"/>
            </a:endParaRPr>
          </a:p>
        </p:txBody>
      </p:sp>
      <p:sp>
        <p:nvSpPr>
          <p:cNvPr id="11267" name="Rectangle 8"/>
          <p:cNvSpPr>
            <a:spLocks noGrp="1"/>
          </p:cNvSpPr>
          <p:nvPr>
            <p:ph type="body" idx="4294967295"/>
          </p:nvPr>
        </p:nvSpPr>
        <p:spPr>
          <a:xfrm>
            <a:off x="960120" y="1205346"/>
            <a:ext cx="10767060" cy="5417127"/>
          </a:xfrm>
        </p:spPr>
        <p:txBody>
          <a:bodyPr>
            <a:normAutofit/>
          </a:bodyPr>
          <a:lstStyle/>
          <a:p>
            <a:r>
              <a:rPr lang="es-UY" altLang="en-US" dirty="0">
                <a:latin typeface="Georgia" panose="02040502050405020303" pitchFamily="18" charset="0"/>
              </a:rPr>
              <a:t>During the late Middle Ages, the church </a:t>
            </a:r>
            <a:r>
              <a:rPr lang="es-UY" altLang="en-US" dirty="0" err="1">
                <a:latin typeface="Georgia" panose="02040502050405020303" pitchFamily="18" charset="0"/>
              </a:rPr>
              <a:t>took</a:t>
            </a:r>
            <a:r>
              <a:rPr lang="es-UY" altLang="en-US" dirty="0">
                <a:latin typeface="Georgia" panose="02040502050405020303" pitchFamily="18" charset="0"/>
              </a:rPr>
              <a:t> up the position that </a:t>
            </a:r>
            <a:r>
              <a:rPr lang="es-UY" altLang="en-US" dirty="0">
                <a:solidFill>
                  <a:srgbClr val="FFFF00"/>
                </a:solidFill>
                <a:latin typeface="Georgia" panose="02040502050405020303" pitchFamily="18" charset="0"/>
              </a:rPr>
              <a:t>witches </a:t>
            </a:r>
            <a:r>
              <a:rPr lang="es-UY" altLang="en-US" dirty="0" err="1">
                <a:solidFill>
                  <a:srgbClr val="FFFF00"/>
                </a:solidFill>
                <a:latin typeface="Georgia" panose="02040502050405020303" pitchFamily="18" charset="0"/>
              </a:rPr>
              <a:t>were</a:t>
            </a:r>
            <a:r>
              <a:rPr lang="es-UY" altLang="en-US" dirty="0">
                <a:solidFill>
                  <a:srgbClr val="FFFF00"/>
                </a:solidFill>
                <a:latin typeface="Georgia" panose="02040502050405020303" pitchFamily="18" charset="0"/>
              </a:rPr>
              <a:t> in </a:t>
            </a:r>
            <a:r>
              <a:rPr lang="es-UY" altLang="en-US" dirty="0" err="1">
                <a:solidFill>
                  <a:srgbClr val="FFFF00"/>
                </a:solidFill>
                <a:latin typeface="Georgia" panose="02040502050405020303" pitchFamily="18" charset="0"/>
              </a:rPr>
              <a:t>fact</a:t>
            </a:r>
            <a:r>
              <a:rPr lang="es-UY" altLang="en-US" dirty="0">
                <a:solidFill>
                  <a:srgbClr val="FFFF00"/>
                </a:solidFill>
                <a:latin typeface="Georgia" panose="02040502050405020303" pitchFamily="18" charset="0"/>
              </a:rPr>
              <a:t> real</a:t>
            </a:r>
            <a:r>
              <a:rPr lang="es-UY" altLang="en-US" dirty="0">
                <a:latin typeface="Georgia" panose="02040502050405020303" pitchFamily="18" charset="0"/>
              </a:rPr>
              <a:t>. </a:t>
            </a:r>
            <a:r>
              <a:rPr lang="es-UY" altLang="en-US" dirty="0" err="1">
                <a:latin typeface="Georgia" panose="02040502050405020303" pitchFamily="18" charset="0"/>
              </a:rPr>
              <a:t>This</a:t>
            </a:r>
            <a:r>
              <a:rPr lang="es-UY" altLang="en-US" dirty="0">
                <a:latin typeface="Georgia" panose="02040502050405020303" pitchFamily="18" charset="0"/>
              </a:rPr>
              <a:t> began with the </a:t>
            </a:r>
            <a:r>
              <a:rPr lang="es-UY" altLang="en-US" dirty="0">
                <a:solidFill>
                  <a:srgbClr val="FFFF00"/>
                </a:solidFill>
                <a:latin typeface="Georgia" panose="02040502050405020303" pitchFamily="18" charset="0"/>
              </a:rPr>
              <a:t>shift in </a:t>
            </a:r>
            <a:r>
              <a:rPr lang="es-UY" altLang="en-US" dirty="0" err="1">
                <a:solidFill>
                  <a:srgbClr val="FFFF00"/>
                </a:solidFill>
                <a:latin typeface="Georgia" panose="02040502050405020303" pitchFamily="18" charset="0"/>
              </a:rPr>
              <a:t>perceptions</a:t>
            </a:r>
            <a:r>
              <a:rPr lang="es-UY" altLang="en-US" dirty="0">
                <a:solidFill>
                  <a:srgbClr val="FFFF00"/>
                </a:solidFill>
                <a:latin typeface="Georgia" panose="02040502050405020303" pitchFamily="18" charset="0"/>
              </a:rPr>
              <a:t> of Satan</a:t>
            </a:r>
            <a:r>
              <a:rPr lang="es-UY" altLang="en-US" dirty="0">
                <a:latin typeface="Georgia" panose="02040502050405020303" pitchFamily="18" charset="0"/>
              </a:rPr>
              <a:t>, and with the testimony of Thomas </a:t>
            </a:r>
            <a:r>
              <a:rPr lang="es-UY" altLang="en-US" dirty="0" err="1">
                <a:latin typeface="Georgia" panose="02040502050405020303" pitchFamily="18" charset="0"/>
              </a:rPr>
              <a:t>Aquinas</a:t>
            </a:r>
            <a:r>
              <a:rPr lang="es-UY" altLang="en-US" dirty="0">
                <a:latin typeface="Georgia" panose="02040502050405020303" pitchFamily="18" charset="0"/>
              </a:rPr>
              <a:t>.</a:t>
            </a:r>
          </a:p>
          <a:p>
            <a:r>
              <a:rPr lang="es-UY" altLang="en-US" dirty="0">
                <a:latin typeface="Georgia" panose="02040502050405020303" pitchFamily="18" charset="0"/>
              </a:rPr>
              <a:t>Witches </a:t>
            </a:r>
            <a:r>
              <a:rPr lang="es-UY" altLang="en-US" dirty="0" err="1">
                <a:latin typeface="Georgia" panose="02040502050405020303" pitchFamily="18" charset="0"/>
              </a:rPr>
              <a:t>were</a:t>
            </a:r>
            <a:r>
              <a:rPr lang="es-UY" altLang="en-US" dirty="0">
                <a:latin typeface="Georgia" panose="02040502050405020303" pitchFamily="18" charset="0"/>
              </a:rPr>
              <a:t> essentially </a:t>
            </a:r>
            <a:r>
              <a:rPr lang="es-UY" altLang="en-US" dirty="0" err="1">
                <a:solidFill>
                  <a:srgbClr val="FFFF00"/>
                </a:solidFill>
                <a:latin typeface="Georgia" panose="02040502050405020303" pitchFamily="18" charset="0"/>
              </a:rPr>
              <a:t>vessels</a:t>
            </a:r>
            <a:r>
              <a:rPr lang="es-UY" altLang="en-US" dirty="0">
                <a:solidFill>
                  <a:srgbClr val="FFFF00"/>
                </a:solidFill>
                <a:latin typeface="Georgia" panose="02040502050405020303" pitchFamily="18" charset="0"/>
              </a:rPr>
              <a:t> </a:t>
            </a:r>
            <a:r>
              <a:rPr lang="es-UY" altLang="en-US" dirty="0" err="1">
                <a:solidFill>
                  <a:srgbClr val="FFFF00"/>
                </a:solidFill>
                <a:latin typeface="Georgia" panose="02040502050405020303" pitchFamily="18" charset="0"/>
              </a:rPr>
              <a:t>or</a:t>
            </a:r>
            <a:r>
              <a:rPr lang="es-UY" altLang="en-US" dirty="0">
                <a:solidFill>
                  <a:srgbClr val="FFFF00"/>
                </a:solidFill>
                <a:latin typeface="Georgia" panose="02040502050405020303" pitchFamily="18" charset="0"/>
              </a:rPr>
              <a:t> </a:t>
            </a:r>
            <a:r>
              <a:rPr lang="es-UY" altLang="en-US" dirty="0" err="1">
                <a:solidFill>
                  <a:srgbClr val="FFFF00"/>
                </a:solidFill>
                <a:latin typeface="Georgia" panose="02040502050405020303" pitchFamily="18" charset="0"/>
              </a:rPr>
              <a:t>puppets</a:t>
            </a:r>
            <a:r>
              <a:rPr lang="es-UY" altLang="en-US" dirty="0">
                <a:solidFill>
                  <a:srgbClr val="FFFF00"/>
                </a:solidFill>
                <a:latin typeface="Georgia" panose="02040502050405020303" pitchFamily="18" charset="0"/>
              </a:rPr>
              <a:t> </a:t>
            </a:r>
            <a:r>
              <a:rPr lang="es-UY" altLang="en-US" dirty="0">
                <a:latin typeface="Georgia" panose="02040502050405020303" pitchFamily="18" charset="0"/>
              </a:rPr>
              <a:t>that demons worked </a:t>
            </a:r>
            <a:r>
              <a:rPr lang="es-UY" altLang="en-US" dirty="0" err="1">
                <a:latin typeface="Georgia" panose="02040502050405020303" pitchFamily="18" charset="0"/>
              </a:rPr>
              <a:t>through</a:t>
            </a:r>
            <a:r>
              <a:rPr lang="es-UY" altLang="en-US" dirty="0">
                <a:latin typeface="Georgia" panose="02040502050405020303" pitchFamily="18" charset="0"/>
              </a:rPr>
              <a:t> to do </a:t>
            </a:r>
            <a:r>
              <a:rPr lang="es-UY" altLang="en-US" dirty="0" err="1">
                <a:latin typeface="Georgia" panose="02040502050405020303" pitchFamily="18" charset="0"/>
              </a:rPr>
              <a:t>Satan’s</a:t>
            </a:r>
            <a:r>
              <a:rPr lang="es-UY" altLang="en-US" dirty="0">
                <a:latin typeface="Georgia" panose="02040502050405020303" pitchFamily="18" charset="0"/>
              </a:rPr>
              <a:t> </a:t>
            </a:r>
            <a:r>
              <a:rPr lang="es-UY" altLang="en-US" dirty="0" err="1">
                <a:latin typeface="Georgia" panose="02040502050405020303" pitchFamily="18" charset="0"/>
              </a:rPr>
              <a:t>dirty</a:t>
            </a:r>
            <a:r>
              <a:rPr lang="es-UY" altLang="en-US" dirty="0">
                <a:latin typeface="Georgia" panose="02040502050405020303" pitchFamily="18" charset="0"/>
              </a:rPr>
              <a:t> </a:t>
            </a:r>
            <a:r>
              <a:rPr lang="es-UY" altLang="en-US" dirty="0" err="1">
                <a:latin typeface="Georgia" panose="02040502050405020303" pitchFamily="18" charset="0"/>
              </a:rPr>
              <a:t>work</a:t>
            </a:r>
            <a:r>
              <a:rPr lang="es-UY" altLang="en-US" dirty="0">
                <a:latin typeface="Georgia" panose="02040502050405020303" pitchFamily="18" charset="0"/>
              </a:rPr>
              <a:t>.</a:t>
            </a:r>
          </a:p>
          <a:p>
            <a:r>
              <a:rPr lang="es-ES" altLang="en-US" dirty="0" err="1">
                <a:latin typeface="Georgia" panose="02040502050405020303" pitchFamily="18" charset="0"/>
              </a:rPr>
              <a:t>Another</a:t>
            </a:r>
            <a:r>
              <a:rPr lang="es-ES" altLang="en-US" dirty="0">
                <a:latin typeface="Georgia" panose="02040502050405020303" pitchFamily="18" charset="0"/>
              </a:rPr>
              <a:t> common belief was </a:t>
            </a:r>
            <a:r>
              <a:rPr lang="es-ES" altLang="en-US" dirty="0" err="1">
                <a:latin typeface="Georgia" panose="02040502050405020303" pitchFamily="18" charset="0"/>
              </a:rPr>
              <a:t>that</a:t>
            </a:r>
            <a:r>
              <a:rPr lang="es-ES" altLang="en-US" dirty="0">
                <a:latin typeface="Georgia" panose="02040502050405020303" pitchFamily="18" charset="0"/>
              </a:rPr>
              <a:t> witches knowingly engaged in a </a:t>
            </a:r>
            <a:r>
              <a:rPr lang="es-ES" altLang="en-US" dirty="0" err="1">
                <a:latin typeface="Georgia" panose="02040502050405020303" pitchFamily="18" charset="0"/>
              </a:rPr>
              <a:t>deal</a:t>
            </a:r>
            <a:r>
              <a:rPr lang="es-ES" altLang="en-US" dirty="0">
                <a:latin typeface="Georgia" panose="02040502050405020303" pitchFamily="18" charset="0"/>
              </a:rPr>
              <a:t> with Satan in exchange for </a:t>
            </a:r>
            <a:r>
              <a:rPr lang="es-ES" altLang="en-US" dirty="0" err="1">
                <a:latin typeface="Georgia" panose="02040502050405020303" pitchFamily="18" charset="0"/>
              </a:rPr>
              <a:t>these</a:t>
            </a:r>
            <a:r>
              <a:rPr lang="es-ES" altLang="en-US" dirty="0">
                <a:latin typeface="Georgia" panose="02040502050405020303" pitchFamily="18" charset="0"/>
              </a:rPr>
              <a:t> powers. </a:t>
            </a:r>
          </a:p>
          <a:p>
            <a:r>
              <a:rPr lang="es-ES" altLang="en-US" dirty="0">
                <a:latin typeface="Georgia" panose="02040502050405020303" pitchFamily="18" charset="0"/>
              </a:rPr>
              <a:t>Of course they didn’t really possess the powers, the demons </a:t>
            </a:r>
            <a:r>
              <a:rPr lang="es-ES" altLang="en-US" dirty="0" err="1">
                <a:latin typeface="Georgia" panose="02040502050405020303" pitchFamily="18" charset="0"/>
              </a:rPr>
              <a:t>did</a:t>
            </a:r>
            <a:r>
              <a:rPr lang="es-ES" altLang="en-US" dirty="0">
                <a:latin typeface="Georgia" panose="02040502050405020303" pitchFamily="18" charset="0"/>
              </a:rPr>
              <a:t>. </a:t>
            </a:r>
          </a:p>
        </p:txBody>
      </p:sp>
    </p:spTree>
    <p:extLst>
      <p:ext uri="{BB962C8B-B14F-4D97-AF65-F5344CB8AC3E}">
        <p14:creationId xmlns:p14="http://schemas.microsoft.com/office/powerpoint/2010/main" val="325472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74826" y="320358"/>
            <a:ext cx="8229600" cy="633412"/>
          </a:xfrm>
        </p:spPr>
        <p:txBody>
          <a:bodyPr>
            <a:normAutofit fontScale="90000"/>
          </a:bodyPr>
          <a:lstStyle/>
          <a:p>
            <a:r>
              <a:rPr lang="en-US" altLang="en-US" dirty="0">
                <a:latin typeface="Georgia" panose="02040502050405020303" pitchFamily="18" charset="0"/>
              </a:rPr>
              <a:t>Important thought…</a:t>
            </a:r>
          </a:p>
        </p:txBody>
      </p:sp>
      <p:sp>
        <p:nvSpPr>
          <p:cNvPr id="13315" name="TextBox 2"/>
          <p:cNvSpPr txBox="1">
            <a:spLocks noChangeArrowheads="1"/>
          </p:cNvSpPr>
          <p:nvPr/>
        </p:nvSpPr>
        <p:spPr bwMode="auto">
          <a:xfrm>
            <a:off x="822960" y="1196975"/>
            <a:ext cx="1088136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b="1" dirty="0">
                <a:latin typeface="Georgia" panose="02040502050405020303" pitchFamily="18" charset="0"/>
              </a:rPr>
              <a:t>The church acknowledged there were demons throughout the world, and that it was the churches job to seek out and destroy these demons. </a:t>
            </a:r>
          </a:p>
          <a:p>
            <a:pPr eaLnBrk="1" hangingPunct="1"/>
            <a:endParaRPr lang="en-US" altLang="en-US" sz="2400" b="1" dirty="0">
              <a:latin typeface="Georgia" panose="02040502050405020303" pitchFamily="18" charset="0"/>
            </a:endParaRPr>
          </a:p>
          <a:p>
            <a:pPr eaLnBrk="1" hangingPunct="1"/>
            <a:r>
              <a:rPr lang="en-US" altLang="en-US" sz="2400" b="1" dirty="0">
                <a:latin typeface="Georgia" panose="02040502050405020303" pitchFamily="18" charset="0"/>
              </a:rPr>
              <a:t>However: if you identify a witch or a person possessed, you can physically see/fight them. </a:t>
            </a:r>
          </a:p>
          <a:p>
            <a:pPr eaLnBrk="1" hangingPunct="1"/>
            <a:endParaRPr lang="en-US" altLang="en-US" sz="2400" b="1" dirty="0">
              <a:latin typeface="Georgia" panose="02040502050405020303" pitchFamily="18" charset="0"/>
            </a:endParaRPr>
          </a:p>
          <a:p>
            <a:pPr eaLnBrk="1" hangingPunct="1"/>
            <a:r>
              <a:rPr lang="en-US" altLang="en-US" sz="2400" b="1" dirty="0" smtClean="0">
                <a:latin typeface="Georgia" panose="02040502050405020303" pitchFamily="18" charset="0"/>
              </a:rPr>
              <a:t>The </a:t>
            </a:r>
            <a:r>
              <a:rPr lang="en-US" altLang="en-US" sz="2400" b="1" dirty="0">
                <a:latin typeface="Georgia" panose="02040502050405020303" pitchFamily="18" charset="0"/>
              </a:rPr>
              <a:t>belief and attack on witches gave the Church something real to point at, and </a:t>
            </a:r>
            <a:r>
              <a:rPr lang="en-US" altLang="en-US" sz="2400" b="1" u="sng" dirty="0">
                <a:latin typeface="Georgia" panose="02040502050405020303" pitchFamily="18" charset="0"/>
              </a:rPr>
              <a:t>served as a way of reinforcing their power</a:t>
            </a:r>
            <a:r>
              <a:rPr lang="en-US" altLang="en-US" sz="2400" b="1" dirty="0">
                <a:latin typeface="Georgia" panose="02040502050405020303" pitchFamily="18" charset="0"/>
              </a:rPr>
              <a:t>. Not only were people afraid to speak against the church for fear of persecution, but </a:t>
            </a:r>
            <a:r>
              <a:rPr lang="en-US" altLang="en-US" sz="2400" b="1" u="sng" dirty="0">
                <a:latin typeface="Georgia" panose="02040502050405020303" pitchFamily="18" charset="0"/>
              </a:rPr>
              <a:t>those who were accused of </a:t>
            </a:r>
            <a:r>
              <a:rPr lang="en-US" altLang="en-US" sz="2400" b="1" u="sng" dirty="0" err="1">
                <a:latin typeface="Georgia" panose="02040502050405020303" pitchFamily="18" charset="0"/>
              </a:rPr>
              <a:t>withcraft</a:t>
            </a:r>
            <a:r>
              <a:rPr lang="en-US" altLang="en-US" sz="2400" b="1" u="sng" dirty="0">
                <a:latin typeface="Georgia" panose="02040502050405020303" pitchFamily="18" charset="0"/>
              </a:rPr>
              <a:t>, acted as visible symbols that demons were real </a:t>
            </a:r>
            <a:r>
              <a:rPr lang="en-US" altLang="en-US" sz="2400" b="1" dirty="0">
                <a:latin typeface="Georgia" panose="02040502050405020303" pitchFamily="18" charset="0"/>
              </a:rPr>
              <a:t>and among us!  </a:t>
            </a:r>
          </a:p>
        </p:txBody>
      </p:sp>
    </p:spTree>
    <p:extLst>
      <p:ext uri="{BB962C8B-B14F-4D97-AF65-F5344CB8AC3E}">
        <p14:creationId xmlns:p14="http://schemas.microsoft.com/office/powerpoint/2010/main" val="4167664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itchFamily="18" charset="0"/>
              </a:rPr>
              <a:t>Salem Witches</a:t>
            </a:r>
          </a:p>
        </p:txBody>
      </p:sp>
      <p:sp>
        <p:nvSpPr>
          <p:cNvPr id="3" name="Content Placeholder 2"/>
          <p:cNvSpPr>
            <a:spLocks noGrp="1"/>
          </p:cNvSpPr>
          <p:nvPr>
            <p:ph idx="1"/>
          </p:nvPr>
        </p:nvSpPr>
        <p:spPr>
          <a:xfrm>
            <a:off x="1981200" y="1600200"/>
            <a:ext cx="6134100" cy="4673600"/>
          </a:xfrm>
        </p:spPr>
        <p:txBody>
          <a:bodyPr>
            <a:normAutofit/>
          </a:bodyPr>
          <a:lstStyle/>
          <a:p>
            <a:r>
              <a:rPr lang="en-US" dirty="0">
                <a:latin typeface="Bookman Old Style" pitchFamily="18" charset="0"/>
              </a:rPr>
              <a:t>Colonial Massachusetts, 1692-1693</a:t>
            </a:r>
          </a:p>
          <a:p>
            <a:r>
              <a:rPr lang="en-US" dirty="0">
                <a:latin typeface="Bookman Old Style" pitchFamily="18" charset="0"/>
              </a:rPr>
              <a:t>Incredibly Puritan village, devoutly religious and conservative in values</a:t>
            </a:r>
          </a:p>
          <a:p>
            <a:r>
              <a:rPr lang="en-US" dirty="0">
                <a:latin typeface="Bookman Old Style" pitchFamily="18" charset="0"/>
              </a:rPr>
              <a:t>Resulted in the execution of 20 people, most women</a:t>
            </a:r>
          </a:p>
          <a:p>
            <a:r>
              <a:rPr lang="en-US" dirty="0">
                <a:latin typeface="Bookman Old Style" pitchFamily="18" charset="0"/>
              </a:rPr>
              <a:t>1 man, Giles Corey, was pressed to death by stones</a:t>
            </a:r>
          </a:p>
          <a:p>
            <a:endParaRPr lang="en-US" dirty="0">
              <a:latin typeface="Bookman Old Style" pitchFamily="18" charset="0"/>
            </a:endParaRPr>
          </a:p>
        </p:txBody>
      </p:sp>
      <p:pic>
        <p:nvPicPr>
          <p:cNvPr id="2050" name="Picture 2" descr="https://upload.wikimedia.org/wikipedia/commons/thumb/e/eb/ModestEnquiry.jpg/220px-ModestEnqui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0" y="2108201"/>
            <a:ext cx="20955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74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1036-F5A5-491E-861B-B1DBFC3869C7}"/>
              </a:ext>
            </a:extLst>
          </p:cNvPr>
          <p:cNvSpPr>
            <a:spLocks noGrp="1"/>
          </p:cNvSpPr>
          <p:nvPr>
            <p:ph type="title"/>
          </p:nvPr>
        </p:nvSpPr>
        <p:spPr>
          <a:xfrm>
            <a:off x="838200" y="0"/>
            <a:ext cx="10515600" cy="1325563"/>
          </a:xfrm>
        </p:spPr>
        <p:txBody>
          <a:bodyPr/>
          <a:lstStyle/>
          <a:p>
            <a:r>
              <a:rPr lang="en-US" dirty="0">
                <a:latin typeface="Georgia" panose="02040502050405020303" pitchFamily="18" charset="0"/>
              </a:rPr>
              <a:t>Witches in Mexico</a:t>
            </a:r>
          </a:p>
        </p:txBody>
      </p:sp>
      <p:sp>
        <p:nvSpPr>
          <p:cNvPr id="3" name="Content Placeholder 2">
            <a:extLst>
              <a:ext uri="{FF2B5EF4-FFF2-40B4-BE49-F238E27FC236}">
                <a16:creationId xmlns:a16="http://schemas.microsoft.com/office/drawing/2014/main" id="{F6BD2619-4684-434D-8BE3-F4B64D101873}"/>
              </a:ext>
            </a:extLst>
          </p:cNvPr>
          <p:cNvSpPr>
            <a:spLocks noGrp="1"/>
          </p:cNvSpPr>
          <p:nvPr>
            <p:ph idx="1"/>
          </p:nvPr>
        </p:nvSpPr>
        <p:spPr>
          <a:xfrm>
            <a:off x="838200" y="1325563"/>
            <a:ext cx="10515600" cy="4851400"/>
          </a:xfrm>
        </p:spPr>
        <p:txBody>
          <a:bodyPr>
            <a:normAutofit lnSpcReduction="10000"/>
          </a:bodyPr>
          <a:lstStyle/>
          <a:p>
            <a:r>
              <a:rPr lang="en-US" dirty="0" smtClean="0">
                <a:latin typeface="Georgia" panose="02040502050405020303" pitchFamily="18" charset="0"/>
              </a:rPr>
              <a:t>Dates back to AFTER the Spaniards took over South and Central America.</a:t>
            </a:r>
          </a:p>
          <a:p>
            <a:r>
              <a:rPr lang="en-US" dirty="0" smtClean="0">
                <a:latin typeface="Georgia" panose="02040502050405020303" pitchFamily="18" charset="0"/>
              </a:rPr>
              <a:t>Spaniards labeled people as witches to set </a:t>
            </a:r>
            <a:r>
              <a:rPr lang="en-US" dirty="0">
                <a:latin typeface="Georgia" panose="02040502050405020303" pitchFamily="18" charset="0"/>
              </a:rPr>
              <a:t>an example for the </a:t>
            </a:r>
            <a:r>
              <a:rPr lang="en-US" dirty="0" smtClean="0">
                <a:latin typeface="Georgia" panose="02040502050405020303" pitchFamily="18" charset="0"/>
              </a:rPr>
              <a:t>“mass </a:t>
            </a:r>
            <a:r>
              <a:rPr lang="en-US" dirty="0">
                <a:latin typeface="Georgia" panose="02040502050405020303" pitchFamily="18" charset="0"/>
              </a:rPr>
              <a:t>of newly converted Indians</a:t>
            </a:r>
            <a:r>
              <a:rPr lang="en-US" dirty="0" smtClean="0">
                <a:latin typeface="Georgia" panose="02040502050405020303" pitchFamily="18" charset="0"/>
              </a:rPr>
              <a:t>,” </a:t>
            </a:r>
            <a:r>
              <a:rPr lang="en-US" dirty="0">
                <a:latin typeface="Georgia" panose="02040502050405020303" pitchFamily="18" charset="0"/>
              </a:rPr>
              <a:t>or at least </a:t>
            </a:r>
            <a:r>
              <a:rPr lang="en-US" dirty="0" smtClean="0">
                <a:latin typeface="Georgia" panose="02040502050405020303" pitchFamily="18" charset="0"/>
              </a:rPr>
              <a:t>to not </a:t>
            </a:r>
            <a:r>
              <a:rPr lang="en-US" dirty="0">
                <a:latin typeface="Georgia" panose="02040502050405020303" pitchFamily="18" charset="0"/>
              </a:rPr>
              <a:t>contaminate </a:t>
            </a:r>
            <a:r>
              <a:rPr lang="en-US" dirty="0" smtClean="0">
                <a:latin typeface="Georgia" panose="02040502050405020303" pitchFamily="18" charset="0"/>
              </a:rPr>
              <a:t>Christianity </a:t>
            </a:r>
            <a:r>
              <a:rPr lang="en-US" dirty="0">
                <a:latin typeface="Georgia" panose="02040502050405020303" pitchFamily="18" charset="0"/>
              </a:rPr>
              <a:t>with </a:t>
            </a:r>
            <a:r>
              <a:rPr lang="en-US" dirty="0" smtClean="0">
                <a:latin typeface="Georgia" panose="02040502050405020303" pitchFamily="18" charset="0"/>
              </a:rPr>
              <a:t>indigenous “misconstrued </a:t>
            </a:r>
            <a:r>
              <a:rPr lang="en-US" dirty="0">
                <a:latin typeface="Georgia" panose="02040502050405020303" pitchFamily="18" charset="0"/>
              </a:rPr>
              <a:t>beliefs and </a:t>
            </a:r>
            <a:r>
              <a:rPr lang="en-US" dirty="0" smtClean="0">
                <a:latin typeface="Georgia" panose="02040502050405020303" pitchFamily="18" charset="0"/>
              </a:rPr>
              <a:t>superstitions.” </a:t>
            </a:r>
          </a:p>
          <a:p>
            <a:r>
              <a:rPr lang="en-US" dirty="0" smtClean="0">
                <a:latin typeface="Georgia" panose="02040502050405020303" pitchFamily="18" charset="0"/>
              </a:rPr>
              <a:t>What </a:t>
            </a:r>
            <a:r>
              <a:rPr lang="en-US" dirty="0">
                <a:latin typeface="Georgia" panose="02040502050405020303" pitchFamily="18" charset="0"/>
              </a:rPr>
              <a:t>the </a:t>
            </a:r>
            <a:r>
              <a:rPr lang="en-US" dirty="0" smtClean="0">
                <a:latin typeface="Georgia" panose="02040502050405020303" pitchFamily="18" charset="0"/>
              </a:rPr>
              <a:t>Spaniards </a:t>
            </a:r>
            <a:r>
              <a:rPr lang="en-US" dirty="0">
                <a:latin typeface="Georgia" panose="02040502050405020303" pitchFamily="18" charset="0"/>
              </a:rPr>
              <a:t>eventually confronted, </a:t>
            </a:r>
            <a:r>
              <a:rPr lang="en-US" dirty="0" smtClean="0">
                <a:latin typeface="Georgia" panose="02040502050405020303" pitchFamily="18" charset="0"/>
              </a:rPr>
              <a:t>“was </a:t>
            </a:r>
            <a:r>
              <a:rPr lang="en-US" dirty="0">
                <a:latin typeface="Georgia" panose="02040502050405020303" pitchFamily="18" charset="0"/>
              </a:rPr>
              <a:t>an interaction of peoples and </a:t>
            </a:r>
            <a:r>
              <a:rPr lang="en-US" dirty="0" smtClean="0">
                <a:latin typeface="Georgia" panose="02040502050405020303" pitchFamily="18" charset="0"/>
              </a:rPr>
              <a:t>beliefs, an </a:t>
            </a:r>
            <a:r>
              <a:rPr lang="en-US" dirty="0">
                <a:latin typeface="Georgia" panose="02040502050405020303" pitchFamily="18" charset="0"/>
              </a:rPr>
              <a:t>interaction that proved a fertile ground for the </a:t>
            </a:r>
            <a:r>
              <a:rPr lang="en-US" dirty="0" smtClean="0">
                <a:latin typeface="Georgia" panose="02040502050405020303" pitchFamily="18" charset="0"/>
              </a:rPr>
              <a:t>[development] </a:t>
            </a:r>
            <a:r>
              <a:rPr lang="en-US" dirty="0">
                <a:latin typeface="Georgia" panose="02040502050405020303" pitchFamily="18" charset="0"/>
              </a:rPr>
              <a:t>of a popular magical and religious culture beyond their control</a:t>
            </a:r>
            <a:r>
              <a:rPr lang="en-US" dirty="0" smtClean="0">
                <a:latin typeface="Georgia" panose="02040502050405020303" pitchFamily="18" charset="0"/>
              </a:rPr>
              <a:t>.”</a:t>
            </a:r>
          </a:p>
          <a:p>
            <a:r>
              <a:rPr lang="en-US" dirty="0" smtClean="0">
                <a:latin typeface="Georgia" panose="02040502050405020303" pitchFamily="18" charset="0"/>
              </a:rPr>
              <a:t>Spaniards labeled the practices that existed before Christianity as heresy and the practice of such acts as witches.</a:t>
            </a:r>
            <a:endParaRPr lang="en-US" dirty="0">
              <a:latin typeface="Georgia" panose="02040502050405020303" pitchFamily="18" charset="0"/>
            </a:endParaRPr>
          </a:p>
        </p:txBody>
      </p:sp>
    </p:spTree>
    <p:extLst>
      <p:ext uri="{BB962C8B-B14F-4D97-AF65-F5344CB8AC3E}">
        <p14:creationId xmlns:p14="http://schemas.microsoft.com/office/powerpoint/2010/main" val="252725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C25C-F28F-47B2-8524-004ABC1C6D0C}"/>
              </a:ext>
            </a:extLst>
          </p:cNvPr>
          <p:cNvSpPr>
            <a:spLocks noGrp="1"/>
          </p:cNvSpPr>
          <p:nvPr>
            <p:ph type="title"/>
          </p:nvPr>
        </p:nvSpPr>
        <p:spPr/>
        <p:txBody>
          <a:bodyPr/>
          <a:lstStyle/>
          <a:p>
            <a:pPr algn="ctr"/>
            <a:r>
              <a:rPr lang="en-US" dirty="0">
                <a:latin typeface="Georgia" panose="02040502050405020303" pitchFamily="18" charset="0"/>
              </a:rPr>
              <a:t>Sociologists Say about Witches in Hispanic/Latin Cultures</a:t>
            </a:r>
          </a:p>
        </p:txBody>
      </p:sp>
      <p:sp>
        <p:nvSpPr>
          <p:cNvPr id="3" name="Content Placeholder 2">
            <a:extLst>
              <a:ext uri="{FF2B5EF4-FFF2-40B4-BE49-F238E27FC236}">
                <a16:creationId xmlns:a16="http://schemas.microsoft.com/office/drawing/2014/main" id="{58902ECC-FC36-4A9D-9D3C-83C21EEDA1AA}"/>
              </a:ext>
            </a:extLst>
          </p:cNvPr>
          <p:cNvSpPr>
            <a:spLocks noGrp="1"/>
          </p:cNvSpPr>
          <p:nvPr>
            <p:ph idx="1"/>
          </p:nvPr>
        </p:nvSpPr>
        <p:spPr/>
        <p:txBody>
          <a:bodyPr>
            <a:normAutofit/>
          </a:bodyPr>
          <a:lstStyle/>
          <a:p>
            <a:pPr marL="0" indent="0">
              <a:buNone/>
            </a:pPr>
            <a:r>
              <a:rPr lang="en-US" dirty="0">
                <a:latin typeface="Georgia" panose="02040502050405020303" pitchFamily="18" charset="0"/>
              </a:rPr>
              <a:t>Fears of witches and witchcraft (</a:t>
            </a:r>
            <a:r>
              <a:rPr lang="en-US" i="1" dirty="0" err="1">
                <a:latin typeface="Georgia" panose="02040502050405020303" pitchFamily="18" charset="0"/>
              </a:rPr>
              <a:t>brujas</a:t>
            </a:r>
            <a:r>
              <a:rPr lang="en-US" dirty="0">
                <a:latin typeface="Georgia" panose="02040502050405020303" pitchFamily="18" charset="0"/>
              </a:rPr>
              <a:t> and </a:t>
            </a:r>
            <a:r>
              <a:rPr lang="en-US" i="1" dirty="0" err="1">
                <a:latin typeface="Georgia" panose="02040502050405020303" pitchFamily="18" charset="0"/>
              </a:rPr>
              <a:t>brujaeria</a:t>
            </a:r>
            <a:r>
              <a:rPr lang="en-US" dirty="0">
                <a:latin typeface="Georgia" panose="02040502050405020303" pitchFamily="18" charset="0"/>
              </a:rPr>
              <a:t>) may be especially strong due to the pressures that come from syncretism of Anglo-Catholic Traditions and from </a:t>
            </a:r>
            <a:r>
              <a:rPr lang="en-US" dirty="0" err="1">
                <a:latin typeface="Georgia" panose="02040502050405020303" pitchFamily="18" charset="0"/>
              </a:rPr>
              <a:t>Polythiest</a:t>
            </a:r>
            <a:r>
              <a:rPr lang="en-US" dirty="0">
                <a:latin typeface="Georgia" panose="02040502050405020303" pitchFamily="18" charset="0"/>
              </a:rPr>
              <a:t>-Folk Societies.</a:t>
            </a:r>
          </a:p>
          <a:p>
            <a:pPr lvl="1"/>
            <a:r>
              <a:rPr lang="en-US" dirty="0" smtClean="0">
                <a:solidFill>
                  <a:srgbClr val="FFFF00"/>
                </a:solidFill>
                <a:latin typeface="Georgia" panose="02040502050405020303" pitchFamily="18" charset="0"/>
              </a:rPr>
              <a:t>Syncretism: the merging of cultures and religions </a:t>
            </a:r>
            <a:endParaRPr lang="en-US" dirty="0">
              <a:solidFill>
                <a:srgbClr val="FFFF00"/>
              </a:solidFill>
              <a:latin typeface="Georgia" panose="02040502050405020303" pitchFamily="18" charset="0"/>
            </a:endParaRPr>
          </a:p>
          <a:p>
            <a:pPr marL="0" indent="0">
              <a:buNone/>
            </a:pPr>
            <a:r>
              <a:rPr lang="en-US" dirty="0">
                <a:latin typeface="Georgia" panose="02040502050405020303" pitchFamily="18" charset="0"/>
              </a:rPr>
              <a:t>As deviation away from Mexican-American customs toward Anglo behavior norms increases in urban centers, the fear of bewitchment grows and frequently forces the deviant to revert to strict Catholic behaviors or to abandon the communality.</a:t>
            </a:r>
          </a:p>
        </p:txBody>
      </p:sp>
    </p:spTree>
    <p:extLst>
      <p:ext uri="{BB962C8B-B14F-4D97-AF65-F5344CB8AC3E}">
        <p14:creationId xmlns:p14="http://schemas.microsoft.com/office/powerpoint/2010/main" val="3943316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i="1" dirty="0">
                <a:latin typeface="Georgia" panose="02040502050405020303" pitchFamily="18" charset="0"/>
              </a:rPr>
              <a:t>The Dolls?</a:t>
            </a:r>
          </a:p>
        </p:txBody>
      </p:sp>
      <p:pic>
        <p:nvPicPr>
          <p:cNvPr id="4" name="Content Placeholder 3"/>
          <p:cNvPicPr>
            <a:picLocks noGrp="1" noChangeAspect="1"/>
          </p:cNvPicPr>
          <p:nvPr>
            <p:ph idx="1"/>
          </p:nvPr>
        </p:nvPicPr>
        <p:blipFill>
          <a:blip r:embed="rId2"/>
          <a:stretch>
            <a:fillRect/>
          </a:stretch>
        </p:blipFill>
        <p:spPr>
          <a:xfrm>
            <a:off x="1079269" y="2626118"/>
            <a:ext cx="4041357" cy="3034089"/>
          </a:xfrm>
          <a:prstGeom prst="rect">
            <a:avLst/>
          </a:prstGeom>
        </p:spPr>
      </p:pic>
      <p:pic>
        <p:nvPicPr>
          <p:cNvPr id="5" name="Picture 4"/>
          <p:cNvPicPr>
            <a:picLocks noChangeAspect="1"/>
          </p:cNvPicPr>
          <p:nvPr/>
        </p:nvPicPr>
        <p:blipFill>
          <a:blip r:embed="rId3"/>
          <a:stretch>
            <a:fillRect/>
          </a:stretch>
        </p:blipFill>
        <p:spPr>
          <a:xfrm>
            <a:off x="6515100" y="1869660"/>
            <a:ext cx="4838700" cy="4762500"/>
          </a:xfrm>
          <a:prstGeom prst="rect">
            <a:avLst/>
          </a:prstGeom>
        </p:spPr>
      </p:pic>
    </p:spTree>
    <p:extLst>
      <p:ext uri="{BB962C8B-B14F-4D97-AF65-F5344CB8AC3E}">
        <p14:creationId xmlns:p14="http://schemas.microsoft.com/office/powerpoint/2010/main" val="3448482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71" y="0"/>
            <a:ext cx="10515600" cy="1325563"/>
          </a:xfrm>
        </p:spPr>
        <p:txBody>
          <a:bodyPr>
            <a:normAutofit/>
          </a:bodyPr>
          <a:lstStyle/>
          <a:p>
            <a:r>
              <a:rPr lang="en-US" sz="6000" b="1" dirty="0">
                <a:solidFill>
                  <a:srgbClr val="FFFF00"/>
                </a:solidFill>
                <a:latin typeface="Georgia" panose="02040502050405020303" pitchFamily="18" charset="0"/>
              </a:rPr>
              <a:t>Syncretism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579" y="134488"/>
            <a:ext cx="7062421" cy="672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237971" y="1460051"/>
            <a:ext cx="4732614" cy="3752850"/>
          </a:xfrm>
          <a:prstGeom prst="rect">
            <a:avLst/>
          </a:prstGeom>
        </p:spPr>
      </p:pic>
    </p:spTree>
    <p:extLst>
      <p:ext uri="{BB962C8B-B14F-4D97-AF65-F5344CB8AC3E}">
        <p14:creationId xmlns:p14="http://schemas.microsoft.com/office/powerpoint/2010/main" val="4257323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1298448"/>
          </a:xfrm>
        </p:spPr>
        <p:txBody>
          <a:bodyPr>
            <a:normAutofit/>
          </a:bodyPr>
          <a:lstStyle/>
          <a:p>
            <a:pPr algn="ctr"/>
            <a:r>
              <a:rPr lang="en-US" dirty="0" err="1" smtClean="0">
                <a:latin typeface="Georgia" panose="02040502050405020303" pitchFamily="18" charset="0"/>
              </a:rPr>
              <a:t>Rudolfo</a:t>
            </a:r>
            <a:r>
              <a:rPr lang="en-US" dirty="0" smtClean="0">
                <a:latin typeface="Georgia" panose="02040502050405020303" pitchFamily="18" charset="0"/>
              </a:rPr>
              <a:t> Anaya:</a:t>
            </a:r>
            <a:endParaRPr lang="en-US" dirty="0">
              <a:latin typeface="Georgia" panose="02040502050405020303" pitchFamily="18" charset="0"/>
            </a:endParaRPr>
          </a:p>
        </p:txBody>
      </p:sp>
      <p:sp>
        <p:nvSpPr>
          <p:cNvPr id="3" name="Content Placeholder 2"/>
          <p:cNvSpPr>
            <a:spLocks noGrp="1"/>
          </p:cNvSpPr>
          <p:nvPr>
            <p:ph sz="quarter" idx="1"/>
          </p:nvPr>
        </p:nvSpPr>
        <p:spPr>
          <a:xfrm>
            <a:off x="402336" y="1527048"/>
            <a:ext cx="11338560" cy="5026152"/>
          </a:xfrm>
        </p:spPr>
        <p:txBody>
          <a:bodyPr>
            <a:normAutofit/>
          </a:bodyPr>
          <a:lstStyle/>
          <a:p>
            <a:r>
              <a:rPr lang="en-US" dirty="0" smtClean="0">
                <a:latin typeface="Georgia" panose="02040502050405020303" pitchFamily="18" charset="0"/>
              </a:rPr>
              <a:t>“I hope my books present some of my New Mexican culture which includes Hispanic [Catholic]  and Native American [polytheist] traditions and ceremonies.…”</a:t>
            </a:r>
          </a:p>
          <a:p>
            <a:r>
              <a:rPr lang="en-US" sz="8000" dirty="0" smtClean="0">
                <a:solidFill>
                  <a:srgbClr val="FFFF00"/>
                </a:solidFill>
                <a:latin typeface="Georgia" panose="02040502050405020303" pitchFamily="18" charset="0"/>
              </a:rPr>
              <a:t>Syncretism</a:t>
            </a:r>
            <a:r>
              <a:rPr lang="en-US" sz="8000" dirty="0" smtClean="0">
                <a:latin typeface="Georgia" panose="02040502050405020303" pitchFamily="18" charset="0"/>
              </a:rPr>
              <a:t>: </a:t>
            </a:r>
            <a:r>
              <a:rPr lang="en-US" sz="5400" dirty="0" smtClean="0">
                <a:latin typeface="Georgia" panose="02040502050405020303" pitchFamily="18" charset="0"/>
              </a:rPr>
              <a:t>the merging of cultures and religions. </a:t>
            </a:r>
            <a:endParaRPr lang="en-US" sz="4000" dirty="0" smtClean="0">
              <a:latin typeface="Georgia" panose="02040502050405020303" pitchFamily="18" charset="0"/>
            </a:endParaRPr>
          </a:p>
        </p:txBody>
      </p:sp>
    </p:spTree>
    <p:extLst>
      <p:ext uri="{BB962C8B-B14F-4D97-AF65-F5344CB8AC3E}">
        <p14:creationId xmlns:p14="http://schemas.microsoft.com/office/powerpoint/2010/main" val="2708587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i="1" dirty="0" err="1">
                <a:latin typeface="Georgia" panose="02040502050405020303" pitchFamily="18" charset="0"/>
              </a:rPr>
              <a:t>Doce</a:t>
            </a:r>
            <a:r>
              <a:rPr lang="en-US" dirty="0">
                <a:latin typeface="Georgia" panose="02040502050405020303" pitchFamily="18" charset="0"/>
              </a:rPr>
              <a:t> (122-135)</a:t>
            </a:r>
          </a:p>
        </p:txBody>
      </p:sp>
      <p:sp>
        <p:nvSpPr>
          <p:cNvPr id="3" name="Content Placeholder 2"/>
          <p:cNvSpPr>
            <a:spLocks noGrp="1"/>
          </p:cNvSpPr>
          <p:nvPr>
            <p:ph idx="1"/>
          </p:nvPr>
        </p:nvSpPr>
        <p:spPr>
          <a:xfrm>
            <a:off x="360947" y="1412387"/>
            <a:ext cx="11470106" cy="4783722"/>
          </a:xfrm>
        </p:spPr>
        <p:txBody>
          <a:bodyPr>
            <a:noAutofit/>
          </a:bodyPr>
          <a:lstStyle/>
          <a:p>
            <a:pPr marL="0" indent="0" algn="ctr">
              <a:buNone/>
            </a:pPr>
            <a:r>
              <a:rPr lang="en-US" sz="11500" dirty="0">
                <a:latin typeface="Georgia" panose="02040502050405020303" pitchFamily="18" charset="0"/>
              </a:rPr>
              <a:t>Is </a:t>
            </a:r>
            <a:r>
              <a:rPr lang="en-US" sz="11500" dirty="0" err="1">
                <a:latin typeface="Georgia" panose="02040502050405020303" pitchFamily="18" charset="0"/>
              </a:rPr>
              <a:t>Ultima</a:t>
            </a:r>
            <a:r>
              <a:rPr lang="en-US" sz="11500" dirty="0">
                <a:latin typeface="Georgia" panose="02040502050405020303" pitchFamily="18" charset="0"/>
              </a:rPr>
              <a:t> a </a:t>
            </a:r>
            <a:r>
              <a:rPr lang="en-US" sz="11500" i="1" dirty="0" err="1">
                <a:solidFill>
                  <a:srgbClr val="FFC000"/>
                </a:solidFill>
                <a:latin typeface="Georgia" panose="02040502050405020303" pitchFamily="18" charset="0"/>
              </a:rPr>
              <a:t>bruja</a:t>
            </a:r>
            <a:r>
              <a:rPr lang="en-US" sz="11500" dirty="0">
                <a:latin typeface="Georgia" panose="02040502050405020303" pitchFamily="18" charset="0"/>
              </a:rPr>
              <a:t>?!</a:t>
            </a:r>
          </a:p>
          <a:p>
            <a:pPr marL="0" indent="0" algn="ctr">
              <a:buNone/>
            </a:pPr>
            <a:r>
              <a:rPr lang="en-US" sz="4000" dirty="0">
                <a:latin typeface="Georgia" panose="02040502050405020303" pitchFamily="18" charset="0"/>
              </a:rPr>
              <a:t>Is the magic </a:t>
            </a:r>
            <a:r>
              <a:rPr lang="en-US" sz="4000" dirty="0" err="1">
                <a:latin typeface="Georgia" panose="02040502050405020303" pitchFamily="18" charset="0"/>
              </a:rPr>
              <a:t>Ultima</a:t>
            </a:r>
            <a:r>
              <a:rPr lang="en-US" sz="4000" dirty="0">
                <a:latin typeface="Georgia" panose="02040502050405020303" pitchFamily="18" charset="0"/>
              </a:rPr>
              <a:t> does evil? Is it like the </a:t>
            </a:r>
            <a:r>
              <a:rPr lang="en-US" sz="4000" dirty="0" err="1">
                <a:latin typeface="Georgia" panose="02040502050405020303" pitchFamily="18" charset="0"/>
              </a:rPr>
              <a:t>Trementina</a:t>
            </a:r>
            <a:r>
              <a:rPr lang="en-US" sz="4000" dirty="0">
                <a:latin typeface="Georgia" panose="02040502050405020303" pitchFamily="18" charset="0"/>
              </a:rPr>
              <a:t> sisters’ magic</a:t>
            </a:r>
            <a:r>
              <a:rPr lang="en-US" sz="4000" dirty="0" smtClean="0">
                <a:latin typeface="Georgia" panose="02040502050405020303" pitchFamily="18" charset="0"/>
              </a:rPr>
              <a:t>? What would the Church think of her magic? Does any of this matter?</a:t>
            </a:r>
            <a:endParaRPr lang="en-US" sz="4000" dirty="0">
              <a:latin typeface="Georgia" panose="02040502050405020303" pitchFamily="18" charset="0"/>
            </a:endParaRPr>
          </a:p>
        </p:txBody>
      </p:sp>
    </p:spTree>
    <p:extLst>
      <p:ext uri="{BB962C8B-B14F-4D97-AF65-F5344CB8AC3E}">
        <p14:creationId xmlns:p14="http://schemas.microsoft.com/office/powerpoint/2010/main" val="4194784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0"/>
            <a:ext cx="10515600" cy="1325563"/>
          </a:xfrm>
        </p:spPr>
        <p:txBody>
          <a:bodyPr>
            <a:normAutofit/>
          </a:bodyPr>
          <a:lstStyle/>
          <a:p>
            <a:pPr algn="ctr"/>
            <a:r>
              <a:rPr lang="en-US" sz="6000" b="1" dirty="0">
                <a:latin typeface="Georgia" panose="02040502050405020303" pitchFamily="18" charset="0"/>
              </a:rPr>
              <a:t>Two Theories</a:t>
            </a:r>
          </a:p>
        </p:txBody>
      </p:sp>
      <p:sp>
        <p:nvSpPr>
          <p:cNvPr id="5" name="Text Placeholder 4"/>
          <p:cNvSpPr>
            <a:spLocks noGrp="1"/>
          </p:cNvSpPr>
          <p:nvPr>
            <p:ph type="body" idx="1"/>
          </p:nvPr>
        </p:nvSpPr>
        <p:spPr>
          <a:xfrm>
            <a:off x="839788" y="1325563"/>
            <a:ext cx="5157787" cy="823912"/>
          </a:xfrm>
        </p:spPr>
        <p:txBody>
          <a:bodyPr anchor="t">
            <a:normAutofit/>
          </a:bodyPr>
          <a:lstStyle/>
          <a:p>
            <a:pPr algn="ctr"/>
            <a:r>
              <a:rPr lang="en-US" sz="4500" dirty="0">
                <a:latin typeface="Georgia" panose="02040502050405020303" pitchFamily="18" charset="0"/>
              </a:rPr>
              <a:t>Theory #1</a:t>
            </a:r>
          </a:p>
        </p:txBody>
      </p:sp>
      <p:sp>
        <p:nvSpPr>
          <p:cNvPr id="6" name="Content Placeholder 5"/>
          <p:cNvSpPr>
            <a:spLocks noGrp="1"/>
          </p:cNvSpPr>
          <p:nvPr>
            <p:ph sz="half" idx="2"/>
          </p:nvPr>
        </p:nvSpPr>
        <p:spPr>
          <a:xfrm>
            <a:off x="839788" y="2149475"/>
            <a:ext cx="5157787" cy="4040188"/>
          </a:xfrm>
        </p:spPr>
        <p:txBody>
          <a:bodyPr anchor="ctr">
            <a:normAutofit/>
          </a:bodyPr>
          <a:lstStyle/>
          <a:p>
            <a:pPr marL="0" indent="0" algn="ctr">
              <a:buNone/>
            </a:pPr>
            <a:r>
              <a:rPr lang="en-US" sz="5400" b="1" dirty="0" err="1">
                <a:latin typeface="Georgia" panose="02040502050405020303" pitchFamily="18" charset="0"/>
              </a:rPr>
              <a:t>Ultima</a:t>
            </a:r>
            <a:r>
              <a:rPr lang="en-US" sz="5400" b="1" dirty="0">
                <a:latin typeface="Georgia" panose="02040502050405020303" pitchFamily="18" charset="0"/>
              </a:rPr>
              <a:t> </a:t>
            </a:r>
            <a:r>
              <a:rPr lang="en-US" sz="5400" b="1" dirty="0">
                <a:solidFill>
                  <a:srgbClr val="FFFF00"/>
                </a:solidFill>
                <a:latin typeface="Georgia" panose="02040502050405020303" pitchFamily="18" charset="0"/>
              </a:rPr>
              <a:t>IS NOT</a:t>
            </a:r>
            <a:r>
              <a:rPr lang="en-US" sz="5400" b="1" dirty="0">
                <a:latin typeface="Georgia" panose="02040502050405020303" pitchFamily="18" charset="0"/>
              </a:rPr>
              <a:t> a </a:t>
            </a:r>
            <a:r>
              <a:rPr lang="en-US" sz="5400" b="1" i="1" dirty="0" err="1">
                <a:solidFill>
                  <a:srgbClr val="FFC000"/>
                </a:solidFill>
                <a:latin typeface="Georgia" panose="02040502050405020303" pitchFamily="18" charset="0"/>
              </a:rPr>
              <a:t>bruja</a:t>
            </a:r>
            <a:r>
              <a:rPr lang="en-US" sz="5400" b="1" dirty="0">
                <a:latin typeface="Georgia" panose="02040502050405020303" pitchFamily="18" charset="0"/>
              </a:rPr>
              <a:t> and wields </a:t>
            </a:r>
            <a:r>
              <a:rPr lang="en-US" sz="5400" b="1" i="1" dirty="0" err="1">
                <a:solidFill>
                  <a:srgbClr val="92D050"/>
                </a:solidFill>
                <a:latin typeface="Georgia" panose="02040502050405020303" pitchFamily="18" charset="0"/>
              </a:rPr>
              <a:t>curandera</a:t>
            </a:r>
            <a:r>
              <a:rPr lang="en-US" sz="5400" b="1" dirty="0">
                <a:latin typeface="Georgia" panose="02040502050405020303" pitchFamily="18" charset="0"/>
              </a:rPr>
              <a:t> powers</a:t>
            </a:r>
          </a:p>
        </p:txBody>
      </p:sp>
      <p:sp>
        <p:nvSpPr>
          <p:cNvPr id="7" name="Text Placeholder 6"/>
          <p:cNvSpPr>
            <a:spLocks noGrp="1"/>
          </p:cNvSpPr>
          <p:nvPr>
            <p:ph type="body" sz="quarter" idx="3"/>
          </p:nvPr>
        </p:nvSpPr>
        <p:spPr>
          <a:xfrm>
            <a:off x="6172200" y="1325563"/>
            <a:ext cx="5183188" cy="823912"/>
          </a:xfrm>
        </p:spPr>
        <p:txBody>
          <a:bodyPr anchor="t">
            <a:normAutofit/>
          </a:bodyPr>
          <a:lstStyle/>
          <a:p>
            <a:pPr algn="ctr"/>
            <a:r>
              <a:rPr lang="en-US" sz="4500" dirty="0">
                <a:latin typeface="Georgia" panose="02040502050405020303" pitchFamily="18" charset="0"/>
              </a:rPr>
              <a:t>Theory #2 </a:t>
            </a:r>
            <a:r>
              <a:rPr lang="en-US" sz="1900" dirty="0">
                <a:latin typeface="Georgia" panose="02040502050405020303" pitchFamily="18" charset="0"/>
              </a:rPr>
              <a:t>(Conspiracy)</a:t>
            </a:r>
          </a:p>
        </p:txBody>
      </p:sp>
      <p:sp>
        <p:nvSpPr>
          <p:cNvPr id="9" name="Content Placeholder 5"/>
          <p:cNvSpPr>
            <a:spLocks noGrp="1"/>
          </p:cNvSpPr>
          <p:nvPr>
            <p:ph sz="half" idx="2"/>
          </p:nvPr>
        </p:nvSpPr>
        <p:spPr>
          <a:xfrm>
            <a:off x="6197601" y="2149475"/>
            <a:ext cx="5157787" cy="4040188"/>
          </a:xfrm>
        </p:spPr>
        <p:txBody>
          <a:bodyPr anchor="ctr">
            <a:normAutofit/>
          </a:bodyPr>
          <a:lstStyle/>
          <a:p>
            <a:pPr marL="0" indent="0" algn="ctr">
              <a:buNone/>
            </a:pPr>
            <a:r>
              <a:rPr lang="en-US" sz="5400" b="1" dirty="0" err="1">
                <a:latin typeface="Georgia" panose="02040502050405020303" pitchFamily="18" charset="0"/>
              </a:rPr>
              <a:t>Ultima</a:t>
            </a:r>
            <a:r>
              <a:rPr lang="en-US" sz="5400" b="1" dirty="0">
                <a:latin typeface="Georgia" panose="02040502050405020303" pitchFamily="18" charset="0"/>
              </a:rPr>
              <a:t> </a:t>
            </a:r>
            <a:r>
              <a:rPr lang="en-US" sz="5400" b="1" dirty="0">
                <a:solidFill>
                  <a:srgbClr val="FF0000"/>
                </a:solidFill>
                <a:latin typeface="Georgia" panose="02040502050405020303" pitchFamily="18" charset="0"/>
              </a:rPr>
              <a:t>IS</a:t>
            </a:r>
            <a:r>
              <a:rPr lang="en-US" sz="5400" b="1" dirty="0">
                <a:solidFill>
                  <a:srgbClr val="FFFF00"/>
                </a:solidFill>
                <a:latin typeface="Georgia" panose="02040502050405020303" pitchFamily="18" charset="0"/>
              </a:rPr>
              <a:t> </a:t>
            </a:r>
            <a:r>
              <a:rPr lang="en-US" sz="5400" b="1" dirty="0">
                <a:latin typeface="Georgia" panose="02040502050405020303" pitchFamily="18" charset="0"/>
              </a:rPr>
              <a:t>a </a:t>
            </a:r>
            <a:r>
              <a:rPr lang="en-US" sz="5400" b="1" i="1" dirty="0" err="1">
                <a:solidFill>
                  <a:srgbClr val="92D050"/>
                </a:solidFill>
                <a:latin typeface="Georgia" panose="02040502050405020303" pitchFamily="18" charset="0"/>
              </a:rPr>
              <a:t>bruja</a:t>
            </a:r>
            <a:r>
              <a:rPr lang="en-US" sz="5400" b="1" dirty="0">
                <a:latin typeface="Georgia" panose="02040502050405020303" pitchFamily="18" charset="0"/>
              </a:rPr>
              <a:t> and wields </a:t>
            </a:r>
            <a:r>
              <a:rPr lang="en-US" sz="5400" b="1" i="1" dirty="0" err="1">
                <a:solidFill>
                  <a:srgbClr val="FFC000"/>
                </a:solidFill>
                <a:latin typeface="Georgia" panose="02040502050405020303" pitchFamily="18" charset="0"/>
              </a:rPr>
              <a:t>brujeria</a:t>
            </a:r>
            <a:r>
              <a:rPr lang="en-US" sz="5400" b="1" dirty="0">
                <a:latin typeface="Georgia" panose="02040502050405020303" pitchFamily="18" charset="0"/>
              </a:rPr>
              <a:t> powers</a:t>
            </a:r>
          </a:p>
        </p:txBody>
      </p:sp>
    </p:spTree>
    <p:extLst>
      <p:ext uri="{BB962C8B-B14F-4D97-AF65-F5344CB8AC3E}">
        <p14:creationId xmlns:p14="http://schemas.microsoft.com/office/powerpoint/2010/main" val="406623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0"/>
            <a:ext cx="10515600" cy="1325563"/>
          </a:xfrm>
        </p:spPr>
        <p:txBody>
          <a:bodyPr>
            <a:normAutofit/>
          </a:bodyPr>
          <a:lstStyle/>
          <a:p>
            <a:pPr algn="ctr"/>
            <a:r>
              <a:rPr lang="en-US" sz="6000" b="1" dirty="0">
                <a:latin typeface="Georgia" panose="02040502050405020303" pitchFamily="18" charset="0"/>
              </a:rPr>
              <a:t>Two Theories</a:t>
            </a:r>
          </a:p>
        </p:txBody>
      </p:sp>
      <p:sp>
        <p:nvSpPr>
          <p:cNvPr id="5" name="Text Placeholder 4"/>
          <p:cNvSpPr>
            <a:spLocks noGrp="1"/>
          </p:cNvSpPr>
          <p:nvPr>
            <p:ph type="body" idx="1"/>
          </p:nvPr>
        </p:nvSpPr>
        <p:spPr>
          <a:xfrm>
            <a:off x="839788" y="1325563"/>
            <a:ext cx="5157787" cy="823912"/>
          </a:xfrm>
        </p:spPr>
        <p:txBody>
          <a:bodyPr anchor="t">
            <a:normAutofit/>
          </a:bodyPr>
          <a:lstStyle/>
          <a:p>
            <a:pPr algn="ctr"/>
            <a:r>
              <a:rPr lang="en-US" sz="4500" dirty="0">
                <a:latin typeface="Georgia" panose="02040502050405020303" pitchFamily="18" charset="0"/>
              </a:rPr>
              <a:t>Theory #1</a:t>
            </a:r>
          </a:p>
        </p:txBody>
      </p:sp>
      <p:sp>
        <p:nvSpPr>
          <p:cNvPr id="6" name="Content Placeholder 5"/>
          <p:cNvSpPr>
            <a:spLocks noGrp="1"/>
          </p:cNvSpPr>
          <p:nvPr>
            <p:ph sz="half" idx="2"/>
          </p:nvPr>
        </p:nvSpPr>
        <p:spPr>
          <a:xfrm>
            <a:off x="839788" y="2149475"/>
            <a:ext cx="5261754" cy="4040188"/>
          </a:xfrm>
        </p:spPr>
        <p:txBody>
          <a:bodyPr anchor="ctr">
            <a:normAutofit/>
          </a:bodyPr>
          <a:lstStyle/>
          <a:p>
            <a:pPr marL="0" indent="0" algn="ctr">
              <a:buNone/>
            </a:pPr>
            <a:r>
              <a:rPr lang="en-US" sz="4400" b="1" i="1" dirty="0">
                <a:latin typeface="Georgia" panose="02040502050405020303" pitchFamily="18" charset="0"/>
              </a:rPr>
              <a:t>Record 3-4 pieces of evidence from chapters 1-12 to support </a:t>
            </a:r>
            <a:r>
              <a:rPr lang="en-US" sz="4400" b="1" i="1" dirty="0">
                <a:solidFill>
                  <a:srgbClr val="92D050"/>
                </a:solidFill>
                <a:latin typeface="Georgia" panose="02040502050405020303" pitchFamily="18" charset="0"/>
              </a:rPr>
              <a:t>theory 1</a:t>
            </a:r>
          </a:p>
        </p:txBody>
      </p:sp>
      <p:sp>
        <p:nvSpPr>
          <p:cNvPr id="7" name="Text Placeholder 6"/>
          <p:cNvSpPr>
            <a:spLocks noGrp="1"/>
          </p:cNvSpPr>
          <p:nvPr>
            <p:ph type="body" sz="quarter" idx="3"/>
          </p:nvPr>
        </p:nvSpPr>
        <p:spPr>
          <a:xfrm>
            <a:off x="6172200" y="1325563"/>
            <a:ext cx="5183188" cy="823912"/>
          </a:xfrm>
        </p:spPr>
        <p:txBody>
          <a:bodyPr anchor="t">
            <a:normAutofit/>
          </a:bodyPr>
          <a:lstStyle/>
          <a:p>
            <a:pPr algn="ctr"/>
            <a:r>
              <a:rPr lang="en-US" sz="4500" dirty="0">
                <a:latin typeface="Georgia" panose="02040502050405020303" pitchFamily="18" charset="0"/>
              </a:rPr>
              <a:t>Theory #2</a:t>
            </a:r>
          </a:p>
        </p:txBody>
      </p:sp>
      <p:sp>
        <p:nvSpPr>
          <p:cNvPr id="9" name="Content Placeholder 5"/>
          <p:cNvSpPr>
            <a:spLocks noGrp="1"/>
          </p:cNvSpPr>
          <p:nvPr>
            <p:ph sz="half" idx="2"/>
          </p:nvPr>
        </p:nvSpPr>
        <p:spPr>
          <a:xfrm>
            <a:off x="6197601" y="2149475"/>
            <a:ext cx="5157787" cy="4040188"/>
          </a:xfrm>
        </p:spPr>
        <p:txBody>
          <a:bodyPr anchor="ctr">
            <a:normAutofit/>
          </a:bodyPr>
          <a:lstStyle/>
          <a:p>
            <a:pPr marL="0" indent="0" algn="ctr">
              <a:buNone/>
            </a:pPr>
            <a:r>
              <a:rPr lang="en-US" sz="4000" b="1" i="1" dirty="0">
                <a:latin typeface="Georgia" panose="02040502050405020303" pitchFamily="18" charset="0"/>
              </a:rPr>
              <a:t>Record 3-4 pieces of evidence from chapters 1-12 to support </a:t>
            </a:r>
            <a:r>
              <a:rPr lang="en-US" sz="4000" b="1" i="1" dirty="0">
                <a:solidFill>
                  <a:srgbClr val="FFC000"/>
                </a:solidFill>
                <a:latin typeface="Georgia" panose="02040502050405020303" pitchFamily="18" charset="0"/>
              </a:rPr>
              <a:t>the conspiracy theory</a:t>
            </a:r>
          </a:p>
        </p:txBody>
      </p:sp>
    </p:spTree>
    <p:extLst>
      <p:ext uri="{BB962C8B-B14F-4D97-AF65-F5344CB8AC3E}">
        <p14:creationId xmlns:p14="http://schemas.microsoft.com/office/powerpoint/2010/main" val="1875377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1"/>
            <a:ext cx="6779741" cy="1127828"/>
          </a:xfrm>
        </p:spPr>
        <p:txBody>
          <a:bodyPr>
            <a:normAutofit/>
          </a:bodyPr>
          <a:lstStyle/>
          <a:p>
            <a:r>
              <a:rPr lang="en-US" sz="5400" b="1" i="1" dirty="0" err="1"/>
              <a:t>Brujas</a:t>
            </a:r>
            <a:r>
              <a:rPr lang="en-US" sz="5400" b="1" i="1" dirty="0"/>
              <a:t>– </a:t>
            </a:r>
            <a:r>
              <a:rPr lang="en-US" sz="5400" b="1" i="1" dirty="0">
                <a:solidFill>
                  <a:schemeClr val="accent2"/>
                </a:solidFill>
              </a:rPr>
              <a:t>No </a:t>
            </a:r>
            <a:r>
              <a:rPr lang="en-US" sz="5400" b="1" i="1" dirty="0" err="1">
                <a:solidFill>
                  <a:schemeClr val="accent2"/>
                </a:solidFill>
              </a:rPr>
              <a:t>bueno</a:t>
            </a:r>
            <a:endParaRPr lang="en-US" sz="5400" b="1" i="1" dirty="0">
              <a:solidFill>
                <a:schemeClr val="accent2"/>
              </a:solidFill>
            </a:endParaRPr>
          </a:p>
        </p:txBody>
      </p:sp>
      <p:pic>
        <p:nvPicPr>
          <p:cNvPr id="1030" name="Picture 6" descr="Image result for wi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 y="1127828"/>
            <a:ext cx="6779741" cy="38244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ytimg.com/vi/5saXEgeZqHM/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429" y="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rujas bless me ulti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429" y="3237798"/>
            <a:ext cx="3352038" cy="362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48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13" y="0"/>
            <a:ext cx="5557691" cy="1009713"/>
          </a:xfrm>
        </p:spPr>
        <p:txBody>
          <a:bodyPr>
            <a:noAutofit/>
          </a:bodyPr>
          <a:lstStyle/>
          <a:p>
            <a:r>
              <a:rPr lang="en-US" sz="5400" b="1" i="1" dirty="0" err="1"/>
              <a:t>Brujas</a:t>
            </a:r>
            <a:r>
              <a:rPr lang="en-US" sz="5400" b="1" i="1" dirty="0"/>
              <a:t>– </a:t>
            </a:r>
            <a:r>
              <a:rPr lang="en-US" sz="5400" b="1" i="1" dirty="0">
                <a:solidFill>
                  <a:schemeClr val="accent2"/>
                </a:solidFill>
              </a:rPr>
              <a:t>No </a:t>
            </a:r>
            <a:r>
              <a:rPr lang="en-US" sz="5400" b="1" i="1" dirty="0" err="1">
                <a:solidFill>
                  <a:schemeClr val="accent2"/>
                </a:solidFill>
              </a:rPr>
              <a:t>bueno</a:t>
            </a:r>
            <a:endParaRPr lang="en-US" sz="5400" b="1" i="1" dirty="0">
              <a:solidFill>
                <a:schemeClr val="accent6"/>
              </a:solidFill>
            </a:endParaRPr>
          </a:p>
        </p:txBody>
      </p:sp>
      <p:sp>
        <p:nvSpPr>
          <p:cNvPr id="3" name="Rectangle 2"/>
          <p:cNvSpPr/>
          <p:nvPr/>
        </p:nvSpPr>
        <p:spPr>
          <a:xfrm>
            <a:off x="383929" y="1085617"/>
            <a:ext cx="11551397" cy="4154984"/>
          </a:xfrm>
          <a:prstGeom prst="rect">
            <a:avLst/>
          </a:prstGeom>
        </p:spPr>
        <p:txBody>
          <a:bodyPr wrap="square">
            <a:spAutoFit/>
          </a:bodyPr>
          <a:lstStyle/>
          <a:p>
            <a:r>
              <a:rPr lang="en-US" sz="2400" dirty="0" smtClean="0">
                <a:latin typeface="Georgia" panose="02040502050405020303" pitchFamily="18" charset="0"/>
              </a:rPr>
              <a:t>Early </a:t>
            </a:r>
            <a:r>
              <a:rPr lang="en-US" sz="2400" i="1" dirty="0" err="1">
                <a:latin typeface="Georgia" panose="02040502050405020303" pitchFamily="18" charset="0"/>
              </a:rPr>
              <a:t>Brujería</a:t>
            </a:r>
            <a:r>
              <a:rPr lang="en-US" sz="2400" dirty="0">
                <a:latin typeface="Georgia" panose="02040502050405020303" pitchFamily="18" charset="0"/>
              </a:rPr>
              <a:t> can be traced back as far as the 1500s when the archbishop of Santo Domingo and fifth bishop of Puerto Rico, </a:t>
            </a:r>
            <a:r>
              <a:rPr lang="en-US" sz="2400" dirty="0" err="1">
                <a:latin typeface="Georgia" panose="02040502050405020303" pitchFamily="18" charset="0"/>
              </a:rPr>
              <a:t>Nicolás</a:t>
            </a:r>
            <a:r>
              <a:rPr lang="en-US" sz="2400" dirty="0">
                <a:latin typeface="Georgia" panose="02040502050405020303" pitchFamily="18" charset="0"/>
              </a:rPr>
              <a:t> Ramos, recorded his recollections of </a:t>
            </a:r>
            <a:r>
              <a:rPr lang="en-US" sz="2400" dirty="0" smtClean="0">
                <a:latin typeface="Georgia" panose="02040502050405020303" pitchFamily="18" charset="0"/>
              </a:rPr>
              <a:t>“black </a:t>
            </a:r>
            <a:r>
              <a:rPr lang="en-US" sz="2400" i="1" dirty="0" err="1">
                <a:latin typeface="Georgia" panose="02040502050405020303" pitchFamily="18" charset="0"/>
              </a:rPr>
              <a:t>brujos</a:t>
            </a:r>
            <a:r>
              <a:rPr lang="en-US" sz="2400" dirty="0">
                <a:latin typeface="Georgia" panose="02040502050405020303" pitchFamily="18" charset="0"/>
              </a:rPr>
              <a:t> </a:t>
            </a:r>
            <a:r>
              <a:rPr lang="en-US" sz="2400" dirty="0" smtClean="0">
                <a:latin typeface="Georgia" panose="02040502050405020303" pitchFamily="18" charset="0"/>
              </a:rPr>
              <a:t>who </a:t>
            </a:r>
            <a:r>
              <a:rPr lang="en-US" sz="2400" dirty="0">
                <a:latin typeface="Georgia" panose="02040502050405020303" pitchFamily="18" charset="0"/>
              </a:rPr>
              <a:t>engaged with the devil in the shape of a goat and, every night in front of this goat, cursed God, </a:t>
            </a:r>
            <a:r>
              <a:rPr lang="en-US" sz="2400" i="1" dirty="0">
                <a:latin typeface="Georgia" panose="02040502050405020303" pitchFamily="18" charset="0"/>
              </a:rPr>
              <a:t>Santa </a:t>
            </a:r>
            <a:r>
              <a:rPr lang="en-US" sz="2400" i="1" dirty="0" err="1">
                <a:latin typeface="Georgia" panose="02040502050405020303" pitchFamily="18" charset="0"/>
              </a:rPr>
              <a:t>María</a:t>
            </a:r>
            <a:r>
              <a:rPr lang="en-US" sz="2400" dirty="0">
                <a:latin typeface="Georgia" panose="02040502050405020303" pitchFamily="18" charset="0"/>
              </a:rPr>
              <a:t>, and the sacraments of the Holy Church.’’ </a:t>
            </a:r>
            <a:r>
              <a:rPr lang="en-US" sz="2400" dirty="0" smtClean="0">
                <a:latin typeface="Georgia" panose="02040502050405020303" pitchFamily="18" charset="0"/>
              </a:rPr>
              <a:t>Ramos </a:t>
            </a:r>
            <a:r>
              <a:rPr lang="en-US" sz="2400" dirty="0">
                <a:latin typeface="Georgia" panose="02040502050405020303" pitchFamily="18" charset="0"/>
              </a:rPr>
              <a:t>wrote, </a:t>
            </a:r>
            <a:r>
              <a:rPr lang="en-US" sz="2400" dirty="0" smtClean="0">
                <a:latin typeface="Georgia" panose="02040502050405020303" pitchFamily="18" charset="0"/>
              </a:rPr>
              <a:t>‘‘Asserting </a:t>
            </a:r>
            <a:r>
              <a:rPr lang="en-US" sz="2400" dirty="0">
                <a:latin typeface="Georgia" panose="02040502050405020303" pitchFamily="18" charset="0"/>
              </a:rPr>
              <a:t>that they did not have nor believe in a god other than that devil…they performed these rituals in some fields </a:t>
            </a:r>
            <a:r>
              <a:rPr lang="en-US" sz="2400" dirty="0" smtClean="0">
                <a:latin typeface="Georgia" panose="02040502050405020303" pitchFamily="18" charset="0"/>
              </a:rPr>
              <a:t>…</a:t>
            </a:r>
            <a:r>
              <a:rPr lang="en-US" sz="2400" dirty="0">
                <a:latin typeface="Georgia" panose="02040502050405020303" pitchFamily="18" charset="0"/>
              </a:rPr>
              <a:t>not in dreams since there were some people who saw them.’’ These people, Ramos continues, ‘‘tried to make them </a:t>
            </a:r>
            <a:r>
              <a:rPr lang="en-US" sz="2400" dirty="0" smtClean="0">
                <a:latin typeface="Georgia" panose="02040502050405020303" pitchFamily="18" charset="0"/>
              </a:rPr>
              <a:t>refrain </a:t>
            </a:r>
            <a:r>
              <a:rPr lang="en-US" sz="2400" dirty="0">
                <a:latin typeface="Georgia" panose="02040502050405020303" pitchFamily="18" charset="0"/>
              </a:rPr>
              <a:t>from their doings through chanting and holy </a:t>
            </a:r>
            <a:r>
              <a:rPr lang="en-US" sz="2400" dirty="0" smtClean="0">
                <a:latin typeface="Georgia" panose="02040502050405020303" pitchFamily="18" charset="0"/>
              </a:rPr>
              <a:t>gifts, and </a:t>
            </a:r>
            <a:r>
              <a:rPr lang="en-US" sz="2400" dirty="0">
                <a:latin typeface="Georgia" panose="02040502050405020303" pitchFamily="18" charset="0"/>
              </a:rPr>
              <a:t>with all this </a:t>
            </a:r>
            <a:r>
              <a:rPr lang="en-US" sz="2400" dirty="0" smtClean="0">
                <a:latin typeface="Georgia" panose="02040502050405020303" pitchFamily="18" charset="0"/>
              </a:rPr>
              <a:t>information they </a:t>
            </a:r>
            <a:r>
              <a:rPr lang="en-US" sz="2400" dirty="0">
                <a:latin typeface="Georgia" panose="02040502050405020303" pitchFamily="18" charset="0"/>
              </a:rPr>
              <a:t>came to me.’” </a:t>
            </a:r>
            <a:endParaRPr lang="en-US" sz="2400" dirty="0" smtClean="0">
              <a:latin typeface="Georgia" panose="02040502050405020303" pitchFamily="18" charset="0"/>
            </a:endParaRPr>
          </a:p>
          <a:p>
            <a:pPr marL="342900" indent="-342900">
              <a:buFont typeface="Arial" panose="020B0604020202020204" pitchFamily="34" charset="0"/>
              <a:buChar char="•"/>
            </a:pPr>
            <a:r>
              <a:rPr lang="en-US" sz="2400" dirty="0" smtClean="0">
                <a:latin typeface="Georgia" panose="02040502050405020303" pitchFamily="18" charset="0"/>
              </a:rPr>
              <a:t>This </a:t>
            </a:r>
            <a:r>
              <a:rPr lang="en-US" sz="2400" dirty="0">
                <a:latin typeface="Georgia" panose="02040502050405020303" pitchFamily="18" charset="0"/>
              </a:rPr>
              <a:t>perpetual demonization of elements of African worship set up the forefront to the centuries of demonization of </a:t>
            </a:r>
            <a:r>
              <a:rPr lang="en-US" sz="2400" i="1" dirty="0" err="1">
                <a:latin typeface="Georgia" panose="02040502050405020303" pitchFamily="18" charset="0"/>
              </a:rPr>
              <a:t>Brujería</a:t>
            </a:r>
            <a:r>
              <a:rPr lang="en-US" sz="2400" dirty="0">
                <a:latin typeface="Georgia" panose="02040502050405020303" pitchFamily="18" charset="0"/>
              </a:rPr>
              <a:t> practices</a:t>
            </a:r>
            <a:r>
              <a:rPr lang="en-US" sz="2400" dirty="0" smtClean="0">
                <a:latin typeface="Georgia" panose="02040502050405020303" pitchFamily="18" charset="0"/>
              </a:rPr>
              <a:t>.</a:t>
            </a:r>
            <a:endParaRPr lang="en-US" sz="2400" dirty="0">
              <a:latin typeface="Georgia" panose="02040502050405020303" pitchFamily="18" charset="0"/>
            </a:endParaRPr>
          </a:p>
        </p:txBody>
      </p:sp>
    </p:spTree>
    <p:extLst>
      <p:ext uri="{BB962C8B-B14F-4D97-AF65-F5344CB8AC3E}">
        <p14:creationId xmlns:p14="http://schemas.microsoft.com/office/powerpoint/2010/main" val="3805314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13" y="0"/>
            <a:ext cx="5557691" cy="1009713"/>
          </a:xfrm>
        </p:spPr>
        <p:txBody>
          <a:bodyPr>
            <a:noAutofit/>
          </a:bodyPr>
          <a:lstStyle/>
          <a:p>
            <a:r>
              <a:rPr lang="en-US" sz="5400" b="1" i="1" dirty="0" err="1"/>
              <a:t>Brujas</a:t>
            </a:r>
            <a:r>
              <a:rPr lang="en-US" sz="5400" b="1" i="1" dirty="0"/>
              <a:t>– </a:t>
            </a:r>
            <a:r>
              <a:rPr lang="en-US" sz="5400" b="1" i="1" dirty="0">
                <a:solidFill>
                  <a:schemeClr val="accent2"/>
                </a:solidFill>
              </a:rPr>
              <a:t>No </a:t>
            </a:r>
            <a:r>
              <a:rPr lang="en-US" sz="5400" b="1" i="1" dirty="0" err="1">
                <a:solidFill>
                  <a:schemeClr val="accent2"/>
                </a:solidFill>
              </a:rPr>
              <a:t>bueno</a:t>
            </a:r>
            <a:endParaRPr lang="en-US" sz="5400" b="1" i="1" dirty="0">
              <a:solidFill>
                <a:schemeClr val="accent6"/>
              </a:solidFill>
            </a:endParaRPr>
          </a:p>
        </p:txBody>
      </p:sp>
      <p:sp>
        <p:nvSpPr>
          <p:cNvPr id="3" name="Rectangle 2"/>
          <p:cNvSpPr/>
          <p:nvPr/>
        </p:nvSpPr>
        <p:spPr>
          <a:xfrm>
            <a:off x="395961" y="1009713"/>
            <a:ext cx="8387092" cy="5755422"/>
          </a:xfrm>
          <a:prstGeom prst="rect">
            <a:avLst/>
          </a:prstGeom>
        </p:spPr>
        <p:txBody>
          <a:bodyPr wrap="square">
            <a:spAutoFit/>
          </a:bodyPr>
          <a:lstStyle/>
          <a:p>
            <a:r>
              <a:rPr lang="en-US" sz="2300" dirty="0" smtClean="0">
                <a:latin typeface="Georgia" panose="02040502050405020303" pitchFamily="18" charset="0"/>
              </a:rPr>
              <a:t>Witchcraft </a:t>
            </a:r>
            <a:r>
              <a:rPr lang="en-US" sz="2300" dirty="0">
                <a:latin typeface="Georgia" panose="02040502050405020303" pitchFamily="18" charset="0"/>
              </a:rPr>
              <a:t>was also an important part of the social and cultural history of late-Colonial Mexico, during the Mexican Inquisition. Spanish Inquisitors viewed witchcraft as a problem that could be cured simply through confession. Yet, as anthropologist Ruth Behar writes, witchcraft, not only in Mexico but in Latin America in general, was a "conjecture of sexuality, witchcraft, and religion, in which Spanish, indigenous, and African cultures converged</a:t>
            </a:r>
            <a:r>
              <a:rPr lang="en-US" sz="2300" dirty="0" smtClean="0">
                <a:latin typeface="Georgia" panose="02040502050405020303" pitchFamily="18" charset="0"/>
              </a:rPr>
              <a:t>.”</a:t>
            </a:r>
          </a:p>
          <a:p>
            <a:endParaRPr lang="en-US" sz="2300" dirty="0" smtClean="0">
              <a:latin typeface="Georgia" panose="02040502050405020303" pitchFamily="18" charset="0"/>
            </a:endParaRPr>
          </a:p>
          <a:p>
            <a:r>
              <a:rPr lang="en-US" sz="2300" dirty="0" smtClean="0">
                <a:latin typeface="Georgia" panose="02040502050405020303" pitchFamily="18" charset="0"/>
              </a:rPr>
              <a:t>Furthermore</a:t>
            </a:r>
            <a:r>
              <a:rPr lang="en-US" sz="2300" dirty="0">
                <a:latin typeface="Georgia" panose="02040502050405020303" pitchFamily="18" charset="0"/>
              </a:rPr>
              <a:t>, witchcraft in Mexico generally required an interethnic and interclass network of </a:t>
            </a:r>
            <a:r>
              <a:rPr lang="en-US" sz="2300" dirty="0" smtClean="0">
                <a:latin typeface="Georgia" panose="02040502050405020303" pitchFamily="18" charset="0"/>
              </a:rPr>
              <a:t>witches.  Yet</a:t>
            </a:r>
            <a:r>
              <a:rPr lang="en-US" sz="2300" dirty="0">
                <a:latin typeface="Georgia" panose="02040502050405020303" pitchFamily="18" charset="0"/>
              </a:rPr>
              <a:t>, </a:t>
            </a:r>
            <a:r>
              <a:rPr lang="en-US" sz="2300" dirty="0" smtClean="0">
                <a:latin typeface="Georgia" panose="02040502050405020303" pitchFamily="18" charset="0"/>
              </a:rPr>
              <a:t/>
            </a:r>
            <a:br>
              <a:rPr lang="en-US" sz="2300" dirty="0" smtClean="0">
                <a:latin typeface="Georgia" panose="02040502050405020303" pitchFamily="18" charset="0"/>
              </a:rPr>
            </a:br>
            <a:r>
              <a:rPr lang="en-US" sz="2300" dirty="0" smtClean="0">
                <a:latin typeface="Georgia" panose="02040502050405020303" pitchFamily="18" charset="0"/>
              </a:rPr>
              <a:t>according </a:t>
            </a:r>
            <a:r>
              <a:rPr lang="en-US" sz="2300" dirty="0">
                <a:latin typeface="Georgia" panose="02040502050405020303" pitchFamily="18" charset="0"/>
              </a:rPr>
              <a:t>to anthropology professor Laura Lewis, witchcraft in colonial Mexico ultimately represented an "affirmation of hegemony" for women, Indians, and especially Indian women over their white male counterparts as a result of the </a:t>
            </a:r>
            <a:r>
              <a:rPr lang="en-US" sz="2300" dirty="0" smtClean="0">
                <a:latin typeface="Georgia" panose="02040502050405020303" pitchFamily="18" charset="0"/>
              </a:rPr>
              <a:t>caste </a:t>
            </a:r>
            <a:r>
              <a:rPr lang="en-US" sz="2300" dirty="0">
                <a:latin typeface="Georgia" panose="02040502050405020303" pitchFamily="18" charset="0"/>
              </a:rPr>
              <a:t>system</a:t>
            </a:r>
          </a:p>
        </p:txBody>
      </p:sp>
      <p:pic>
        <p:nvPicPr>
          <p:cNvPr id="7" name="Picture 6"/>
          <p:cNvPicPr>
            <a:picLocks noChangeAspect="1"/>
          </p:cNvPicPr>
          <p:nvPr/>
        </p:nvPicPr>
        <p:blipFill>
          <a:blip r:embed="rId3"/>
          <a:stretch>
            <a:fillRect/>
          </a:stretch>
        </p:blipFill>
        <p:spPr>
          <a:xfrm>
            <a:off x="8674069" y="2851484"/>
            <a:ext cx="3384330" cy="3849353"/>
          </a:xfrm>
          <a:prstGeom prst="rect">
            <a:avLst/>
          </a:prstGeom>
        </p:spPr>
      </p:pic>
    </p:spTree>
    <p:extLst>
      <p:ext uri="{BB962C8B-B14F-4D97-AF65-F5344CB8AC3E}">
        <p14:creationId xmlns:p14="http://schemas.microsoft.com/office/powerpoint/2010/main" val="2583444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13" y="0"/>
            <a:ext cx="5557691" cy="1009713"/>
          </a:xfrm>
        </p:spPr>
        <p:txBody>
          <a:bodyPr>
            <a:noAutofit/>
          </a:bodyPr>
          <a:lstStyle/>
          <a:p>
            <a:r>
              <a:rPr lang="en-US" sz="5400" b="1" i="1" dirty="0" err="1"/>
              <a:t>Curanderas</a:t>
            </a:r>
            <a:r>
              <a:rPr lang="en-US" sz="5400" b="1" i="1" dirty="0"/>
              <a:t>– </a:t>
            </a:r>
            <a:r>
              <a:rPr lang="en-US" sz="5400" b="1" i="1" dirty="0" err="1">
                <a:solidFill>
                  <a:schemeClr val="accent6"/>
                </a:solidFill>
              </a:rPr>
              <a:t>bueno</a:t>
            </a:r>
            <a:endParaRPr lang="en-US" sz="5400" b="1" i="1" dirty="0">
              <a:solidFill>
                <a:schemeClr val="accent6"/>
              </a:solidFill>
            </a:endParaRPr>
          </a:p>
        </p:txBody>
      </p:sp>
      <p:pic>
        <p:nvPicPr>
          <p:cNvPr id="1028" name="Picture 4" descr="Image result for curand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13" y="1009713"/>
            <a:ext cx="5715000" cy="5029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urand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610" y="0"/>
            <a:ext cx="2948823" cy="45870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urande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7609" y="4150936"/>
            <a:ext cx="2948823" cy="25776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urand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6433" y="1162050"/>
            <a:ext cx="3340336" cy="415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49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13" y="0"/>
            <a:ext cx="5557691" cy="1009713"/>
          </a:xfrm>
        </p:spPr>
        <p:txBody>
          <a:bodyPr>
            <a:noAutofit/>
          </a:bodyPr>
          <a:lstStyle/>
          <a:p>
            <a:r>
              <a:rPr lang="en-US" sz="5400" b="1" i="1" dirty="0" err="1"/>
              <a:t>Curanderas</a:t>
            </a:r>
            <a:r>
              <a:rPr lang="en-US" sz="5400" b="1" i="1" dirty="0"/>
              <a:t>– </a:t>
            </a:r>
            <a:r>
              <a:rPr lang="en-US" sz="5400" b="1" i="1" dirty="0" err="1">
                <a:solidFill>
                  <a:schemeClr val="accent6"/>
                </a:solidFill>
              </a:rPr>
              <a:t>bueno</a:t>
            </a:r>
            <a:endParaRPr lang="en-US" sz="5400" b="1" i="1" dirty="0">
              <a:solidFill>
                <a:schemeClr val="accent6"/>
              </a:solidFill>
            </a:endParaRPr>
          </a:p>
        </p:txBody>
      </p:sp>
      <p:sp>
        <p:nvSpPr>
          <p:cNvPr id="3" name="Rectangle 2"/>
          <p:cNvSpPr/>
          <p:nvPr/>
        </p:nvSpPr>
        <p:spPr>
          <a:xfrm>
            <a:off x="383929" y="1085617"/>
            <a:ext cx="11551397" cy="5570756"/>
          </a:xfrm>
          <a:prstGeom prst="rect">
            <a:avLst/>
          </a:prstGeom>
        </p:spPr>
        <p:txBody>
          <a:bodyPr wrap="square">
            <a:spAutoFit/>
          </a:bodyPr>
          <a:lstStyle/>
          <a:p>
            <a:r>
              <a:rPr lang="en-US" sz="2400" dirty="0">
                <a:latin typeface="Georgia" panose="02040502050405020303" pitchFamily="18" charset="0"/>
              </a:rPr>
              <a:t>The term curanderos can be traced all the way back to the Spanish colonization of Latin America. Curanderos are the result of the mixture of traditional indigenous medicinal practices and Catholic rituals. </a:t>
            </a:r>
            <a:endParaRPr lang="en-US" sz="2400" dirty="0" smtClean="0">
              <a:latin typeface="Georgia" panose="02040502050405020303" pitchFamily="18" charset="0"/>
            </a:endParaRPr>
          </a:p>
          <a:p>
            <a:pPr marL="342900" indent="-342900">
              <a:buFont typeface="Arial" panose="020B0604020202020204" pitchFamily="34" charset="0"/>
              <a:buChar char="•"/>
            </a:pPr>
            <a:r>
              <a:rPr lang="en-US" sz="2000" dirty="0">
                <a:latin typeface="Georgia" panose="02040502050405020303" pitchFamily="18" charset="0"/>
              </a:rPr>
              <a:t>There was also an influence from African rituals brought to Latin America by slaves</a:t>
            </a:r>
            <a:r>
              <a:rPr lang="en-US" sz="2000" dirty="0" smtClean="0">
                <a:latin typeface="Georgia" panose="02040502050405020303" pitchFamily="18" charset="0"/>
              </a:rPr>
              <a:t>.</a:t>
            </a:r>
            <a:endParaRPr lang="en-US" sz="2400" dirty="0">
              <a:latin typeface="Georgia" panose="02040502050405020303" pitchFamily="18" charset="0"/>
            </a:endParaRPr>
          </a:p>
          <a:p>
            <a:r>
              <a:rPr lang="en-US" sz="2400" dirty="0" smtClean="0">
                <a:latin typeface="Georgia" panose="02040502050405020303" pitchFamily="18" charset="0"/>
              </a:rPr>
              <a:t>The </a:t>
            </a:r>
            <a:r>
              <a:rPr lang="en-US" sz="2400" dirty="0">
                <a:latin typeface="Georgia" panose="02040502050405020303" pitchFamily="18" charset="0"/>
              </a:rPr>
              <a:t>term stems from the Spanish word for "to </a:t>
            </a:r>
            <a:r>
              <a:rPr lang="en-US" sz="2400" dirty="0" smtClean="0">
                <a:latin typeface="Georgia" panose="02040502050405020303" pitchFamily="18" charset="0"/>
              </a:rPr>
              <a:t>heal“: </a:t>
            </a:r>
            <a:r>
              <a:rPr lang="en-US" sz="2400" i="1" dirty="0" err="1">
                <a:latin typeface="Georgia" panose="02040502050405020303" pitchFamily="18" charset="0"/>
              </a:rPr>
              <a:t>curar</a:t>
            </a:r>
            <a:r>
              <a:rPr lang="en-US" sz="2400" dirty="0">
                <a:latin typeface="Georgia" panose="02040502050405020303" pitchFamily="18" charset="0"/>
              </a:rPr>
              <a:t>. Curanderos go beyond Western medicine, by linking illness with evil spirits. This extends a curandero's duties to cover not only physical ailments but also psychological issues and even things like a failing marriage. </a:t>
            </a:r>
            <a:endParaRPr lang="en-US" sz="2400" dirty="0" smtClean="0">
              <a:latin typeface="Georgia" panose="02040502050405020303" pitchFamily="18" charset="0"/>
            </a:endParaRPr>
          </a:p>
          <a:p>
            <a:pPr marL="342900" indent="-342900">
              <a:buFont typeface="Arial" panose="020B0604020202020204" pitchFamily="34" charset="0"/>
              <a:buChar char="•"/>
            </a:pPr>
            <a:r>
              <a:rPr lang="en-US" sz="2200" b="1" dirty="0">
                <a:latin typeface="Georgia" panose="02040502050405020303" pitchFamily="18" charset="0"/>
              </a:rPr>
              <a:t>In Colonial Latin America, female folk healers, or </a:t>
            </a:r>
            <a:r>
              <a:rPr lang="en-US" sz="2200" b="1" i="1" dirty="0" err="1">
                <a:latin typeface="Georgia" panose="02040502050405020303" pitchFamily="18" charset="0"/>
              </a:rPr>
              <a:t>curanderas</a:t>
            </a:r>
            <a:r>
              <a:rPr lang="en-US" sz="2200" b="1" dirty="0">
                <a:latin typeface="Georgia" panose="02040502050405020303" pitchFamily="18" charset="0"/>
              </a:rPr>
              <a:t>, were often conflated with </a:t>
            </a:r>
            <a:r>
              <a:rPr lang="en-US" sz="2200" b="1" i="1" dirty="0" err="1" smtClean="0">
                <a:latin typeface="Georgia" panose="02040502050405020303" pitchFamily="18" charset="0"/>
              </a:rPr>
              <a:t>brujas</a:t>
            </a:r>
            <a:r>
              <a:rPr lang="en-US" sz="2200" b="1" dirty="0" smtClean="0">
                <a:latin typeface="Georgia" panose="02040502050405020303" pitchFamily="18" charset="0"/>
              </a:rPr>
              <a:t>, </a:t>
            </a:r>
            <a:r>
              <a:rPr lang="en-US" sz="2200" b="1" dirty="0">
                <a:latin typeface="Georgia" panose="02040502050405020303" pitchFamily="18" charset="0"/>
              </a:rPr>
              <a:t>which refers to those who cast spells; although </a:t>
            </a:r>
            <a:r>
              <a:rPr lang="en-US" sz="2200" b="1" i="1" dirty="0" err="1">
                <a:latin typeface="Georgia" panose="02040502050405020303" pitchFamily="18" charset="0"/>
              </a:rPr>
              <a:t>curanderas</a:t>
            </a:r>
            <a:r>
              <a:rPr lang="en-US" sz="2200" b="1" dirty="0">
                <a:latin typeface="Georgia" panose="02040502050405020303" pitchFamily="18" charset="0"/>
              </a:rPr>
              <a:t> were persecuted during such times, it is likely because they were females in positions of authority, not because of their healing </a:t>
            </a:r>
            <a:r>
              <a:rPr lang="en-US" sz="2200" b="1" dirty="0" smtClean="0">
                <a:latin typeface="Georgia" panose="02040502050405020303" pitchFamily="18" charset="0"/>
              </a:rPr>
              <a:t>methods. </a:t>
            </a:r>
          </a:p>
          <a:p>
            <a:pPr marL="342900" indent="-342900">
              <a:buFont typeface="Arial" panose="020B0604020202020204" pitchFamily="34" charset="0"/>
              <a:buChar char="•"/>
            </a:pPr>
            <a:r>
              <a:rPr lang="en-US" sz="2000" dirty="0" smtClean="0">
                <a:latin typeface="Georgia" panose="02040502050405020303" pitchFamily="18" charset="0"/>
              </a:rPr>
              <a:t>Today </a:t>
            </a:r>
            <a:r>
              <a:rPr lang="en-US" sz="2000" dirty="0">
                <a:latin typeface="Georgia" panose="02040502050405020303" pitchFamily="18" charset="0"/>
              </a:rPr>
              <a:t>many women and men continue the curandero tradition in Mexico and the southwestern United States</a:t>
            </a:r>
            <a:r>
              <a:rPr lang="en-US" sz="2000" dirty="0" smtClean="0">
                <a:latin typeface="Georgia" panose="02040502050405020303" pitchFamily="18" charset="0"/>
              </a:rPr>
              <a:t>.</a:t>
            </a:r>
          </a:p>
          <a:p>
            <a:pPr marL="342900" indent="-342900">
              <a:buFont typeface="Arial" panose="020B0604020202020204" pitchFamily="34" charset="0"/>
              <a:buChar char="•"/>
            </a:pPr>
            <a:r>
              <a:rPr lang="en-US" sz="2000" i="1" dirty="0" err="1">
                <a:latin typeface="Georgia" panose="02040502050405020303" pitchFamily="18" charset="0"/>
              </a:rPr>
              <a:t>Curanderism</a:t>
            </a:r>
            <a:r>
              <a:rPr lang="en-US" sz="2000" dirty="0" err="1">
                <a:latin typeface="Georgia" panose="02040502050405020303" pitchFamily="18" charset="0"/>
              </a:rPr>
              <a:t>o</a:t>
            </a:r>
            <a:r>
              <a:rPr lang="en-US" sz="2000" dirty="0">
                <a:latin typeface="Georgia" panose="02040502050405020303" pitchFamily="18" charset="0"/>
              </a:rPr>
              <a:t> is not only a form of folk healing, it also includes the practice white magic, ritual, cleansings, energy work, spirit contact, divination, and a vast amount of prayer just to name a few.</a:t>
            </a:r>
          </a:p>
        </p:txBody>
      </p:sp>
    </p:spTree>
    <p:extLst>
      <p:ext uri="{BB962C8B-B14F-4D97-AF65-F5344CB8AC3E}">
        <p14:creationId xmlns:p14="http://schemas.microsoft.com/office/powerpoint/2010/main" val="400016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Georgia" panose="02040502050405020303" pitchFamily="18" charset="0"/>
              </a:rPr>
              <a:t>Scapular?</a:t>
            </a:r>
          </a:p>
        </p:txBody>
      </p:sp>
      <p:pic>
        <p:nvPicPr>
          <p:cNvPr id="1030" name="Picture 6" descr="http://www.freebrownscapular.com/images/free_scapular_lr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rot="579715">
            <a:off x="838200" y="2169940"/>
            <a:ext cx="4633752" cy="36627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p:txBody>
          <a:bodyPr>
            <a:normAutofit lnSpcReduction="10000"/>
          </a:bodyPr>
          <a:lstStyle/>
          <a:p>
            <a:r>
              <a:rPr lang="en-US" dirty="0">
                <a:latin typeface="Georgia" panose="02040502050405020303" pitchFamily="18" charset="0"/>
              </a:rPr>
              <a:t>The Christian scapular typically consists of two small (usually rectangular) pieces of cloth, wood or laminated paper, a few inches in size, which may bear religious images or text and are worn on a necklace.</a:t>
            </a:r>
          </a:p>
          <a:p>
            <a:endParaRPr lang="en-US" dirty="0">
              <a:latin typeface="Georgia" panose="02040502050405020303" pitchFamily="18" charset="0"/>
            </a:endParaRPr>
          </a:p>
          <a:p>
            <a:r>
              <a:rPr lang="en-US" dirty="0">
                <a:latin typeface="Georgia" panose="02040502050405020303" pitchFamily="18" charset="0"/>
              </a:rPr>
              <a:t>What is different about </a:t>
            </a:r>
            <a:r>
              <a:rPr lang="en-US" dirty="0" err="1">
                <a:latin typeface="Georgia" panose="02040502050405020303" pitchFamily="18" charset="0"/>
              </a:rPr>
              <a:t>Ultimas</a:t>
            </a:r>
            <a:r>
              <a:rPr lang="en-US" dirty="0">
                <a:latin typeface="Georgia" panose="02040502050405020303" pitchFamily="18" charset="0"/>
              </a:rPr>
              <a:t>’?</a:t>
            </a:r>
          </a:p>
        </p:txBody>
      </p:sp>
    </p:spTree>
    <p:extLst>
      <p:ext uri="{BB962C8B-B14F-4D97-AF65-F5344CB8AC3E}">
        <p14:creationId xmlns:p14="http://schemas.microsoft.com/office/powerpoint/2010/main" val="303743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i="1" dirty="0" err="1" smtClean="0">
                <a:latin typeface="Georgia" panose="02040502050405020303" pitchFamily="18" charset="0"/>
              </a:rPr>
              <a:t>Curanderas</a:t>
            </a:r>
            <a:r>
              <a:rPr lang="en-US" dirty="0" smtClean="0">
                <a:latin typeface="Georgia" panose="02040502050405020303" pitchFamily="18" charset="0"/>
              </a:rPr>
              <a:t> and the Church</a:t>
            </a:r>
            <a:endParaRPr lang="en-US" dirty="0">
              <a:latin typeface="Georgia" panose="02040502050405020303" pitchFamily="18" charset="0"/>
            </a:endParaRPr>
          </a:p>
        </p:txBody>
      </p:sp>
      <p:sp>
        <p:nvSpPr>
          <p:cNvPr id="3" name="Content Placeholder 2"/>
          <p:cNvSpPr>
            <a:spLocks noGrp="1"/>
          </p:cNvSpPr>
          <p:nvPr>
            <p:ph idx="1"/>
          </p:nvPr>
        </p:nvSpPr>
        <p:spPr>
          <a:xfrm>
            <a:off x="266007" y="1011116"/>
            <a:ext cx="11741509" cy="5705568"/>
          </a:xfrm>
        </p:spPr>
        <p:txBody>
          <a:bodyPr>
            <a:normAutofit fontScale="62500" lnSpcReduction="20000"/>
          </a:bodyPr>
          <a:lstStyle/>
          <a:p>
            <a:pPr marL="0" indent="0" algn="ctr">
              <a:buNone/>
            </a:pPr>
            <a:r>
              <a:rPr lang="en-US" dirty="0">
                <a:latin typeface="Georgia" panose="02040502050405020303" pitchFamily="18" charset="0"/>
              </a:rPr>
              <a:t>An excerpt from:</a:t>
            </a:r>
          </a:p>
          <a:p>
            <a:pPr marL="0" indent="0" algn="ctr">
              <a:buNone/>
            </a:pPr>
            <a:r>
              <a:rPr lang="en-US" dirty="0" smtClean="0">
                <a:latin typeface="Georgia" panose="02040502050405020303" pitchFamily="18" charset="0"/>
              </a:rPr>
              <a:t>“The </a:t>
            </a:r>
            <a:r>
              <a:rPr lang="en-US" dirty="0">
                <a:latin typeface="Georgia" panose="02040502050405020303" pitchFamily="18" charset="0"/>
              </a:rPr>
              <a:t>pope and La </a:t>
            </a:r>
            <a:r>
              <a:rPr lang="en-US" dirty="0" err="1">
                <a:latin typeface="Georgia" panose="02040502050405020303" pitchFamily="18" charset="0"/>
              </a:rPr>
              <a:t>Curandera</a:t>
            </a:r>
            <a:r>
              <a:rPr lang="en-US" dirty="0">
                <a:latin typeface="Georgia" panose="02040502050405020303" pitchFamily="18" charset="0"/>
              </a:rPr>
              <a:t>, the </a:t>
            </a:r>
            <a:r>
              <a:rPr lang="en-US" dirty="0" smtClean="0">
                <a:latin typeface="Georgia" panose="02040502050405020303" pitchFamily="18" charset="0"/>
              </a:rPr>
              <a:t>Healer”</a:t>
            </a:r>
          </a:p>
          <a:p>
            <a:pPr marL="0" indent="0">
              <a:buNone/>
            </a:pPr>
            <a:r>
              <a:rPr lang="en-US" dirty="0" smtClean="0">
                <a:latin typeface="Georgia" panose="02040502050405020303" pitchFamily="18" charset="0"/>
              </a:rPr>
              <a:t>by </a:t>
            </a:r>
            <a:r>
              <a:rPr lang="en-US" dirty="0">
                <a:latin typeface="Georgia" panose="02040502050405020303" pitchFamily="18" charset="0"/>
              </a:rPr>
              <a:t>Dr. Clarissa </a:t>
            </a:r>
            <a:r>
              <a:rPr lang="en-US" dirty="0" err="1">
                <a:latin typeface="Georgia" panose="02040502050405020303" pitchFamily="18" charset="0"/>
              </a:rPr>
              <a:t>Pinkola</a:t>
            </a:r>
            <a:r>
              <a:rPr lang="en-US" dirty="0">
                <a:latin typeface="Georgia" panose="02040502050405020303" pitchFamily="18" charset="0"/>
              </a:rPr>
              <a:t> </a:t>
            </a:r>
            <a:r>
              <a:rPr lang="en-US" dirty="0" err="1">
                <a:latin typeface="Georgia" panose="02040502050405020303" pitchFamily="18" charset="0"/>
              </a:rPr>
              <a:t>Estés</a:t>
            </a:r>
            <a:r>
              <a:rPr lang="en-US" dirty="0">
                <a:latin typeface="Georgia" panose="02040502050405020303" pitchFamily="18" charset="0"/>
              </a:rPr>
              <a:t> on Aug. 09, 2010 </a:t>
            </a:r>
          </a:p>
          <a:p>
            <a:pPr marL="0" indent="0">
              <a:buNone/>
            </a:pPr>
            <a:r>
              <a:rPr lang="en-US" dirty="0">
                <a:latin typeface="Georgia" panose="02040502050405020303" pitchFamily="18" charset="0"/>
              </a:rPr>
              <a:t>National Catholic Reporter</a:t>
            </a:r>
          </a:p>
          <a:p>
            <a:pPr marL="0" indent="0">
              <a:buNone/>
            </a:pPr>
            <a:r>
              <a:rPr lang="en-US" sz="3000" dirty="0">
                <a:latin typeface="Georgia" panose="02040502050405020303" pitchFamily="18" charset="0"/>
              </a:rPr>
              <a:t>Latino healing practices called </a:t>
            </a:r>
            <a:r>
              <a:rPr lang="en-US" sz="3000" dirty="0" err="1">
                <a:latin typeface="Georgia" panose="02040502050405020303" pitchFamily="18" charset="0"/>
              </a:rPr>
              <a:t>curanderismo</a:t>
            </a:r>
            <a:r>
              <a:rPr lang="en-US" sz="3000" dirty="0">
                <a:latin typeface="Georgia" panose="02040502050405020303" pitchFamily="18" charset="0"/>
              </a:rPr>
              <a:t> are often taught under the guidance and protection of the older women. </a:t>
            </a:r>
            <a:r>
              <a:rPr lang="en-US" sz="3000" dirty="0" err="1">
                <a:latin typeface="Georgia" panose="02040502050405020303" pitchFamily="18" charset="0"/>
              </a:rPr>
              <a:t>Curanderismo</a:t>
            </a:r>
            <a:r>
              <a:rPr lang="en-US" sz="3000" dirty="0">
                <a:latin typeface="Georgia" panose="02040502050405020303" pitchFamily="18" charset="0"/>
              </a:rPr>
              <a:t> is the spiritual practice, most often devoted to intercession through </a:t>
            </a:r>
            <a:r>
              <a:rPr lang="en-US" sz="3000" dirty="0" err="1">
                <a:latin typeface="Georgia" panose="02040502050405020303" pitchFamily="18" charset="0"/>
              </a:rPr>
              <a:t>Jesús</a:t>
            </a:r>
            <a:r>
              <a:rPr lang="en-US" sz="3000" dirty="0">
                <a:latin typeface="Georgia" panose="02040502050405020303" pitchFamily="18" charset="0"/>
              </a:rPr>
              <a:t> y Maria, toward the healing of spirit, soul, mind and body. </a:t>
            </a:r>
          </a:p>
          <a:p>
            <a:pPr marL="0" indent="0">
              <a:buNone/>
            </a:pPr>
            <a:r>
              <a:rPr lang="en-US" sz="3000" dirty="0">
                <a:latin typeface="Georgia" panose="02040502050405020303" pitchFamily="18" charset="0"/>
              </a:rPr>
              <a:t>This spiritual discipline is specific and varied in each locality. It can be said that in parts of Mexico, it is a combination of the ancient Nahua people’s (the original tribal name which Spaniards overlaid with their word, Aztec) spiritual understandings, blended with very old Sephardic traditions that had entered the Catholicism of the 16th century Conquistadores, and sometimes merging further with spiritual practices from 15th century Africa, via slave women and men forced to the east coast of Mexico and Central America. </a:t>
            </a:r>
          </a:p>
          <a:p>
            <a:pPr marL="0" indent="0">
              <a:buNone/>
            </a:pPr>
            <a:r>
              <a:rPr lang="en-US" sz="3000" dirty="0">
                <a:latin typeface="Georgia" panose="02040502050405020303" pitchFamily="18" charset="0"/>
              </a:rPr>
              <a:t>In </a:t>
            </a:r>
            <a:r>
              <a:rPr lang="en-US" sz="3000" dirty="0" err="1">
                <a:latin typeface="Georgia" panose="02040502050405020303" pitchFamily="18" charset="0"/>
              </a:rPr>
              <a:t>curanderismo</a:t>
            </a:r>
            <a:r>
              <a:rPr lang="en-US" sz="3000" dirty="0">
                <a:latin typeface="Georgia" panose="02040502050405020303" pitchFamily="18" charset="0"/>
              </a:rPr>
              <a:t>, the old people teach there is to be no shyness or false modesty about artfulness, for every person’s bloodline is sacred. The healer is thus considered from day one, an </a:t>
            </a:r>
            <a:r>
              <a:rPr lang="en-US" sz="3000" dirty="0" err="1">
                <a:latin typeface="Georgia" panose="02040502050405020303" pitchFamily="18" charset="0"/>
              </a:rPr>
              <a:t>artesaño</a:t>
            </a:r>
            <a:r>
              <a:rPr lang="en-US" sz="3000" dirty="0">
                <a:latin typeface="Georgia" panose="02040502050405020303" pitchFamily="18" charset="0"/>
              </a:rPr>
              <a:t> of the soul. The invisible world is acknowledged easily, and without undue eeriness or superstition. What is sometimes called ‘la </a:t>
            </a:r>
            <a:r>
              <a:rPr lang="en-US" sz="3000" dirty="0" err="1">
                <a:latin typeface="Georgia" panose="02040502050405020303" pitchFamily="18" charset="0"/>
              </a:rPr>
              <a:t>primera</a:t>
            </a:r>
            <a:r>
              <a:rPr lang="en-US" sz="3000" dirty="0">
                <a:latin typeface="Georgia" panose="02040502050405020303" pitchFamily="18" charset="0"/>
              </a:rPr>
              <a:t>,’ first reality, is fully acknowledged directly along with consensual reality.</a:t>
            </a:r>
          </a:p>
          <a:p>
            <a:pPr marL="0" indent="0">
              <a:buNone/>
            </a:pPr>
            <a:r>
              <a:rPr lang="en-US" sz="3000" dirty="0">
                <a:latin typeface="Georgia" panose="02040502050405020303" pitchFamily="18" charset="0"/>
              </a:rPr>
              <a:t>No </a:t>
            </a:r>
            <a:r>
              <a:rPr lang="en-US" sz="3000" dirty="0" err="1">
                <a:latin typeface="Georgia" panose="02040502050405020303" pitchFamily="18" charset="0"/>
              </a:rPr>
              <a:t>curandera</a:t>
            </a:r>
            <a:r>
              <a:rPr lang="en-US" sz="3000" dirty="0">
                <a:latin typeface="Georgia" panose="02040502050405020303" pitchFamily="18" charset="0"/>
              </a:rPr>
              <a:t> worth her </a:t>
            </a:r>
            <a:r>
              <a:rPr lang="en-US" sz="3000" dirty="0" err="1">
                <a:latin typeface="Georgia" panose="02040502050405020303" pitchFamily="18" charset="0"/>
              </a:rPr>
              <a:t>herbias</a:t>
            </a:r>
            <a:r>
              <a:rPr lang="en-US" sz="3000" dirty="0">
                <a:latin typeface="Georgia" panose="02040502050405020303" pitchFamily="18" charset="0"/>
              </a:rPr>
              <a:t> will take on students who are </a:t>
            </a:r>
            <a:r>
              <a:rPr lang="en-US" sz="3000" dirty="0" err="1">
                <a:latin typeface="Georgia" panose="02040502050405020303" pitchFamily="18" charset="0"/>
              </a:rPr>
              <a:t>hyperfascinated</a:t>
            </a:r>
            <a:r>
              <a:rPr lang="en-US" sz="3000" dirty="0">
                <a:latin typeface="Georgia" panose="02040502050405020303" pitchFamily="18" charset="0"/>
              </a:rPr>
              <a:t>, egotistic, or thrill seekers. As in the priesthood, in the convents across the world, selection tries to avoid the passive-dependent personality as well as the one seeking deference from others without having earned it in spades.</a:t>
            </a:r>
          </a:p>
          <a:p>
            <a:pPr marL="0" indent="0">
              <a:buNone/>
            </a:pPr>
            <a:r>
              <a:rPr lang="en-US" sz="3000" dirty="0" err="1">
                <a:latin typeface="Georgia" panose="02040502050405020303" pitchFamily="18" charset="0"/>
              </a:rPr>
              <a:t>Curanderismo’s</a:t>
            </a:r>
            <a:r>
              <a:rPr lang="en-US" sz="3000" dirty="0">
                <a:latin typeface="Georgia" panose="02040502050405020303" pitchFamily="18" charset="0"/>
              </a:rPr>
              <a:t> practices are steeped in holiness and in sacred prayer, in hands-on healing touch, and </a:t>
            </a:r>
            <a:r>
              <a:rPr lang="en-US" sz="3000" dirty="0" err="1">
                <a:latin typeface="Georgia" panose="02040502050405020303" pitchFamily="18" charset="0"/>
              </a:rPr>
              <a:t>platicas</a:t>
            </a:r>
            <a:r>
              <a:rPr lang="en-US" sz="3000" dirty="0">
                <a:latin typeface="Georgia" panose="02040502050405020303" pitchFamily="18" charset="0"/>
              </a:rPr>
              <a:t>, talking as spiritual companions... the very same attributes prized by monks, priests, nuns, brothers and other consecrated persons, whether avowed, or not. </a:t>
            </a:r>
          </a:p>
        </p:txBody>
      </p:sp>
    </p:spTree>
    <p:extLst>
      <p:ext uri="{BB962C8B-B14F-4D97-AF65-F5344CB8AC3E}">
        <p14:creationId xmlns:p14="http://schemas.microsoft.com/office/powerpoint/2010/main" val="2256427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7350205"/>
              </p:ext>
            </p:extLst>
          </p:nvPr>
        </p:nvGraphicFramePr>
        <p:xfrm>
          <a:off x="390698" y="1359567"/>
          <a:ext cx="11430000" cy="5242560"/>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752695">
                <a:tc>
                  <a:txBody>
                    <a:bodyPr/>
                    <a:lstStyle/>
                    <a:p>
                      <a:pPr algn="ctr"/>
                      <a:r>
                        <a:rPr lang="en-US" sz="4400" i="1" dirty="0" err="1">
                          <a:latin typeface="Georgia" panose="02040502050405020303" pitchFamily="18" charset="0"/>
                        </a:rPr>
                        <a:t>Curanderas</a:t>
                      </a:r>
                      <a:endParaRPr lang="en-US" sz="4400" i="1" dirty="0">
                        <a:latin typeface="Georgia" panose="02040502050405020303" pitchFamily="18" charset="0"/>
                      </a:endParaRPr>
                    </a:p>
                  </a:txBody>
                  <a:tcPr>
                    <a:lnL w="12700" cmpd="sng">
                      <a:noFill/>
                    </a:lnL>
                    <a:lnT w="12700" cmpd="sng">
                      <a:noFill/>
                    </a:lnT>
                  </a:tcPr>
                </a:tc>
                <a:tc>
                  <a:txBody>
                    <a:bodyPr/>
                    <a:lstStyle/>
                    <a:p>
                      <a:pPr algn="ctr"/>
                      <a:r>
                        <a:rPr lang="en-US" sz="4400" i="1" dirty="0" err="1">
                          <a:latin typeface="Georgia" panose="02040502050405020303" pitchFamily="18" charset="0"/>
                        </a:rPr>
                        <a:t>Brujas</a:t>
                      </a:r>
                      <a:endParaRPr lang="en-US" sz="4400" i="1" dirty="0">
                        <a:latin typeface="Georgia" panose="02040502050405020303" pitchFamily="18" charset="0"/>
                      </a:endParaRPr>
                    </a:p>
                  </a:txBody>
                  <a:tcPr>
                    <a:lnR w="12700" cmpd="sng">
                      <a:noFill/>
                    </a:lnR>
                    <a:lnT w="12700" cmpd="sng">
                      <a:noFill/>
                    </a:lnT>
                  </a:tcPr>
                </a:tc>
                <a:extLst>
                  <a:ext uri="{0D108BD9-81ED-4DB2-BD59-A6C34878D82A}">
                    <a16:rowId xmlns:a16="http://schemas.microsoft.com/office/drawing/2014/main" val="10000"/>
                  </a:ext>
                </a:extLst>
              </a:tr>
              <a:tr h="4461532">
                <a:tc>
                  <a:txBody>
                    <a:bodyPr/>
                    <a:lstStyle/>
                    <a:p>
                      <a:r>
                        <a:rPr lang="en-US" dirty="0" smtClean="0"/>
                        <a:t>Know “the herbs and remedies of the ancients, a miracle-worker who could heal the sick. And … could lift the curses laid by </a:t>
                      </a:r>
                      <a:r>
                        <a:rPr lang="en-US" dirty="0" err="1" smtClean="0"/>
                        <a:t>brujas</a:t>
                      </a:r>
                      <a:r>
                        <a:rPr lang="en-US" dirty="0" smtClean="0"/>
                        <a:t>,” (Anaya 4). </a:t>
                      </a:r>
                    </a:p>
                    <a:p>
                      <a:endParaRPr lang="en-US" dirty="0" smtClean="0"/>
                    </a:p>
                    <a:p>
                      <a:r>
                        <a:rPr lang="en-US" dirty="0" smtClean="0"/>
                        <a:t>“And because a </a:t>
                      </a:r>
                      <a:r>
                        <a:rPr lang="en-US" dirty="0" err="1" smtClean="0"/>
                        <a:t>curandera</a:t>
                      </a:r>
                      <a:r>
                        <a:rPr lang="en-US" dirty="0" smtClean="0"/>
                        <a:t> had this power she was misunderstood and often suspected of practicing witchcraft” (Anaya 4).</a:t>
                      </a:r>
                    </a:p>
                    <a:p>
                      <a:endParaRPr lang="en-US" dirty="0" smtClean="0"/>
                    </a:p>
                    <a:p>
                      <a:r>
                        <a:rPr lang="en-US" dirty="0" smtClean="0"/>
                        <a:t>Must accept payment for cures? (Anaya 91).</a:t>
                      </a:r>
                    </a:p>
                    <a:p>
                      <a:endParaRPr lang="en-US" dirty="0" smtClean="0"/>
                    </a:p>
                    <a:p>
                      <a:r>
                        <a:rPr lang="en-US" dirty="0" smtClean="0"/>
                        <a:t>“The priest at El Puerto did not want the people to place much faith in the powers of </a:t>
                      </a:r>
                      <a:r>
                        <a:rPr lang="en-US" dirty="0" err="1" smtClean="0"/>
                        <a:t>Ia</a:t>
                      </a:r>
                      <a:r>
                        <a:rPr lang="en-US" dirty="0" smtClean="0"/>
                        <a:t> </a:t>
                      </a:r>
                      <a:r>
                        <a:rPr lang="en-US" dirty="0" err="1" smtClean="0"/>
                        <a:t>curandera</a:t>
                      </a:r>
                      <a:r>
                        <a:rPr lang="en-US" dirty="0" smtClean="0"/>
                        <a:t>.” (Anaya 97).</a:t>
                      </a:r>
                    </a:p>
                    <a:p>
                      <a:endParaRPr lang="en-US" dirty="0"/>
                    </a:p>
                  </a:txBody>
                  <a:tcPr>
                    <a:lnL w="12700" cmpd="sng">
                      <a:noFill/>
                    </a:lnL>
                    <a:lnB w="12700" cmpd="sng">
                      <a:noFill/>
                    </a:lnB>
                  </a:tcPr>
                </a:tc>
                <a:tc>
                  <a:txBody>
                    <a:bodyPr/>
                    <a:lstStyle/>
                    <a:p>
                      <a:r>
                        <a:rPr lang="en-US" dirty="0" smtClean="0"/>
                        <a:t>Do evil (Anaya 4).</a:t>
                      </a:r>
                    </a:p>
                    <a:p>
                      <a:endParaRPr lang="en-US" dirty="0" smtClean="0"/>
                    </a:p>
                    <a:p>
                      <a:r>
                        <a:rPr lang="en-US" dirty="0" smtClean="0"/>
                        <a:t>“the owl was one of the disguises a </a:t>
                      </a:r>
                      <a:r>
                        <a:rPr lang="en-US" dirty="0" err="1" smtClean="0"/>
                        <a:t>bruja</a:t>
                      </a:r>
                      <a:r>
                        <a:rPr lang="en-US" dirty="0" smtClean="0"/>
                        <a:t> took” (Anaya 13).</a:t>
                      </a:r>
                    </a:p>
                    <a:p>
                      <a:endParaRPr lang="en-US" dirty="0" smtClean="0"/>
                    </a:p>
                    <a:p>
                      <a:r>
                        <a:rPr lang="en-US" dirty="0" smtClean="0"/>
                        <a:t>Witches serve the devil by performing the black mass in exchange for their powers (Anaya 87).</a:t>
                      </a:r>
                    </a:p>
                    <a:p>
                      <a:endParaRPr lang="en-US" dirty="0" smtClean="0"/>
                    </a:p>
                    <a:p>
                      <a:r>
                        <a:rPr lang="en-US" dirty="0" smtClean="0"/>
                        <a:t>“known to make clay dolls and prick them with needles. … made many people of the valley sick, some died from her curses.” (Anaya 89).</a:t>
                      </a:r>
                    </a:p>
                    <a:p>
                      <a:endParaRPr lang="en-US" dirty="0" smtClean="0"/>
                    </a:p>
                    <a:p>
                      <a:r>
                        <a:rPr lang="en-US" dirty="0" smtClean="0"/>
                        <a:t>“They knew that the sign of the cross would work against any </a:t>
                      </a:r>
                      <a:r>
                        <a:rPr lang="en-US" dirty="0" err="1" smtClean="0"/>
                        <a:t>bruja</a:t>
                      </a:r>
                      <a:r>
                        <a:rPr lang="en-US" dirty="0" smtClean="0"/>
                        <a:t>, but it had not worked against </a:t>
                      </a:r>
                      <a:r>
                        <a:rPr lang="en-US" dirty="0" err="1" smtClean="0"/>
                        <a:t>Ultima</a:t>
                      </a:r>
                      <a:r>
                        <a:rPr lang="en-US" dirty="0" smtClean="0"/>
                        <a:t>. Either she was not a </a:t>
                      </a:r>
                      <a:r>
                        <a:rPr lang="en-US" dirty="0" err="1" smtClean="0"/>
                        <a:t>bruja</a:t>
                      </a:r>
                      <a:r>
                        <a:rPr lang="en-US" smtClean="0"/>
                        <a:t>, or to their way of thinking, she had powers that belonged to the Devil himself.” (Anaya 93).</a:t>
                      </a:r>
                    </a:p>
                    <a:p>
                      <a:endParaRPr lang="en-US" dirty="0"/>
                    </a:p>
                  </a:txBody>
                  <a:tcPr>
                    <a:lnR w="12700" cmpd="sng">
                      <a:noFill/>
                    </a:lnR>
                    <a:lnB w="12700" cmpd="sng">
                      <a:noFill/>
                    </a:lnB>
                  </a:tcPr>
                </a:tc>
                <a:extLst>
                  <a:ext uri="{0D108BD9-81ED-4DB2-BD59-A6C34878D82A}">
                    <a16:rowId xmlns:a16="http://schemas.microsoft.com/office/drawing/2014/main" val="10001"/>
                  </a:ext>
                </a:extLst>
              </a:tr>
            </a:tbl>
          </a:graphicData>
        </a:graphic>
      </p:graphicFrame>
      <p:sp>
        <p:nvSpPr>
          <p:cNvPr id="2" name="TextBox 1"/>
          <p:cNvSpPr txBox="1"/>
          <p:nvPr/>
        </p:nvSpPr>
        <p:spPr>
          <a:xfrm>
            <a:off x="390698" y="264694"/>
            <a:ext cx="11430000" cy="830997"/>
          </a:xfrm>
          <a:prstGeom prst="rect">
            <a:avLst/>
          </a:prstGeom>
          <a:noFill/>
          <a:ln>
            <a:solidFill>
              <a:srgbClr val="FFFF00"/>
            </a:solidFill>
          </a:ln>
        </p:spPr>
        <p:txBody>
          <a:bodyPr wrap="square" rtlCol="0">
            <a:spAutoFit/>
          </a:bodyPr>
          <a:lstStyle/>
          <a:p>
            <a:pPr algn="ctr"/>
            <a:r>
              <a:rPr lang="en-US" sz="2400" dirty="0">
                <a:solidFill>
                  <a:srgbClr val="FFFF00"/>
                </a:solidFill>
                <a:latin typeface="Georgia" panose="02040502050405020303" pitchFamily="18" charset="0"/>
              </a:rPr>
              <a:t>As we read, fill in details from the text about what makes a </a:t>
            </a:r>
            <a:r>
              <a:rPr lang="en-US" sz="2400" i="1" dirty="0" err="1">
                <a:solidFill>
                  <a:srgbClr val="FFFF00"/>
                </a:solidFill>
                <a:latin typeface="Georgia" panose="02040502050405020303" pitchFamily="18" charset="0"/>
              </a:rPr>
              <a:t>bruja</a:t>
            </a:r>
            <a:r>
              <a:rPr lang="en-US" sz="2400" dirty="0">
                <a:solidFill>
                  <a:srgbClr val="FFFF00"/>
                </a:solidFill>
                <a:latin typeface="Georgia" panose="02040502050405020303" pitchFamily="18" charset="0"/>
              </a:rPr>
              <a:t> and what makes a </a:t>
            </a:r>
            <a:r>
              <a:rPr lang="en-US" sz="2400" i="1" dirty="0" err="1">
                <a:solidFill>
                  <a:srgbClr val="FFFF00"/>
                </a:solidFill>
                <a:latin typeface="Georgia" panose="02040502050405020303" pitchFamily="18" charset="0"/>
              </a:rPr>
              <a:t>curandera</a:t>
            </a:r>
            <a:r>
              <a:rPr lang="en-US" sz="2400" i="1" dirty="0">
                <a:solidFill>
                  <a:srgbClr val="FFFF00"/>
                </a:solidFill>
                <a:latin typeface="Georgia" panose="02040502050405020303" pitchFamily="18" charset="0"/>
              </a:rPr>
              <a:t>. </a:t>
            </a:r>
            <a:r>
              <a:rPr lang="en-US" sz="2400" dirty="0">
                <a:solidFill>
                  <a:srgbClr val="FFFF00"/>
                </a:solidFill>
                <a:latin typeface="Georgia" panose="02040502050405020303" pitchFamily="18" charset="0"/>
              </a:rPr>
              <a:t>Include page numbers.</a:t>
            </a:r>
            <a:endParaRPr lang="en-US" sz="2400" i="1" dirty="0">
              <a:solidFill>
                <a:srgbClr val="FFFF00"/>
              </a:solidFill>
              <a:latin typeface="Georgia" panose="02040502050405020303" pitchFamily="18" charset="0"/>
            </a:endParaRPr>
          </a:p>
        </p:txBody>
      </p:sp>
    </p:spTree>
    <p:extLst>
      <p:ext uri="{BB962C8B-B14F-4D97-AF65-F5344CB8AC3E}">
        <p14:creationId xmlns:p14="http://schemas.microsoft.com/office/powerpoint/2010/main" val="1058055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3949" y="0"/>
            <a:ext cx="11338560" cy="1325563"/>
          </a:xfrm>
        </p:spPr>
        <p:txBody>
          <a:bodyPr>
            <a:normAutofit fontScale="90000"/>
          </a:bodyPr>
          <a:lstStyle/>
          <a:p>
            <a:pPr algn="ctr"/>
            <a:r>
              <a:rPr lang="en-US" sz="6000" b="1" dirty="0">
                <a:latin typeface="Georgia" panose="02040502050405020303" pitchFamily="18" charset="0"/>
              </a:rPr>
              <a:t>Could there be a third theory?!</a:t>
            </a:r>
          </a:p>
        </p:txBody>
      </p:sp>
      <p:sp>
        <p:nvSpPr>
          <p:cNvPr id="5" name="Text Placeholder 4"/>
          <p:cNvSpPr>
            <a:spLocks noGrp="1"/>
          </p:cNvSpPr>
          <p:nvPr>
            <p:ph type="body" idx="1"/>
          </p:nvPr>
        </p:nvSpPr>
        <p:spPr>
          <a:xfrm>
            <a:off x="3514335" y="1325563"/>
            <a:ext cx="5157787" cy="823912"/>
          </a:xfrm>
        </p:spPr>
        <p:txBody>
          <a:bodyPr anchor="t">
            <a:normAutofit/>
          </a:bodyPr>
          <a:lstStyle/>
          <a:p>
            <a:pPr algn="ctr"/>
            <a:r>
              <a:rPr lang="en-US" sz="4500" dirty="0">
                <a:latin typeface="Georgia" panose="02040502050405020303" pitchFamily="18" charset="0"/>
              </a:rPr>
              <a:t>Theory #3</a:t>
            </a:r>
          </a:p>
        </p:txBody>
      </p:sp>
      <p:sp>
        <p:nvSpPr>
          <p:cNvPr id="6" name="Content Placeholder 5"/>
          <p:cNvSpPr>
            <a:spLocks noGrp="1"/>
          </p:cNvSpPr>
          <p:nvPr>
            <p:ph sz="half" idx="2"/>
          </p:nvPr>
        </p:nvSpPr>
        <p:spPr>
          <a:xfrm>
            <a:off x="3514335" y="2149475"/>
            <a:ext cx="5157787" cy="4040188"/>
          </a:xfrm>
        </p:spPr>
        <p:txBody>
          <a:bodyPr anchor="ctr">
            <a:normAutofit fontScale="70000" lnSpcReduction="20000"/>
          </a:bodyPr>
          <a:lstStyle/>
          <a:p>
            <a:pPr marL="0" indent="0" algn="ctr">
              <a:buNone/>
            </a:pPr>
            <a:r>
              <a:rPr lang="en-US" sz="5400" b="1" dirty="0" err="1">
                <a:latin typeface="Georgia" panose="02040502050405020303" pitchFamily="18" charset="0"/>
              </a:rPr>
              <a:t>Ultima</a:t>
            </a:r>
            <a:r>
              <a:rPr lang="en-US" sz="5400" b="1" dirty="0">
                <a:latin typeface="Georgia" panose="02040502050405020303" pitchFamily="18" charset="0"/>
              </a:rPr>
              <a:t> </a:t>
            </a:r>
            <a:r>
              <a:rPr lang="en-US" sz="5400" b="1" dirty="0">
                <a:solidFill>
                  <a:srgbClr val="FFFF00"/>
                </a:solidFill>
                <a:latin typeface="Georgia" panose="02040502050405020303" pitchFamily="18" charset="0"/>
              </a:rPr>
              <a:t>IS </a:t>
            </a:r>
            <a:r>
              <a:rPr lang="en-US" sz="5400" b="1" dirty="0">
                <a:latin typeface="Georgia" panose="02040502050405020303" pitchFamily="18" charset="0"/>
              </a:rPr>
              <a:t>a </a:t>
            </a:r>
            <a:r>
              <a:rPr lang="en-US" sz="5400" b="1" i="1" dirty="0" err="1">
                <a:solidFill>
                  <a:srgbClr val="92D050"/>
                </a:solidFill>
                <a:latin typeface="Georgia" panose="02040502050405020303" pitchFamily="18" charset="0"/>
              </a:rPr>
              <a:t>curandra</a:t>
            </a:r>
            <a:r>
              <a:rPr lang="en-US" sz="5400" b="1" dirty="0">
                <a:latin typeface="Georgia" panose="02040502050405020303" pitchFamily="18" charset="0"/>
              </a:rPr>
              <a:t> and wields </a:t>
            </a:r>
            <a:r>
              <a:rPr lang="en-US" sz="5400" b="1" i="1" dirty="0">
                <a:latin typeface="Georgia" panose="02040502050405020303" pitchFamily="18" charset="0"/>
              </a:rPr>
              <a:t>magic</a:t>
            </a:r>
            <a:r>
              <a:rPr lang="en-US" sz="5400" b="1" dirty="0">
                <a:latin typeface="Georgia" panose="02040502050405020303" pitchFamily="18" charset="0"/>
              </a:rPr>
              <a:t> powers that are the same as </a:t>
            </a:r>
            <a:r>
              <a:rPr lang="en-US" sz="5400" b="1" i="1" dirty="0" err="1">
                <a:solidFill>
                  <a:srgbClr val="FFC000"/>
                </a:solidFill>
                <a:latin typeface="Georgia" panose="02040502050405020303" pitchFamily="18" charset="0"/>
              </a:rPr>
              <a:t>brujeria</a:t>
            </a:r>
            <a:r>
              <a:rPr lang="en-US" sz="5400" b="1" dirty="0">
                <a:latin typeface="Georgia" panose="02040502050405020303" pitchFamily="18" charset="0"/>
              </a:rPr>
              <a:t> because the powers of good and evil are the same</a:t>
            </a:r>
          </a:p>
        </p:txBody>
      </p:sp>
    </p:spTree>
    <p:extLst>
      <p:ext uri="{BB962C8B-B14F-4D97-AF65-F5344CB8AC3E}">
        <p14:creationId xmlns:p14="http://schemas.microsoft.com/office/powerpoint/2010/main" val="4224579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Links</a:t>
            </a:r>
            <a:endParaRPr lang="en-US" dirty="0"/>
          </a:p>
        </p:txBody>
      </p:sp>
      <p:sp>
        <p:nvSpPr>
          <p:cNvPr id="8" name="Content Placeholder 7"/>
          <p:cNvSpPr>
            <a:spLocks noGrp="1"/>
          </p:cNvSpPr>
          <p:nvPr>
            <p:ph idx="1"/>
          </p:nvPr>
        </p:nvSpPr>
        <p:spPr/>
        <p:txBody>
          <a:bodyPr/>
          <a:lstStyle/>
          <a:p>
            <a:r>
              <a:rPr lang="en-US" dirty="0" err="1" smtClean="0"/>
              <a:t>Youtube</a:t>
            </a:r>
            <a:r>
              <a:rPr lang="en-US" dirty="0"/>
              <a:t>: </a:t>
            </a:r>
            <a:r>
              <a:rPr lang="en-US" dirty="0">
                <a:hlinkClick r:id="rId2"/>
              </a:rPr>
              <a:t>https://</a:t>
            </a:r>
            <a:r>
              <a:rPr lang="en-US" dirty="0" smtClean="0">
                <a:hlinkClick r:id="rId2"/>
              </a:rPr>
              <a:t>www.youtube.com/watch?v=TvzGxClJdEI</a:t>
            </a:r>
            <a:r>
              <a:rPr lang="en-US" dirty="0" smtClean="0"/>
              <a:t> </a:t>
            </a:r>
          </a:p>
          <a:p>
            <a:r>
              <a:rPr lang="en-US" dirty="0">
                <a:hlinkClick r:id="rId3"/>
              </a:rPr>
              <a:t>https://newworldwitchery.com/2011/08/24/blog-post-134-%E2%80%93-brujeria-and-curanderismo-a-very-brief-overview</a:t>
            </a:r>
            <a:r>
              <a:rPr lang="en-US" dirty="0" smtClean="0">
                <a:hlinkClick r:id="rId3"/>
              </a:rPr>
              <a:t>/</a:t>
            </a:r>
            <a:endParaRPr lang="en-US" dirty="0" smtClean="0"/>
          </a:p>
          <a:p>
            <a:r>
              <a:rPr lang="en-US" dirty="0">
                <a:hlinkClick r:id="rId4"/>
              </a:rPr>
              <a:t>http://pages.mtu.edu/~</a:t>
            </a:r>
            <a:r>
              <a:rPr lang="en-US" dirty="0" smtClean="0">
                <a:hlinkClick r:id="rId4"/>
              </a:rPr>
              <a:t>smbosche/courses/read/Curanderismo.htm</a:t>
            </a:r>
            <a:r>
              <a:rPr lang="en-US" dirty="0" smtClean="0"/>
              <a:t>  </a:t>
            </a:r>
            <a:endParaRPr lang="en-US" dirty="0"/>
          </a:p>
        </p:txBody>
      </p:sp>
    </p:spTree>
    <p:extLst>
      <p:ext uri="{BB962C8B-B14F-4D97-AF65-F5344CB8AC3E}">
        <p14:creationId xmlns:p14="http://schemas.microsoft.com/office/powerpoint/2010/main" val="115428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latin typeface="Georgia" panose="02040502050405020303" pitchFamily="18" charset="0"/>
              </a:rPr>
              <a:t>Doce</a:t>
            </a:r>
            <a:r>
              <a:rPr lang="en-US" b="1" dirty="0">
                <a:latin typeface="Georgia" panose="02040502050405020303" pitchFamily="18" charset="0"/>
              </a:rPr>
              <a:t> (122-125)</a:t>
            </a:r>
          </a:p>
        </p:txBody>
      </p:sp>
      <p:sp>
        <p:nvSpPr>
          <p:cNvPr id="3" name="Content Placeholder 2"/>
          <p:cNvSpPr>
            <a:spLocks noGrp="1"/>
          </p:cNvSpPr>
          <p:nvPr>
            <p:ph idx="1"/>
          </p:nvPr>
        </p:nvSpPr>
        <p:spPr>
          <a:xfrm>
            <a:off x="838200" y="1825624"/>
            <a:ext cx="10515600" cy="4755057"/>
          </a:xfrm>
        </p:spPr>
        <p:txBody>
          <a:bodyPr>
            <a:normAutofit/>
          </a:bodyPr>
          <a:lstStyle/>
          <a:p>
            <a:pPr marL="514350" indent="-514350">
              <a:buFont typeface="+mj-lt"/>
              <a:buAutoNum type="arabicPeriod"/>
            </a:pPr>
            <a:r>
              <a:rPr lang="en-US" sz="3200" b="1" dirty="0">
                <a:latin typeface="Georgia" panose="02040502050405020303" pitchFamily="18" charset="0"/>
              </a:rPr>
              <a:t>What 2 friends did Maria make on the </a:t>
            </a:r>
            <a:r>
              <a:rPr lang="en-US" sz="3200" b="1" i="1" dirty="0">
                <a:latin typeface="Georgia" panose="02040502050405020303" pitchFamily="18" charset="0"/>
              </a:rPr>
              <a:t>llano</a:t>
            </a:r>
            <a:r>
              <a:rPr lang="en-US" sz="3200" b="1" dirty="0">
                <a:latin typeface="Georgia" panose="02040502050405020303" pitchFamily="18" charset="0"/>
              </a:rPr>
              <a:t>?</a:t>
            </a:r>
          </a:p>
        </p:txBody>
      </p:sp>
    </p:spTree>
    <p:extLst>
      <p:ext uri="{BB962C8B-B14F-4D97-AF65-F5344CB8AC3E}">
        <p14:creationId xmlns:p14="http://schemas.microsoft.com/office/powerpoint/2010/main" val="749985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latin typeface="Georgia" panose="02040502050405020303" pitchFamily="18" charset="0"/>
              </a:rPr>
              <a:t>Doce</a:t>
            </a:r>
            <a:r>
              <a:rPr lang="en-US" b="1" dirty="0">
                <a:latin typeface="Georgia" panose="02040502050405020303" pitchFamily="18" charset="0"/>
              </a:rPr>
              <a:t> (126-135)</a:t>
            </a:r>
          </a:p>
        </p:txBody>
      </p:sp>
      <p:sp>
        <p:nvSpPr>
          <p:cNvPr id="3" name="Content Placeholder 2"/>
          <p:cNvSpPr>
            <a:spLocks noGrp="1"/>
          </p:cNvSpPr>
          <p:nvPr>
            <p:ph idx="1"/>
          </p:nvPr>
        </p:nvSpPr>
        <p:spPr>
          <a:xfrm>
            <a:off x="838200" y="1825624"/>
            <a:ext cx="10515600" cy="4755057"/>
          </a:xfrm>
        </p:spPr>
        <p:txBody>
          <a:bodyPr>
            <a:normAutofit/>
          </a:bodyPr>
          <a:lstStyle/>
          <a:p>
            <a:pPr marL="514350" indent="-514350">
              <a:buFont typeface="+mj-lt"/>
              <a:buAutoNum type="arabicPeriod"/>
            </a:pPr>
            <a:r>
              <a:rPr lang="en-US" sz="3200" b="1" dirty="0">
                <a:latin typeface="Georgia" panose="02040502050405020303" pitchFamily="18" charset="0"/>
              </a:rPr>
              <a:t>What does Antonio </a:t>
            </a:r>
            <a:r>
              <a:rPr lang="en-US" sz="3200" b="1" u="sng" dirty="0">
                <a:latin typeface="Georgia" panose="02040502050405020303" pitchFamily="18" charset="0"/>
              </a:rPr>
              <a:t>show his family</a:t>
            </a:r>
            <a:r>
              <a:rPr lang="en-US" sz="3200" b="1" dirty="0">
                <a:latin typeface="Georgia" panose="02040502050405020303" pitchFamily="18" charset="0"/>
              </a:rPr>
              <a:t> to prove that </a:t>
            </a:r>
            <a:r>
              <a:rPr lang="en-US" sz="3200" b="1" dirty="0" err="1">
                <a:latin typeface="Georgia" panose="02040502050405020303" pitchFamily="18" charset="0"/>
              </a:rPr>
              <a:t>Ultima</a:t>
            </a:r>
            <a:r>
              <a:rPr lang="en-US" sz="3200" b="1" dirty="0">
                <a:latin typeface="Georgia" panose="02040502050405020303" pitchFamily="18" charset="0"/>
              </a:rPr>
              <a:t> is innocent of killing </a:t>
            </a:r>
            <a:r>
              <a:rPr lang="en-US" sz="3200" b="1" dirty="0" err="1">
                <a:latin typeface="Georgia" panose="02040502050405020303" pitchFamily="18" charset="0"/>
              </a:rPr>
              <a:t>Tenorio’s</a:t>
            </a:r>
            <a:r>
              <a:rPr lang="en-US" sz="3200" b="1" dirty="0">
                <a:latin typeface="Georgia" panose="02040502050405020303" pitchFamily="18" charset="0"/>
              </a:rPr>
              <a:t> daughter?</a:t>
            </a:r>
          </a:p>
          <a:p>
            <a:pPr marL="514350" indent="-514350">
              <a:buFont typeface="+mj-lt"/>
              <a:buAutoNum type="arabicPeriod"/>
            </a:pPr>
            <a:r>
              <a:rPr lang="en-US" sz="3200" b="1" dirty="0">
                <a:latin typeface="Georgia" panose="02040502050405020303" pitchFamily="18" charset="0"/>
              </a:rPr>
              <a:t>Who is heroic in chapter 12?  Why?</a:t>
            </a:r>
          </a:p>
          <a:p>
            <a:pPr marL="514350" indent="-514350">
              <a:buFont typeface="+mj-lt"/>
              <a:buAutoNum type="arabicPeriod"/>
            </a:pPr>
            <a:r>
              <a:rPr lang="en-US" sz="3200" b="1" dirty="0">
                <a:latin typeface="Georgia" panose="02040502050405020303" pitchFamily="18" charset="0"/>
              </a:rPr>
              <a:t>How does the attempted lynching (kill-the-witching) of </a:t>
            </a:r>
            <a:r>
              <a:rPr lang="en-US" sz="3200" b="1" dirty="0" err="1">
                <a:latin typeface="Georgia" panose="02040502050405020303" pitchFamily="18" charset="0"/>
              </a:rPr>
              <a:t>Ultima</a:t>
            </a:r>
            <a:r>
              <a:rPr lang="en-US" sz="3200" b="1" dirty="0">
                <a:latin typeface="Georgia" panose="02040502050405020303" pitchFamily="18" charset="0"/>
              </a:rPr>
              <a:t> end?</a:t>
            </a:r>
          </a:p>
        </p:txBody>
      </p:sp>
    </p:spTree>
    <p:extLst>
      <p:ext uri="{BB962C8B-B14F-4D97-AF65-F5344CB8AC3E}">
        <p14:creationId xmlns:p14="http://schemas.microsoft.com/office/powerpoint/2010/main" val="3697494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t="11919"/>
          <a:stretch/>
        </p:blipFill>
        <p:spPr>
          <a:xfrm>
            <a:off x="2579907" y="0"/>
            <a:ext cx="7764428" cy="6838950"/>
          </a:xfrm>
          <a:prstGeom prst="rect">
            <a:avLst/>
          </a:prstGeom>
        </p:spPr>
      </p:pic>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3497" r="89161"/>
                    </a14:imgEffect>
                  </a14:imgLayer>
                </a14:imgProps>
              </a:ext>
            </a:extLst>
          </a:blip>
          <a:srcRect t="14772"/>
          <a:stretch/>
        </p:blipFill>
        <p:spPr>
          <a:xfrm>
            <a:off x="3759468" y="4556541"/>
            <a:ext cx="1522904" cy="1355819"/>
          </a:xfrm>
          <a:prstGeom prst="rect">
            <a:avLst/>
          </a:prstGeom>
        </p:spPr>
      </p:pic>
      <p:sp>
        <p:nvSpPr>
          <p:cNvPr id="2" name="Title 1"/>
          <p:cNvSpPr>
            <a:spLocks noGrp="1"/>
          </p:cNvSpPr>
          <p:nvPr>
            <p:ph type="title"/>
          </p:nvPr>
        </p:nvSpPr>
        <p:spPr>
          <a:xfrm>
            <a:off x="2591020" y="333316"/>
            <a:ext cx="7753315" cy="1008781"/>
          </a:xfrm>
        </p:spPr>
        <p:txBody>
          <a:bodyPr>
            <a:normAutofit fontScale="90000"/>
          </a:bodyPr>
          <a:lstStyle/>
          <a:p>
            <a:pPr algn="ctr"/>
            <a:r>
              <a:rPr lang="en-US" b="1" dirty="0" smtClean="0">
                <a:ln>
                  <a:solidFill>
                    <a:sysClr val="windowText" lastClr="000000"/>
                  </a:solidFill>
                </a:ln>
                <a:solidFill>
                  <a:schemeClr val="bg1"/>
                </a:solidFill>
                <a:latin typeface="Arial Black" panose="020B0A04020102020204" pitchFamily="34" charset="0"/>
              </a:rPr>
              <a:t>If Young </a:t>
            </a:r>
            <a:r>
              <a:rPr lang="en-US" b="1" dirty="0" err="1" smtClean="0">
                <a:ln>
                  <a:solidFill>
                    <a:sysClr val="windowText" lastClr="000000"/>
                  </a:solidFill>
                </a:ln>
                <a:solidFill>
                  <a:schemeClr val="bg1"/>
                </a:solidFill>
                <a:latin typeface="Arial Black" panose="020B0A04020102020204" pitchFamily="34" charset="0"/>
              </a:rPr>
              <a:t>Ultima</a:t>
            </a:r>
            <a:r>
              <a:rPr lang="en-US" b="1" dirty="0" smtClean="0">
                <a:ln>
                  <a:solidFill>
                    <a:sysClr val="windowText" lastClr="000000"/>
                  </a:solidFill>
                </a:ln>
                <a:solidFill>
                  <a:schemeClr val="bg1"/>
                </a:solidFill>
                <a:latin typeface="Arial Black" panose="020B0A04020102020204" pitchFamily="34" charset="0"/>
              </a:rPr>
              <a:t> Don’t Trust </a:t>
            </a:r>
            <a:r>
              <a:rPr lang="en-US" b="1" dirty="0" err="1" smtClean="0">
                <a:ln>
                  <a:solidFill>
                    <a:sysClr val="windowText" lastClr="000000"/>
                  </a:solidFill>
                </a:ln>
                <a:solidFill>
                  <a:schemeClr val="bg1"/>
                </a:solidFill>
                <a:latin typeface="Arial Black" panose="020B0A04020102020204" pitchFamily="34" charset="0"/>
              </a:rPr>
              <a:t>Ya</a:t>
            </a:r>
            <a:r>
              <a:rPr lang="en-US" b="1" dirty="0" smtClean="0">
                <a:ln>
                  <a:solidFill>
                    <a:sysClr val="windowText" lastClr="000000"/>
                  </a:solidFill>
                </a:ln>
                <a:solidFill>
                  <a:schemeClr val="bg1"/>
                </a:solidFill>
                <a:latin typeface="Arial Black" panose="020B0A04020102020204" pitchFamily="34" charset="0"/>
              </a:rPr>
              <a:t> (</a:t>
            </a:r>
            <a:r>
              <a:rPr lang="en-US" b="1" dirty="0" err="1" smtClean="0">
                <a:ln>
                  <a:solidFill>
                    <a:sysClr val="windowText" lastClr="000000"/>
                  </a:solidFill>
                </a:ln>
                <a:solidFill>
                  <a:schemeClr val="bg1"/>
                </a:solidFill>
                <a:latin typeface="Arial Black" panose="020B0A04020102020204" pitchFamily="34" charset="0"/>
              </a:rPr>
              <a:t>Brujas</a:t>
            </a:r>
            <a:r>
              <a:rPr lang="en-US" b="1" dirty="0" smtClean="0">
                <a:ln>
                  <a:solidFill>
                    <a:sysClr val="windowText" lastClr="000000"/>
                  </a:solidFill>
                </a:ln>
                <a:solidFill>
                  <a:schemeClr val="bg1"/>
                </a:solidFill>
                <a:latin typeface="Arial Black" panose="020B0A04020102020204" pitchFamily="34" charset="0"/>
              </a:rPr>
              <a:t>)</a:t>
            </a:r>
            <a:endParaRPr lang="en-US" b="1" dirty="0">
              <a:ln>
                <a:solidFill>
                  <a:sysClr val="windowText" lastClr="000000"/>
                </a:solidFill>
              </a:ln>
              <a:solidFill>
                <a:schemeClr val="bg1"/>
              </a:solidFill>
              <a:latin typeface="Arial Black" panose="020B0A04020102020204" pitchFamily="34" charset="0"/>
            </a:endParaRPr>
          </a:p>
        </p:txBody>
      </p:sp>
      <p:pic>
        <p:nvPicPr>
          <p:cNvPr id="1030" name="Picture 6" descr="https://classconnection.s3.amazonaws.com/585/flashcards/3112585/jpeg/unknown-21366209785297-thumb400.jpe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89583" l="20703" r="73828"/>
                    </a14:imgEffect>
                  </a14:imgLayer>
                </a14:imgProps>
              </a:ext>
              <a:ext uri="{28A0092B-C50C-407E-A947-70E740481C1C}">
                <a14:useLocalDpi xmlns:a14="http://schemas.microsoft.com/office/drawing/2010/main" val="0"/>
              </a:ext>
            </a:extLst>
          </a:blip>
          <a:srcRect l="14415" t="19015" r="19448" b="17882"/>
          <a:stretch/>
        </p:blipFill>
        <p:spPr bwMode="auto">
          <a:xfrm>
            <a:off x="2647743" y="3359624"/>
            <a:ext cx="2226629" cy="159337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579908" y="5939673"/>
            <a:ext cx="7764428" cy="784486"/>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126"/>
            <a:r>
              <a:rPr lang="en-US" sz="3599" b="1" dirty="0">
                <a:ln>
                  <a:solidFill>
                    <a:sysClr val="windowText" lastClr="000000"/>
                  </a:solidFill>
                </a:ln>
                <a:solidFill>
                  <a:prstClr val="white"/>
                </a:solidFill>
                <a:latin typeface="Arial Black" panose="020B0A04020102020204" pitchFamily="34" charset="0"/>
              </a:rPr>
              <a:t>She </a:t>
            </a:r>
            <a:r>
              <a:rPr lang="en-US" sz="3599" b="1" dirty="0" err="1">
                <a:ln>
                  <a:solidFill>
                    <a:sysClr val="windowText" lastClr="000000"/>
                  </a:solidFill>
                </a:ln>
                <a:solidFill>
                  <a:prstClr val="white"/>
                </a:solidFill>
                <a:latin typeface="Arial Black" panose="020B0A04020102020204" pitchFamily="34" charset="0"/>
              </a:rPr>
              <a:t>gonna</a:t>
            </a:r>
            <a:r>
              <a:rPr lang="en-US" sz="3599" b="1" dirty="0">
                <a:ln>
                  <a:solidFill>
                    <a:sysClr val="windowText" lastClr="000000"/>
                  </a:solidFill>
                </a:ln>
                <a:solidFill>
                  <a:prstClr val="white"/>
                </a:solidFill>
                <a:latin typeface="Arial Black" panose="020B0A04020102020204" pitchFamily="34" charset="0"/>
              </a:rPr>
              <a:t> </a:t>
            </a:r>
            <a:r>
              <a:rPr lang="en-US" sz="3599" b="1" dirty="0">
                <a:ln>
                  <a:solidFill>
                    <a:sysClr val="windowText" lastClr="000000"/>
                  </a:solidFill>
                </a:ln>
                <a:solidFill>
                  <a:prstClr val="white"/>
                </a:solidFill>
                <a:latin typeface="Arial Black" panose="020B0A04020102020204" pitchFamily="34" charset="0"/>
              </a:rPr>
              <a:t>clay </a:t>
            </a:r>
            <a:r>
              <a:rPr lang="en-US" sz="3599" b="1" dirty="0">
                <a:ln>
                  <a:solidFill>
                    <a:sysClr val="windowText" lastClr="000000"/>
                  </a:solidFill>
                </a:ln>
                <a:solidFill>
                  <a:prstClr val="white"/>
                </a:solidFill>
                <a:latin typeface="Arial Black" panose="020B0A04020102020204" pitchFamily="34" charset="0"/>
              </a:rPr>
              <a:t>doll </a:t>
            </a:r>
            <a:r>
              <a:rPr lang="en-US" sz="3599" b="1" dirty="0" err="1">
                <a:ln>
                  <a:solidFill>
                    <a:sysClr val="windowText" lastClr="000000"/>
                  </a:solidFill>
                </a:ln>
                <a:solidFill>
                  <a:prstClr val="white"/>
                </a:solidFill>
                <a:latin typeface="Arial Black" panose="020B0A04020102020204" pitchFamily="34" charset="0"/>
              </a:rPr>
              <a:t>ya</a:t>
            </a:r>
            <a:endParaRPr lang="en-US" sz="3599" b="1" dirty="0">
              <a:ln>
                <a:solidFill>
                  <a:sysClr val="windowText" lastClr="000000"/>
                </a:solidFill>
              </a:ln>
              <a:solidFill>
                <a:prstClr val="white"/>
              </a:solidFill>
              <a:latin typeface="Arial Black" panose="020B0A04020102020204" pitchFamily="34"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3497" r="89161"/>
                    </a14:imgEffect>
                  </a14:imgLayer>
                </a14:imgProps>
              </a:ext>
            </a:extLst>
          </a:blip>
          <a:srcRect t="15405"/>
          <a:stretch/>
        </p:blipFill>
        <p:spPr>
          <a:xfrm>
            <a:off x="3097421" y="4658317"/>
            <a:ext cx="1327270" cy="1236647"/>
          </a:xfrm>
          <a:prstGeom prst="rect">
            <a:avLst/>
          </a:prstGeom>
        </p:spPr>
      </p:pic>
      <p:pic>
        <p:nvPicPr>
          <p:cNvPr id="10" name="Picture 2" descr="Image result for antonio bless me ultima"/>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89862" l="9983" r="89848">
                        <a14:backgroundMark x1="71066" y1="59908" x2="71066" y2="59908"/>
                        <a14:backgroundMark x1="83418" y1="80415" x2="83418" y2="80415"/>
                      </a14:backgroundRemoval>
                    </a14:imgEffect>
                  </a14:imgLayer>
                </a14:imgProps>
              </a:ext>
              <a:ext uri="{28A0092B-C50C-407E-A947-70E740481C1C}">
                <a14:useLocalDpi xmlns:a14="http://schemas.microsoft.com/office/drawing/2010/main" val="0"/>
              </a:ext>
            </a:extLst>
          </a:blip>
          <a:srcRect l="22931" r="17517" b="6707"/>
          <a:stretch/>
        </p:blipFill>
        <p:spPr bwMode="auto">
          <a:xfrm>
            <a:off x="7543800" y="2209801"/>
            <a:ext cx="1766706" cy="20324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3497" r="89161"/>
                    </a14:imgEffect>
                  </a14:imgLayer>
                </a14:imgProps>
              </a:ext>
            </a:extLst>
          </a:blip>
          <a:srcRect t="14250"/>
          <a:stretch/>
        </p:blipFill>
        <p:spPr>
          <a:xfrm>
            <a:off x="2354570" y="4312520"/>
            <a:ext cx="1503647" cy="1420123"/>
          </a:xfrm>
          <a:prstGeom prst="rect">
            <a:avLst/>
          </a:prstGeom>
        </p:spPr>
      </p:pic>
    </p:spTree>
    <p:extLst>
      <p:ext uri="{BB962C8B-B14F-4D97-AF65-F5344CB8AC3E}">
        <p14:creationId xmlns:p14="http://schemas.microsoft.com/office/powerpoint/2010/main" val="369603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i="1" dirty="0" err="1">
                <a:latin typeface="Georgia" panose="02040502050405020303" pitchFamily="18" charset="0"/>
              </a:rPr>
              <a:t>Doce</a:t>
            </a:r>
            <a:r>
              <a:rPr lang="en-US" sz="5400" dirty="0">
                <a:latin typeface="Georgia" panose="02040502050405020303" pitchFamily="18" charset="0"/>
              </a:rPr>
              <a:t> in film: (49:00 – 55:15)</a:t>
            </a:r>
          </a:p>
        </p:txBody>
      </p:sp>
      <p:sp>
        <p:nvSpPr>
          <p:cNvPr id="3" name="Content Placeholder 2"/>
          <p:cNvSpPr>
            <a:spLocks noGrp="1"/>
          </p:cNvSpPr>
          <p:nvPr>
            <p:ph idx="1"/>
          </p:nvPr>
        </p:nvSpPr>
        <p:spPr/>
        <p:txBody>
          <a:bodyPr/>
          <a:lstStyle/>
          <a:p>
            <a:r>
              <a:rPr lang="en-US" dirty="0">
                <a:hlinkClick r:id="rId2"/>
              </a:rPr>
              <a:t>https://youtu.be/mbi5lzH0HGY?t=49m</a:t>
            </a:r>
            <a:r>
              <a:rPr lang="en-US" dirty="0"/>
              <a:t> </a:t>
            </a:r>
          </a:p>
        </p:txBody>
      </p:sp>
    </p:spTree>
    <p:extLst>
      <p:ext uri="{BB962C8B-B14F-4D97-AF65-F5344CB8AC3E}">
        <p14:creationId xmlns:p14="http://schemas.microsoft.com/office/powerpoint/2010/main" val="310639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latin typeface="Georgia" panose="02040502050405020303" pitchFamily="18" charset="0"/>
              </a:rPr>
              <a:t>Doce</a:t>
            </a:r>
            <a:r>
              <a:rPr lang="en-US" dirty="0">
                <a:latin typeface="Georgia" panose="02040502050405020303" pitchFamily="18" charset="0"/>
              </a:rPr>
              <a:t> (122-135)</a:t>
            </a:r>
          </a:p>
        </p:txBody>
      </p:sp>
      <p:sp>
        <p:nvSpPr>
          <p:cNvPr id="3" name="Content Placeholder 2"/>
          <p:cNvSpPr>
            <a:spLocks noGrp="1"/>
          </p:cNvSpPr>
          <p:nvPr>
            <p:ph idx="1"/>
          </p:nvPr>
        </p:nvSpPr>
        <p:spPr>
          <a:xfrm>
            <a:off x="368968" y="1825625"/>
            <a:ext cx="11470106" cy="4783722"/>
          </a:xfrm>
        </p:spPr>
        <p:txBody>
          <a:bodyPr>
            <a:noAutofit/>
          </a:bodyPr>
          <a:lstStyle/>
          <a:p>
            <a:pPr marL="0" indent="0" algn="ctr">
              <a:buNone/>
            </a:pPr>
            <a:r>
              <a:rPr lang="en-US" sz="13800" dirty="0">
                <a:latin typeface="Georgia" panose="02040502050405020303" pitchFamily="18" charset="0"/>
              </a:rPr>
              <a:t>Is </a:t>
            </a:r>
            <a:r>
              <a:rPr lang="en-US" sz="13800" dirty="0" err="1">
                <a:latin typeface="Georgia" panose="02040502050405020303" pitchFamily="18" charset="0"/>
              </a:rPr>
              <a:t>Ultima</a:t>
            </a:r>
            <a:r>
              <a:rPr lang="en-US" sz="13800" dirty="0">
                <a:latin typeface="Georgia" panose="02040502050405020303" pitchFamily="18" charset="0"/>
              </a:rPr>
              <a:t> a </a:t>
            </a:r>
            <a:r>
              <a:rPr lang="en-US" sz="13800" i="1" dirty="0" err="1">
                <a:latin typeface="Georgia" panose="02040502050405020303" pitchFamily="18" charset="0"/>
              </a:rPr>
              <a:t>bruja</a:t>
            </a:r>
            <a:r>
              <a:rPr lang="en-US" sz="13800" dirty="0">
                <a:latin typeface="Georgia" panose="02040502050405020303" pitchFamily="18" charset="0"/>
              </a:rPr>
              <a:t>?!</a:t>
            </a:r>
          </a:p>
          <a:p>
            <a:pPr marL="0" indent="0" algn="ctr">
              <a:buNone/>
            </a:pPr>
            <a:r>
              <a:rPr lang="en-US" sz="4000" dirty="0">
                <a:latin typeface="Georgia" panose="02040502050405020303" pitchFamily="18" charset="0"/>
              </a:rPr>
              <a:t>Is the magic </a:t>
            </a:r>
            <a:r>
              <a:rPr lang="en-US" sz="4000" dirty="0" err="1">
                <a:latin typeface="Georgia" panose="02040502050405020303" pitchFamily="18" charset="0"/>
              </a:rPr>
              <a:t>Ultima</a:t>
            </a:r>
            <a:r>
              <a:rPr lang="en-US" sz="4000" dirty="0">
                <a:latin typeface="Georgia" panose="02040502050405020303" pitchFamily="18" charset="0"/>
              </a:rPr>
              <a:t> does evil? Is it like the </a:t>
            </a:r>
            <a:r>
              <a:rPr lang="en-US" sz="4000" dirty="0" err="1">
                <a:latin typeface="Georgia" panose="02040502050405020303" pitchFamily="18" charset="0"/>
              </a:rPr>
              <a:t>Trementina</a:t>
            </a:r>
            <a:r>
              <a:rPr lang="en-US" sz="4000" dirty="0">
                <a:latin typeface="Georgia" panose="02040502050405020303" pitchFamily="18" charset="0"/>
              </a:rPr>
              <a:t> sisters’ magic?</a:t>
            </a:r>
          </a:p>
        </p:txBody>
      </p:sp>
    </p:spTree>
    <p:extLst>
      <p:ext uri="{BB962C8B-B14F-4D97-AF65-F5344CB8AC3E}">
        <p14:creationId xmlns:p14="http://schemas.microsoft.com/office/powerpoint/2010/main" val="3019513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315200" cy="1325563"/>
          </a:xfrm>
        </p:spPr>
        <p:txBody>
          <a:bodyPr/>
          <a:lstStyle/>
          <a:p>
            <a:r>
              <a:rPr lang="en-US" dirty="0">
                <a:latin typeface="Georgia" panose="02040502050405020303" pitchFamily="18" charset="0"/>
              </a:rPr>
              <a:t>Journal </a:t>
            </a:r>
            <a:r>
              <a:rPr lang="en-US" dirty="0" smtClean="0">
                <a:latin typeface="Georgia" panose="02040502050405020303" pitchFamily="18" charset="0"/>
              </a:rPr>
              <a:t>#14: </a:t>
            </a:r>
            <a:r>
              <a:rPr lang="en-US" i="1" dirty="0" err="1">
                <a:latin typeface="Georgia" panose="02040502050405020303" pitchFamily="18" charset="0"/>
              </a:rPr>
              <a:t>Curanderas</a:t>
            </a:r>
            <a:r>
              <a:rPr lang="en-US" i="1" dirty="0">
                <a:latin typeface="Georgia" panose="02040502050405020303" pitchFamily="18" charset="0"/>
              </a:rPr>
              <a:t> </a:t>
            </a:r>
            <a:r>
              <a:rPr lang="en-US" dirty="0">
                <a:latin typeface="Georgia" panose="02040502050405020303" pitchFamily="18" charset="0"/>
              </a:rPr>
              <a:t>vs</a:t>
            </a:r>
            <a:r>
              <a:rPr lang="en-US" i="1" dirty="0">
                <a:latin typeface="Georgia" panose="02040502050405020303" pitchFamily="18" charset="0"/>
              </a:rPr>
              <a:t>. </a:t>
            </a:r>
            <a:r>
              <a:rPr lang="en-US" i="1" dirty="0" err="1">
                <a:latin typeface="Georgia" panose="02040502050405020303" pitchFamily="18" charset="0"/>
              </a:rPr>
              <a:t>Brujas</a:t>
            </a:r>
            <a:endParaRPr lang="en-US" dirty="0">
              <a:latin typeface="Georgia" panose="02040502050405020303" pitchFamily="18" charset="0"/>
            </a:endParaRPr>
          </a:p>
        </p:txBody>
      </p:sp>
      <p:sp>
        <p:nvSpPr>
          <p:cNvPr id="3" name="Content Placeholder 2"/>
          <p:cNvSpPr>
            <a:spLocks noGrp="1"/>
          </p:cNvSpPr>
          <p:nvPr>
            <p:ph idx="1"/>
          </p:nvPr>
        </p:nvSpPr>
        <p:spPr>
          <a:xfrm>
            <a:off x="838200" y="1479664"/>
            <a:ext cx="6855941" cy="5220393"/>
          </a:xfrm>
        </p:spPr>
        <p:txBody>
          <a:bodyPr>
            <a:normAutofit fontScale="92500" lnSpcReduction="20000"/>
          </a:bodyPr>
          <a:lstStyle/>
          <a:p>
            <a:pPr marL="0" indent="0">
              <a:buNone/>
            </a:pPr>
            <a:r>
              <a:rPr lang="en-US" sz="3200" u="sng" dirty="0">
                <a:latin typeface="Georgia" panose="02040502050405020303" pitchFamily="18" charset="0"/>
              </a:rPr>
              <a:t>Learning Targets</a:t>
            </a:r>
            <a:r>
              <a:rPr lang="en-US" sz="3200" dirty="0">
                <a:latin typeface="Georgia" panose="02040502050405020303" pitchFamily="18" charset="0"/>
              </a:rPr>
              <a:t>:</a:t>
            </a:r>
          </a:p>
          <a:p>
            <a:pPr marL="514350" indent="-514350">
              <a:buAutoNum type="arabicPeriod"/>
            </a:pPr>
            <a:r>
              <a:rPr lang="en-US" sz="3200" dirty="0">
                <a:latin typeface="Georgia" panose="02040502050405020303" pitchFamily="18" charset="0"/>
              </a:rPr>
              <a:t>Students will be able to differentiate between </a:t>
            </a:r>
            <a:r>
              <a:rPr lang="en-US" sz="3200" i="1" dirty="0" err="1">
                <a:latin typeface="Georgia" panose="02040502050405020303" pitchFamily="18" charset="0"/>
              </a:rPr>
              <a:t>Curanderas</a:t>
            </a:r>
            <a:r>
              <a:rPr lang="en-US" sz="3200" dirty="0">
                <a:latin typeface="Georgia" panose="02040502050405020303" pitchFamily="18" charset="0"/>
              </a:rPr>
              <a:t> and </a:t>
            </a:r>
            <a:r>
              <a:rPr lang="en-US" sz="3200" i="1" dirty="0" err="1">
                <a:latin typeface="Georgia" panose="02040502050405020303" pitchFamily="18" charset="0"/>
              </a:rPr>
              <a:t>Brujas</a:t>
            </a:r>
            <a:r>
              <a:rPr lang="en-US" sz="3200" dirty="0">
                <a:latin typeface="Georgia" panose="02040502050405020303" pitchFamily="18" charset="0"/>
              </a:rPr>
              <a:t> in </a:t>
            </a:r>
            <a:r>
              <a:rPr lang="en-US" sz="3200" i="1" dirty="0">
                <a:latin typeface="Georgia" panose="02040502050405020303" pitchFamily="18" charset="0"/>
              </a:rPr>
              <a:t>Bless Me, </a:t>
            </a:r>
            <a:r>
              <a:rPr lang="en-US" sz="3200" i="1" dirty="0" err="1">
                <a:latin typeface="Georgia" panose="02040502050405020303" pitchFamily="18" charset="0"/>
              </a:rPr>
              <a:t>Ultima</a:t>
            </a:r>
            <a:r>
              <a:rPr lang="en-US" sz="3200" dirty="0">
                <a:latin typeface="Georgia" panose="02040502050405020303" pitchFamily="18" charset="0"/>
              </a:rPr>
              <a:t> and Hispanic culture.</a:t>
            </a:r>
          </a:p>
          <a:p>
            <a:pPr marL="514350" indent="-514350">
              <a:buAutoNum type="arabicPeriod"/>
            </a:pPr>
            <a:r>
              <a:rPr lang="en-US" sz="3200" dirty="0">
                <a:latin typeface="Georgia" panose="02040502050405020303" pitchFamily="18" charset="0"/>
              </a:rPr>
              <a:t>Students will decide if </a:t>
            </a:r>
            <a:r>
              <a:rPr lang="en-US" sz="3200" dirty="0" err="1">
                <a:latin typeface="Georgia" panose="02040502050405020303" pitchFamily="18" charset="0"/>
              </a:rPr>
              <a:t>Ultima</a:t>
            </a:r>
            <a:r>
              <a:rPr lang="en-US" sz="3200" dirty="0">
                <a:latin typeface="Georgia" panose="02040502050405020303" pitchFamily="18" charset="0"/>
              </a:rPr>
              <a:t> is a witch or not.</a:t>
            </a:r>
          </a:p>
          <a:p>
            <a:pPr marL="514350" indent="-514350">
              <a:buAutoNum type="arabicPeriod"/>
            </a:pPr>
            <a:r>
              <a:rPr lang="en-US" sz="3200" dirty="0">
                <a:latin typeface="Georgia" panose="02040502050405020303" pitchFamily="18" charset="0"/>
              </a:rPr>
              <a:t>Students will be able to examine the juxtaposition of religious powers and </a:t>
            </a:r>
            <a:r>
              <a:rPr lang="en-US" sz="3200" dirty="0" err="1">
                <a:latin typeface="Georgia" panose="02040502050405020303" pitchFamily="18" charset="0"/>
              </a:rPr>
              <a:t>Ultima’s</a:t>
            </a:r>
            <a:r>
              <a:rPr lang="en-US" sz="3200" dirty="0">
                <a:latin typeface="Georgia" panose="02040502050405020303" pitchFamily="18" charset="0"/>
              </a:rPr>
              <a:t> as it relates to the themes of </a:t>
            </a:r>
            <a:r>
              <a:rPr lang="en-US" sz="3200" i="1" dirty="0">
                <a:latin typeface="Georgia" panose="02040502050405020303" pitchFamily="18" charset="0"/>
              </a:rPr>
              <a:t>BMU</a:t>
            </a:r>
            <a:r>
              <a:rPr lang="en-US" sz="3200" dirty="0" smtClean="0">
                <a:latin typeface="Georgia" panose="02040502050405020303" pitchFamily="18" charset="0"/>
              </a:rPr>
              <a:t>.</a:t>
            </a:r>
          </a:p>
          <a:p>
            <a:pPr marL="514350" indent="-514350">
              <a:buAutoNum type="arabicPeriod"/>
            </a:pPr>
            <a:r>
              <a:rPr lang="en-US" sz="3200" dirty="0" smtClean="0">
                <a:latin typeface="Georgia" panose="02040502050405020303" pitchFamily="18" charset="0"/>
              </a:rPr>
              <a:t>Students will be able to define syncretism. </a:t>
            </a:r>
            <a:endParaRPr lang="en-US" sz="3200" dirty="0">
              <a:latin typeface="Georgia" panose="02040502050405020303" pitchFamily="18" charset="0"/>
            </a:endParaRPr>
          </a:p>
        </p:txBody>
      </p:sp>
      <p:pic>
        <p:nvPicPr>
          <p:cNvPr id="2050" name="Picture 2" descr="https://booksandtheories.files.wordpress.com/2015/06/ult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709" y="546907"/>
            <a:ext cx="4038600" cy="61531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052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1129</TotalTime>
  <Words>2220</Words>
  <Application>Microsoft Office PowerPoint</Application>
  <PresentationFormat>Widescreen</PresentationFormat>
  <Paragraphs>144</Paragraphs>
  <Slides>33</Slides>
  <Notes>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Arial Black</vt:lpstr>
      <vt:lpstr>Bookman Old Style</vt:lpstr>
      <vt:lpstr>Calibri</vt:lpstr>
      <vt:lpstr>Calibri Light</vt:lpstr>
      <vt:lpstr>Georgia</vt:lpstr>
      <vt:lpstr>Office Theme</vt:lpstr>
      <vt:lpstr>1_Office Theme</vt:lpstr>
      <vt:lpstr>Doce (122-135)</vt:lpstr>
      <vt:lpstr>The Dolls?</vt:lpstr>
      <vt:lpstr>Scapular?</vt:lpstr>
      <vt:lpstr>Doce (122-125)</vt:lpstr>
      <vt:lpstr>Doce (126-135)</vt:lpstr>
      <vt:lpstr>If Young Ultima Don’t Trust Ya (Brujas)</vt:lpstr>
      <vt:lpstr>Doce in film: (49:00 – 55:15)</vt:lpstr>
      <vt:lpstr>Doce (122-135)</vt:lpstr>
      <vt:lpstr>Journal #14: Curanderas vs. Brujas</vt:lpstr>
      <vt:lpstr>PowerPoint Presentation</vt:lpstr>
      <vt:lpstr>PowerPoint Presentation</vt:lpstr>
      <vt:lpstr>PowerPoint Presentation</vt:lpstr>
      <vt:lpstr>Additionally Sociologists Say…</vt:lpstr>
      <vt:lpstr>Brief History of Witches</vt:lpstr>
      <vt:lpstr>The Church’s Take</vt:lpstr>
      <vt:lpstr>Important thought…</vt:lpstr>
      <vt:lpstr>Salem Witches</vt:lpstr>
      <vt:lpstr>Witches in Mexico</vt:lpstr>
      <vt:lpstr>Sociologists Say about Witches in Hispanic/Latin Cultures</vt:lpstr>
      <vt:lpstr>Syncretism</vt:lpstr>
      <vt:lpstr>Rudolfo Anaya:</vt:lpstr>
      <vt:lpstr>Doce (122-135)</vt:lpstr>
      <vt:lpstr>Two Theories</vt:lpstr>
      <vt:lpstr>Two Theories</vt:lpstr>
      <vt:lpstr>Brujas– No bueno</vt:lpstr>
      <vt:lpstr>Brujas– No bueno</vt:lpstr>
      <vt:lpstr>Brujas– No bueno</vt:lpstr>
      <vt:lpstr>Curanderas– bueno</vt:lpstr>
      <vt:lpstr>Curanderas– bueno</vt:lpstr>
      <vt:lpstr>Curanderas and the Church</vt:lpstr>
      <vt:lpstr>PowerPoint Presentation</vt:lpstr>
      <vt:lpstr>Could there be a third theory?!</vt:lpstr>
      <vt:lpstr>Links</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#_: Curanderas vs. Brujas</dc:title>
  <dc:creator>Smith, Kyle    SHS - Staff</dc:creator>
  <cp:lastModifiedBy>Smith, Kyle    SHS - Staff</cp:lastModifiedBy>
  <cp:revision>68</cp:revision>
  <dcterms:created xsi:type="dcterms:W3CDTF">2016-10-24T14:41:43Z</dcterms:created>
  <dcterms:modified xsi:type="dcterms:W3CDTF">2018-11-09T19:11:23Z</dcterms:modified>
</cp:coreProperties>
</file>