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6" r:id="rId3"/>
    <p:sldId id="297" r:id="rId4"/>
    <p:sldId id="262" r:id="rId5"/>
    <p:sldId id="263" r:id="rId6"/>
    <p:sldId id="264" r:id="rId7"/>
    <p:sldId id="259" r:id="rId8"/>
    <p:sldId id="261" r:id="rId9"/>
    <p:sldId id="282" r:id="rId10"/>
    <p:sldId id="268" r:id="rId11"/>
    <p:sldId id="298" r:id="rId12"/>
    <p:sldId id="291" r:id="rId13"/>
    <p:sldId id="265" r:id="rId14"/>
    <p:sldId id="266" r:id="rId15"/>
    <p:sldId id="267" r:id="rId16"/>
    <p:sldId id="280" r:id="rId17"/>
    <p:sldId id="299" r:id="rId18"/>
    <p:sldId id="274" r:id="rId19"/>
    <p:sldId id="294" r:id="rId20"/>
    <p:sldId id="295" r:id="rId21"/>
    <p:sldId id="293" r:id="rId22"/>
    <p:sldId id="289" r:id="rId23"/>
    <p:sldId id="271" r:id="rId24"/>
    <p:sldId id="272" r:id="rId25"/>
    <p:sldId id="284" r:id="rId26"/>
    <p:sldId id="273"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412C7-6867-40B4-BEB1-1CF01D41BAD5}" type="doc">
      <dgm:prSet loTypeId="urn:microsoft.com/office/officeart/2005/8/layout/process1" loCatId="process" qsTypeId="urn:microsoft.com/office/officeart/2005/8/quickstyle/simple1" qsCatId="simple" csTypeId="urn:microsoft.com/office/officeart/2005/8/colors/colorful3" csCatId="colorful" phldr="1"/>
      <dgm:spPr/>
    </dgm:pt>
    <dgm:pt modelId="{203E20A8-87D8-4CB8-99C6-CFC8B9FD402A}">
      <dgm:prSet phldrT="[Text]" custT="1"/>
      <dgm:spPr/>
      <dgm:t>
        <a:bodyPr/>
        <a:lstStyle/>
        <a:p>
          <a:r>
            <a:rPr lang="en-US" sz="2800" dirty="0"/>
            <a:t>If the </a:t>
          </a:r>
          <a:r>
            <a:rPr lang="en-US" sz="2800" b="1" dirty="0"/>
            <a:t>Superior </a:t>
          </a:r>
          <a:r>
            <a:rPr lang="en-US" sz="2800" dirty="0"/>
            <a:t>party </a:t>
          </a:r>
          <a:r>
            <a:rPr lang="en-US" sz="2800" b="0" dirty="0"/>
            <a:t>behaves</a:t>
          </a:r>
          <a:r>
            <a:rPr lang="en-US" sz="2800" b="1" dirty="0"/>
            <a:t> </a:t>
          </a:r>
          <a:r>
            <a:rPr lang="en-US" sz="2800" dirty="0"/>
            <a:t>with </a:t>
          </a:r>
          <a:r>
            <a:rPr lang="en-US" sz="2800" b="1" dirty="0"/>
            <a:t>sincerity, benevolence, and genuine concern for others</a:t>
          </a:r>
          <a:r>
            <a:rPr lang="en-US" sz="2800" dirty="0"/>
            <a:t> </a:t>
          </a:r>
        </a:p>
      </dgm:t>
    </dgm:pt>
    <dgm:pt modelId="{1E06F249-FB3E-4D56-9305-61DBFEEB6F14}" type="parTrans" cxnId="{9F455BE6-D1D3-4236-9F88-D562EB1C6675}">
      <dgm:prSet/>
      <dgm:spPr/>
      <dgm:t>
        <a:bodyPr/>
        <a:lstStyle/>
        <a:p>
          <a:endParaRPr lang="en-US" sz="2000"/>
        </a:p>
      </dgm:t>
    </dgm:pt>
    <dgm:pt modelId="{18D0A3AF-0B81-4A94-ACFC-EA1DC22C652C}" type="sibTrans" cxnId="{9F455BE6-D1D3-4236-9F88-D562EB1C6675}">
      <dgm:prSet custT="1"/>
      <dgm:spPr/>
      <dgm:t>
        <a:bodyPr/>
        <a:lstStyle/>
        <a:p>
          <a:endParaRPr lang="en-US" sz="2400"/>
        </a:p>
      </dgm:t>
    </dgm:pt>
    <dgm:pt modelId="{0BE0750C-4DC2-41FA-8CB7-4E5D2775EAAB}">
      <dgm:prSet phldrT="[Text]" custT="1"/>
      <dgm:spPr/>
      <dgm:t>
        <a:bodyPr/>
        <a:lstStyle/>
        <a:p>
          <a:r>
            <a:rPr lang="en-US" sz="3200" b="1" dirty="0">
              <a:sym typeface="Wingdings" panose="05000000000000000000" pitchFamily="2" charset="2"/>
            </a:rPr>
            <a:t>Inferior </a:t>
          </a:r>
          <a:r>
            <a:rPr lang="en-US" sz="3200" dirty="0">
              <a:sym typeface="Wingdings" panose="05000000000000000000" pitchFamily="2" charset="2"/>
            </a:rPr>
            <a:t>party will respond with </a:t>
          </a:r>
          <a:r>
            <a:rPr lang="en-US" sz="3200" b="1" dirty="0">
              <a:sym typeface="Wingdings" panose="05000000000000000000" pitchFamily="2" charset="2"/>
            </a:rPr>
            <a:t>deference and obedience</a:t>
          </a:r>
          <a:endParaRPr lang="en-US" sz="3200" b="1" dirty="0"/>
        </a:p>
      </dgm:t>
    </dgm:pt>
    <dgm:pt modelId="{60E91C8D-BC92-40D4-9690-203FBE3D547F}" type="parTrans" cxnId="{CDBEC7B9-5A38-4904-A6F7-7C047BDAD3DC}">
      <dgm:prSet/>
      <dgm:spPr/>
      <dgm:t>
        <a:bodyPr/>
        <a:lstStyle/>
        <a:p>
          <a:endParaRPr lang="en-US" sz="2000"/>
        </a:p>
      </dgm:t>
    </dgm:pt>
    <dgm:pt modelId="{051F93F8-94D7-40D5-A549-CAEEA4AC3254}" type="sibTrans" cxnId="{CDBEC7B9-5A38-4904-A6F7-7C047BDAD3DC}">
      <dgm:prSet custT="1"/>
      <dgm:spPr/>
      <dgm:t>
        <a:bodyPr/>
        <a:lstStyle/>
        <a:p>
          <a:endParaRPr lang="en-US" sz="2400"/>
        </a:p>
      </dgm:t>
    </dgm:pt>
    <dgm:pt modelId="{FFBE4BF2-1501-4B21-A105-9A0C0E25E3F0}">
      <dgm:prSet phldrT="[Text]" custT="1"/>
      <dgm:spPr/>
      <dgm:t>
        <a:bodyPr/>
        <a:lstStyle/>
        <a:p>
          <a:r>
            <a:rPr lang="en-US" sz="4400" b="1" dirty="0"/>
            <a:t>Harmony</a:t>
          </a:r>
        </a:p>
      </dgm:t>
    </dgm:pt>
    <dgm:pt modelId="{35CE0AE0-8017-46C0-81B1-75A910CF0B41}" type="parTrans" cxnId="{1F7C6AC4-64F2-46AE-83CE-BF8417512567}">
      <dgm:prSet/>
      <dgm:spPr/>
      <dgm:t>
        <a:bodyPr/>
        <a:lstStyle/>
        <a:p>
          <a:endParaRPr lang="en-US" sz="2000"/>
        </a:p>
      </dgm:t>
    </dgm:pt>
    <dgm:pt modelId="{71807F6D-FACF-41AE-B46A-FFE4B1447377}" type="sibTrans" cxnId="{1F7C6AC4-64F2-46AE-83CE-BF8417512567}">
      <dgm:prSet/>
      <dgm:spPr/>
      <dgm:t>
        <a:bodyPr/>
        <a:lstStyle/>
        <a:p>
          <a:endParaRPr lang="en-US" sz="2000"/>
        </a:p>
      </dgm:t>
    </dgm:pt>
    <dgm:pt modelId="{9EB409CC-2999-40A6-894C-28E5A6E8C5D3}" type="pres">
      <dgm:prSet presAssocID="{5AD412C7-6867-40B4-BEB1-1CF01D41BAD5}" presName="Name0" presStyleCnt="0">
        <dgm:presLayoutVars>
          <dgm:dir/>
          <dgm:resizeHandles val="exact"/>
        </dgm:presLayoutVars>
      </dgm:prSet>
      <dgm:spPr/>
    </dgm:pt>
    <dgm:pt modelId="{BE05D4FC-5AD5-44CF-8D21-DC576A910A83}" type="pres">
      <dgm:prSet presAssocID="{203E20A8-87D8-4CB8-99C6-CFC8B9FD402A}" presName="node" presStyleLbl="node1" presStyleIdx="0" presStyleCnt="3">
        <dgm:presLayoutVars>
          <dgm:bulletEnabled val="1"/>
        </dgm:presLayoutVars>
      </dgm:prSet>
      <dgm:spPr/>
    </dgm:pt>
    <dgm:pt modelId="{28EF0CC7-C872-4FB6-ABEC-64307425BEC5}" type="pres">
      <dgm:prSet presAssocID="{18D0A3AF-0B81-4A94-ACFC-EA1DC22C652C}" presName="sibTrans" presStyleLbl="sibTrans2D1" presStyleIdx="0" presStyleCnt="2"/>
      <dgm:spPr/>
    </dgm:pt>
    <dgm:pt modelId="{3C87C681-4103-4C98-902D-5E822E030111}" type="pres">
      <dgm:prSet presAssocID="{18D0A3AF-0B81-4A94-ACFC-EA1DC22C652C}" presName="connectorText" presStyleLbl="sibTrans2D1" presStyleIdx="0" presStyleCnt="2"/>
      <dgm:spPr/>
    </dgm:pt>
    <dgm:pt modelId="{ECAC00CD-DA4D-4D95-AFC2-89ED13575A29}" type="pres">
      <dgm:prSet presAssocID="{0BE0750C-4DC2-41FA-8CB7-4E5D2775EAAB}" presName="node" presStyleLbl="node1" presStyleIdx="1" presStyleCnt="3">
        <dgm:presLayoutVars>
          <dgm:bulletEnabled val="1"/>
        </dgm:presLayoutVars>
      </dgm:prSet>
      <dgm:spPr/>
    </dgm:pt>
    <dgm:pt modelId="{598A832A-A528-4B8F-8C6D-6B558BF79FCF}" type="pres">
      <dgm:prSet presAssocID="{051F93F8-94D7-40D5-A549-CAEEA4AC3254}" presName="sibTrans" presStyleLbl="sibTrans2D1" presStyleIdx="1" presStyleCnt="2"/>
      <dgm:spPr/>
    </dgm:pt>
    <dgm:pt modelId="{263FDA5F-80C3-45C4-9481-31B95EA24890}" type="pres">
      <dgm:prSet presAssocID="{051F93F8-94D7-40D5-A549-CAEEA4AC3254}" presName="connectorText" presStyleLbl="sibTrans2D1" presStyleIdx="1" presStyleCnt="2"/>
      <dgm:spPr/>
    </dgm:pt>
    <dgm:pt modelId="{6C48271D-4BAA-4FBD-8D90-3C00341BDBEF}" type="pres">
      <dgm:prSet presAssocID="{FFBE4BF2-1501-4B21-A105-9A0C0E25E3F0}" presName="node" presStyleLbl="node1" presStyleIdx="2" presStyleCnt="3">
        <dgm:presLayoutVars>
          <dgm:bulletEnabled val="1"/>
        </dgm:presLayoutVars>
      </dgm:prSet>
      <dgm:spPr/>
    </dgm:pt>
  </dgm:ptLst>
  <dgm:cxnLst>
    <dgm:cxn modelId="{5C411119-2329-46ED-9B7F-769D06BAC527}" type="presOf" srcId="{5AD412C7-6867-40B4-BEB1-1CF01D41BAD5}" destId="{9EB409CC-2999-40A6-894C-28E5A6E8C5D3}" srcOrd="0" destOrd="0" presId="urn:microsoft.com/office/officeart/2005/8/layout/process1"/>
    <dgm:cxn modelId="{E5176038-B8A9-4F38-B3AB-73951EDACCC0}" type="presOf" srcId="{051F93F8-94D7-40D5-A549-CAEEA4AC3254}" destId="{598A832A-A528-4B8F-8C6D-6B558BF79FCF}" srcOrd="0" destOrd="0" presId="urn:microsoft.com/office/officeart/2005/8/layout/process1"/>
    <dgm:cxn modelId="{8B477948-C16A-4CA8-9F72-8EFBC23AA200}" type="presOf" srcId="{18D0A3AF-0B81-4A94-ACFC-EA1DC22C652C}" destId="{28EF0CC7-C872-4FB6-ABEC-64307425BEC5}" srcOrd="0" destOrd="0" presId="urn:microsoft.com/office/officeart/2005/8/layout/process1"/>
    <dgm:cxn modelId="{B54CA453-753D-41B7-A48E-E3255692CAA1}" type="presOf" srcId="{FFBE4BF2-1501-4B21-A105-9A0C0E25E3F0}" destId="{6C48271D-4BAA-4FBD-8D90-3C00341BDBEF}" srcOrd="0" destOrd="0" presId="urn:microsoft.com/office/officeart/2005/8/layout/process1"/>
    <dgm:cxn modelId="{3EDAE996-B2E3-4A9E-93DD-7F593D8DF53F}" type="presOf" srcId="{0BE0750C-4DC2-41FA-8CB7-4E5D2775EAAB}" destId="{ECAC00CD-DA4D-4D95-AFC2-89ED13575A29}" srcOrd="0" destOrd="0" presId="urn:microsoft.com/office/officeart/2005/8/layout/process1"/>
    <dgm:cxn modelId="{147960B4-9728-4723-B420-2918B0A5AA58}" type="presOf" srcId="{203E20A8-87D8-4CB8-99C6-CFC8B9FD402A}" destId="{BE05D4FC-5AD5-44CF-8D21-DC576A910A83}" srcOrd="0" destOrd="0" presId="urn:microsoft.com/office/officeart/2005/8/layout/process1"/>
    <dgm:cxn modelId="{2E3068B7-F638-4CD8-A677-5DC4CCF1AF5C}" type="presOf" srcId="{051F93F8-94D7-40D5-A549-CAEEA4AC3254}" destId="{263FDA5F-80C3-45C4-9481-31B95EA24890}" srcOrd="1" destOrd="0" presId="urn:microsoft.com/office/officeart/2005/8/layout/process1"/>
    <dgm:cxn modelId="{CDBEC7B9-5A38-4904-A6F7-7C047BDAD3DC}" srcId="{5AD412C7-6867-40B4-BEB1-1CF01D41BAD5}" destId="{0BE0750C-4DC2-41FA-8CB7-4E5D2775EAAB}" srcOrd="1" destOrd="0" parTransId="{60E91C8D-BC92-40D4-9690-203FBE3D547F}" sibTransId="{051F93F8-94D7-40D5-A549-CAEEA4AC3254}"/>
    <dgm:cxn modelId="{1F7C6AC4-64F2-46AE-83CE-BF8417512567}" srcId="{5AD412C7-6867-40B4-BEB1-1CF01D41BAD5}" destId="{FFBE4BF2-1501-4B21-A105-9A0C0E25E3F0}" srcOrd="2" destOrd="0" parTransId="{35CE0AE0-8017-46C0-81B1-75A910CF0B41}" sibTransId="{71807F6D-FACF-41AE-B46A-FFE4B1447377}"/>
    <dgm:cxn modelId="{CE0984CF-D728-47CF-94B0-13550A008298}" type="presOf" srcId="{18D0A3AF-0B81-4A94-ACFC-EA1DC22C652C}" destId="{3C87C681-4103-4C98-902D-5E822E030111}" srcOrd="1" destOrd="0" presId="urn:microsoft.com/office/officeart/2005/8/layout/process1"/>
    <dgm:cxn modelId="{9F455BE6-D1D3-4236-9F88-D562EB1C6675}" srcId="{5AD412C7-6867-40B4-BEB1-1CF01D41BAD5}" destId="{203E20A8-87D8-4CB8-99C6-CFC8B9FD402A}" srcOrd="0" destOrd="0" parTransId="{1E06F249-FB3E-4D56-9305-61DBFEEB6F14}" sibTransId="{18D0A3AF-0B81-4A94-ACFC-EA1DC22C652C}"/>
    <dgm:cxn modelId="{EF6754CD-0A28-422F-9E8F-49ACB343608B}" type="presParOf" srcId="{9EB409CC-2999-40A6-894C-28E5A6E8C5D3}" destId="{BE05D4FC-5AD5-44CF-8D21-DC576A910A83}" srcOrd="0" destOrd="0" presId="urn:microsoft.com/office/officeart/2005/8/layout/process1"/>
    <dgm:cxn modelId="{A2A349B9-4B7E-482C-8A7F-C03BF57EAA17}" type="presParOf" srcId="{9EB409CC-2999-40A6-894C-28E5A6E8C5D3}" destId="{28EF0CC7-C872-4FB6-ABEC-64307425BEC5}" srcOrd="1" destOrd="0" presId="urn:microsoft.com/office/officeart/2005/8/layout/process1"/>
    <dgm:cxn modelId="{6B342F4C-4D0A-4F44-BC54-C379BFA13240}" type="presParOf" srcId="{28EF0CC7-C872-4FB6-ABEC-64307425BEC5}" destId="{3C87C681-4103-4C98-902D-5E822E030111}" srcOrd="0" destOrd="0" presId="urn:microsoft.com/office/officeart/2005/8/layout/process1"/>
    <dgm:cxn modelId="{87B96C95-7367-479C-AD58-AFEC5988F0B9}" type="presParOf" srcId="{9EB409CC-2999-40A6-894C-28E5A6E8C5D3}" destId="{ECAC00CD-DA4D-4D95-AFC2-89ED13575A29}" srcOrd="2" destOrd="0" presId="urn:microsoft.com/office/officeart/2005/8/layout/process1"/>
    <dgm:cxn modelId="{4CB8ACC2-320B-4D72-B6C9-3195162695FA}" type="presParOf" srcId="{9EB409CC-2999-40A6-894C-28E5A6E8C5D3}" destId="{598A832A-A528-4B8F-8C6D-6B558BF79FCF}" srcOrd="3" destOrd="0" presId="urn:microsoft.com/office/officeart/2005/8/layout/process1"/>
    <dgm:cxn modelId="{39F2C60A-97E2-49F9-A7FC-1EAD2956B6FE}" type="presParOf" srcId="{598A832A-A528-4B8F-8C6D-6B558BF79FCF}" destId="{263FDA5F-80C3-45C4-9481-31B95EA24890}" srcOrd="0" destOrd="0" presId="urn:microsoft.com/office/officeart/2005/8/layout/process1"/>
    <dgm:cxn modelId="{B22CBC5E-729F-4905-8A6B-B4BC07781AD6}" type="presParOf" srcId="{9EB409CC-2999-40A6-894C-28E5A6E8C5D3}" destId="{6C48271D-4BAA-4FBD-8D90-3C00341BDBE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5D4FC-5AD5-44CF-8D21-DC576A910A83}">
      <dsp:nvSpPr>
        <dsp:cNvPr id="0" name=""/>
        <dsp:cNvSpPr/>
      </dsp:nvSpPr>
      <dsp:spPr>
        <a:xfrm>
          <a:off x="10233" y="2734"/>
          <a:ext cx="3058656" cy="32115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If the </a:t>
          </a:r>
          <a:r>
            <a:rPr lang="en-US" sz="2800" b="1" kern="1200" dirty="0"/>
            <a:t>Superior </a:t>
          </a:r>
          <a:r>
            <a:rPr lang="en-US" sz="2800" kern="1200" dirty="0"/>
            <a:t>party </a:t>
          </a:r>
          <a:r>
            <a:rPr lang="en-US" sz="2800" b="0" kern="1200" dirty="0"/>
            <a:t>behaves</a:t>
          </a:r>
          <a:r>
            <a:rPr lang="en-US" sz="2800" b="1" kern="1200" dirty="0"/>
            <a:t> </a:t>
          </a:r>
          <a:r>
            <a:rPr lang="en-US" sz="2800" kern="1200" dirty="0"/>
            <a:t>with </a:t>
          </a:r>
          <a:r>
            <a:rPr lang="en-US" sz="2800" b="1" kern="1200" dirty="0"/>
            <a:t>sincerity, benevolence, and genuine concern for others</a:t>
          </a:r>
          <a:r>
            <a:rPr lang="en-US" sz="2800" kern="1200" dirty="0"/>
            <a:t> </a:t>
          </a:r>
        </a:p>
      </dsp:txBody>
      <dsp:txXfrm>
        <a:off x="99818" y="92319"/>
        <a:ext cx="2879486" cy="3032418"/>
      </dsp:txXfrm>
    </dsp:sp>
    <dsp:sp modelId="{28EF0CC7-C872-4FB6-ABEC-64307425BEC5}">
      <dsp:nvSpPr>
        <dsp:cNvPr id="0" name=""/>
        <dsp:cNvSpPr/>
      </dsp:nvSpPr>
      <dsp:spPr>
        <a:xfrm>
          <a:off x="3374755" y="1229255"/>
          <a:ext cx="648435" cy="75854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374755" y="1380964"/>
        <a:ext cx="453905" cy="455128"/>
      </dsp:txXfrm>
    </dsp:sp>
    <dsp:sp modelId="{ECAC00CD-DA4D-4D95-AFC2-89ED13575A29}">
      <dsp:nvSpPr>
        <dsp:cNvPr id="0" name=""/>
        <dsp:cNvSpPr/>
      </dsp:nvSpPr>
      <dsp:spPr>
        <a:xfrm>
          <a:off x="4292351" y="2734"/>
          <a:ext cx="3058656" cy="3211588"/>
        </a:xfrm>
        <a:prstGeom prst="roundRect">
          <a:avLst>
            <a:gd name="adj" fmla="val 10000"/>
          </a:avLst>
        </a:prstGeom>
        <a:solidFill>
          <a:schemeClr val="accent3">
            <a:hueOff val="-1068292"/>
            <a:satOff val="-5000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ym typeface="Wingdings" panose="05000000000000000000" pitchFamily="2" charset="2"/>
            </a:rPr>
            <a:t>Inferior </a:t>
          </a:r>
          <a:r>
            <a:rPr lang="en-US" sz="3200" kern="1200" dirty="0">
              <a:sym typeface="Wingdings" panose="05000000000000000000" pitchFamily="2" charset="2"/>
            </a:rPr>
            <a:t>party will respond with </a:t>
          </a:r>
          <a:r>
            <a:rPr lang="en-US" sz="3200" b="1" kern="1200" dirty="0">
              <a:sym typeface="Wingdings" panose="05000000000000000000" pitchFamily="2" charset="2"/>
            </a:rPr>
            <a:t>deference and obedience</a:t>
          </a:r>
          <a:endParaRPr lang="en-US" sz="3200" b="1" kern="1200" dirty="0"/>
        </a:p>
      </dsp:txBody>
      <dsp:txXfrm>
        <a:off x="4381936" y="92319"/>
        <a:ext cx="2879486" cy="3032418"/>
      </dsp:txXfrm>
    </dsp:sp>
    <dsp:sp modelId="{598A832A-A528-4B8F-8C6D-6B558BF79FCF}">
      <dsp:nvSpPr>
        <dsp:cNvPr id="0" name=""/>
        <dsp:cNvSpPr/>
      </dsp:nvSpPr>
      <dsp:spPr>
        <a:xfrm>
          <a:off x="7656873" y="1229255"/>
          <a:ext cx="648435" cy="758546"/>
        </a:xfrm>
        <a:prstGeom prst="rightArrow">
          <a:avLst>
            <a:gd name="adj1" fmla="val 60000"/>
            <a:gd name="adj2" fmla="val 50000"/>
          </a:avLst>
        </a:prstGeom>
        <a:solidFill>
          <a:schemeClr val="accent3">
            <a:hueOff val="-2136584"/>
            <a:satOff val="-100000"/>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56873" y="1380964"/>
        <a:ext cx="453905" cy="455128"/>
      </dsp:txXfrm>
    </dsp:sp>
    <dsp:sp modelId="{6C48271D-4BAA-4FBD-8D90-3C00341BDBEF}">
      <dsp:nvSpPr>
        <dsp:cNvPr id="0" name=""/>
        <dsp:cNvSpPr/>
      </dsp:nvSpPr>
      <dsp:spPr>
        <a:xfrm>
          <a:off x="8574470" y="2734"/>
          <a:ext cx="3058656" cy="3211588"/>
        </a:xfrm>
        <a:prstGeom prst="roundRect">
          <a:avLst>
            <a:gd name="adj" fmla="val 10000"/>
          </a:avLst>
        </a:prstGeom>
        <a:solidFill>
          <a:schemeClr val="accent3">
            <a:hueOff val="-2136584"/>
            <a:satOff val="-10000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Harmony</a:t>
          </a:r>
        </a:p>
      </dsp:txBody>
      <dsp:txXfrm>
        <a:off x="8664055" y="92319"/>
        <a:ext cx="2879486" cy="30324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537CF7-0455-4EA8-B6A0-7B549F6E1AA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278034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37CF7-0455-4EA8-B6A0-7B549F6E1AA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219457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37CF7-0455-4EA8-B6A0-7B549F6E1AA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249892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37CF7-0455-4EA8-B6A0-7B549F6E1AA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203693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37CF7-0455-4EA8-B6A0-7B549F6E1AA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304784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537CF7-0455-4EA8-B6A0-7B549F6E1AA7}"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80278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537CF7-0455-4EA8-B6A0-7B549F6E1AA7}" type="datetimeFigureOut">
              <a:rPr lang="en-US" smtClean="0"/>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58236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537CF7-0455-4EA8-B6A0-7B549F6E1AA7}" type="datetimeFigureOut">
              <a:rPr lang="en-US" smtClean="0"/>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310543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37CF7-0455-4EA8-B6A0-7B549F6E1AA7}" type="datetimeFigureOut">
              <a:rPr lang="en-US" smtClean="0"/>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8594F-C3CB-4415-805B-D2756D0ED599}" type="slidenum">
              <a:rPr lang="en-US" smtClean="0"/>
              <a:t>‹#›</a:t>
            </a:fld>
            <a:endParaRPr lang="en-US"/>
          </a:p>
        </p:txBody>
      </p:sp>
    </p:spTree>
    <p:extLst>
      <p:ext uri="{BB962C8B-B14F-4D97-AF65-F5344CB8AC3E}">
        <p14:creationId xmlns:p14="http://schemas.microsoft.com/office/powerpoint/2010/main" val="411196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37CF7-0455-4EA8-B6A0-7B549F6E1AA7}"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8594F-C3CB-4415-805B-D2756D0ED599}"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77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5537CF7-0455-4EA8-B6A0-7B549F6E1AA7}" type="datetimeFigureOut">
              <a:rPr lang="en-US" smtClean="0"/>
              <a:t>5/16/2020</a:t>
            </a:fld>
            <a:endParaRPr lang="en-US"/>
          </a:p>
        </p:txBody>
      </p:sp>
      <p:sp>
        <p:nvSpPr>
          <p:cNvPr id="9" name="Slide Number Placeholder 8"/>
          <p:cNvSpPr>
            <a:spLocks noGrp="1"/>
          </p:cNvSpPr>
          <p:nvPr>
            <p:ph type="sldNum" sz="quarter" idx="11"/>
          </p:nvPr>
        </p:nvSpPr>
        <p:spPr/>
        <p:txBody>
          <a:bodyPr/>
          <a:lstStyle/>
          <a:p>
            <a:fld id="{9C38594F-C3CB-4415-805B-D2756D0ED59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9830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C38594F-C3CB-4415-805B-D2756D0ED599}"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25537CF7-0455-4EA8-B6A0-7B549F6E1AA7}" type="datetimeFigureOut">
              <a:rPr lang="en-US" smtClean="0"/>
              <a:t>5/16/2020</a:t>
            </a:fld>
            <a:endParaRPr lang="en-US"/>
          </a:p>
        </p:txBody>
      </p:sp>
    </p:spTree>
    <p:extLst>
      <p:ext uri="{BB962C8B-B14F-4D97-AF65-F5344CB8AC3E}">
        <p14:creationId xmlns:p14="http://schemas.microsoft.com/office/powerpoint/2010/main" val="4058920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UhGRh4vdb8" TargetMode="External"/><Relationship Id="rId2" Type="http://schemas.openxmlformats.org/officeDocument/2006/relationships/hyperlink" Target="https://www.youtube.com/watch?v=ylWORyToTo4" TargetMode="Externa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47135"/>
            <a:ext cx="10353762" cy="970450"/>
          </a:xfrm>
        </p:spPr>
        <p:txBody>
          <a:bodyPr>
            <a:normAutofit/>
          </a:bodyPr>
          <a:lstStyle/>
          <a:p>
            <a:r>
              <a:rPr lang="en-US" dirty="0"/>
              <a:t>Journal #25: Confucius</a:t>
            </a:r>
          </a:p>
        </p:txBody>
      </p:sp>
      <p:sp>
        <p:nvSpPr>
          <p:cNvPr id="3" name="Content Placeholder 2"/>
          <p:cNvSpPr>
            <a:spLocks noGrp="1"/>
          </p:cNvSpPr>
          <p:nvPr>
            <p:ph idx="1"/>
          </p:nvPr>
        </p:nvSpPr>
        <p:spPr>
          <a:xfrm>
            <a:off x="913795" y="1587731"/>
            <a:ext cx="10353762" cy="4961350"/>
          </a:xfrm>
        </p:spPr>
        <p:txBody>
          <a:bodyPr>
            <a:normAutofit lnSpcReduction="10000"/>
          </a:bodyPr>
          <a:lstStyle/>
          <a:p>
            <a:pPr marL="36900" indent="0">
              <a:buNone/>
            </a:pPr>
            <a:r>
              <a:rPr lang="en-US" sz="3600" dirty="0"/>
              <a:t>Learning Targets:</a:t>
            </a:r>
          </a:p>
          <a:p>
            <a:pPr marL="779850" indent="-742950">
              <a:buFont typeface="+mj-lt"/>
              <a:buAutoNum type="arabicPeriod"/>
            </a:pPr>
            <a:r>
              <a:rPr lang="en-US" sz="3600" dirty="0"/>
              <a:t>Students will be able to synthesize definitions of 4 major Confucian ideas.</a:t>
            </a:r>
          </a:p>
          <a:p>
            <a:pPr marL="779850" indent="-742950">
              <a:buFont typeface="+mj-lt"/>
              <a:buAutoNum type="arabicPeriod"/>
            </a:pPr>
            <a:r>
              <a:rPr lang="en-US" sz="3600" dirty="0"/>
              <a:t>Students will be able to identify Confucian ideas from other examples of Chinese philosophy.</a:t>
            </a:r>
          </a:p>
          <a:p>
            <a:pPr marL="779850" indent="-742950">
              <a:buFont typeface="+mj-lt"/>
              <a:buAutoNum type="arabicPeriod"/>
            </a:pPr>
            <a:r>
              <a:rPr lang="en-US" sz="3600" dirty="0"/>
              <a:t>Students will be able to contextualize Confucian philosophy within China and Chinese history.</a:t>
            </a:r>
          </a:p>
        </p:txBody>
      </p:sp>
      <p:pic>
        <p:nvPicPr>
          <p:cNvPr id="4" name="Graphic 3" descr="Brontosaurus">
            <a:extLst>
              <a:ext uri="{FF2B5EF4-FFF2-40B4-BE49-F238E27FC236}">
                <a16:creationId xmlns:a16="http://schemas.microsoft.com/office/drawing/2014/main" id="{7E9A7D14-9F1B-4C6D-808D-D8CD86D3BDD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139335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867823" y="307570"/>
            <a:ext cx="10157638" cy="6375861"/>
          </a:xfrm>
        </p:spPr>
      </p:pic>
      <p:pic>
        <p:nvPicPr>
          <p:cNvPr id="9" name="Graphic 8" descr="Brontosaurus">
            <a:extLst>
              <a:ext uri="{FF2B5EF4-FFF2-40B4-BE49-F238E27FC236}">
                <a16:creationId xmlns:a16="http://schemas.microsoft.com/office/drawing/2014/main" id="{AE2C35AD-B958-44D0-842D-06524759DF6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1950" y="123220"/>
            <a:ext cx="914400" cy="914400"/>
          </a:xfrm>
          <a:prstGeom prst="rect">
            <a:avLst/>
          </a:prstGeom>
        </p:spPr>
      </p:pic>
      <p:sp>
        <p:nvSpPr>
          <p:cNvPr id="3" name="TextBox 2">
            <a:extLst>
              <a:ext uri="{FF2B5EF4-FFF2-40B4-BE49-F238E27FC236}">
                <a16:creationId xmlns:a16="http://schemas.microsoft.com/office/drawing/2014/main" id="{098626A0-46C3-42A2-B2DB-A9BBC92061CA}"/>
              </a:ext>
            </a:extLst>
          </p:cNvPr>
          <p:cNvSpPr txBox="1"/>
          <p:nvPr/>
        </p:nvSpPr>
        <p:spPr>
          <a:xfrm>
            <a:off x="172278" y="543339"/>
            <a:ext cx="1431235" cy="1200329"/>
          </a:xfrm>
          <a:prstGeom prst="rect">
            <a:avLst/>
          </a:prstGeom>
          <a:noFill/>
        </p:spPr>
        <p:txBody>
          <a:bodyPr wrap="square" rtlCol="0">
            <a:spAutoFit/>
          </a:bodyPr>
          <a:lstStyle/>
          <a:p>
            <a:r>
              <a:rPr lang="en-US" b="1" dirty="0"/>
              <a:t>Make one of these to keep your notes in!</a:t>
            </a:r>
          </a:p>
        </p:txBody>
      </p:sp>
    </p:spTree>
    <p:extLst>
      <p:ext uri="{BB962C8B-B14F-4D97-AF65-F5344CB8AC3E}">
        <p14:creationId xmlns:p14="http://schemas.microsoft.com/office/powerpoint/2010/main" val="419146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867823" y="307570"/>
            <a:ext cx="10157638" cy="6375861"/>
          </a:xfrm>
        </p:spPr>
      </p:pic>
      <p:sp>
        <p:nvSpPr>
          <p:cNvPr id="5" name="Right Arrow Callout 4"/>
          <p:cNvSpPr/>
          <p:nvPr/>
        </p:nvSpPr>
        <p:spPr>
          <a:xfrm>
            <a:off x="109533" y="839586"/>
            <a:ext cx="2793076" cy="1654233"/>
          </a:xfrm>
          <a:prstGeom prst="righ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Simple Definition of Important Ideas and Terms</a:t>
            </a:r>
          </a:p>
        </p:txBody>
      </p:sp>
      <p:sp>
        <p:nvSpPr>
          <p:cNvPr id="8" name="Up Arrow Callout 7"/>
          <p:cNvSpPr/>
          <p:nvPr/>
        </p:nvSpPr>
        <p:spPr>
          <a:xfrm>
            <a:off x="6730471" y="2237931"/>
            <a:ext cx="1820487" cy="2776451"/>
          </a:xfrm>
          <a:prstGeom prst="up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Important Term or Idea</a:t>
            </a:r>
          </a:p>
        </p:txBody>
      </p:sp>
      <p:sp>
        <p:nvSpPr>
          <p:cNvPr id="6" name="Up Arrow Callout 5"/>
          <p:cNvSpPr/>
          <p:nvPr/>
        </p:nvSpPr>
        <p:spPr>
          <a:xfrm>
            <a:off x="2758809" y="3241963"/>
            <a:ext cx="3080676" cy="2776451"/>
          </a:xfrm>
          <a:prstGeom prst="up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Quote 5 analects and analyze the message + the 2 Smith picked</a:t>
            </a:r>
          </a:p>
        </p:txBody>
      </p:sp>
      <p:sp>
        <p:nvSpPr>
          <p:cNvPr id="2" name="Callout: Down Arrow 1">
            <a:extLst>
              <a:ext uri="{FF2B5EF4-FFF2-40B4-BE49-F238E27FC236}">
                <a16:creationId xmlns:a16="http://schemas.microsoft.com/office/drawing/2014/main" id="{4B00803A-59EA-4955-AA69-1E476E41B8A4}"/>
              </a:ext>
            </a:extLst>
          </p:cNvPr>
          <p:cNvSpPr/>
          <p:nvPr/>
        </p:nvSpPr>
        <p:spPr>
          <a:xfrm>
            <a:off x="9231542" y="3896016"/>
            <a:ext cx="2411896" cy="202758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After learning, place for ADVANCED definition</a:t>
            </a:r>
          </a:p>
        </p:txBody>
      </p:sp>
      <p:pic>
        <p:nvPicPr>
          <p:cNvPr id="7" name="Graphic 6" descr="Brontosaurus">
            <a:extLst>
              <a:ext uri="{FF2B5EF4-FFF2-40B4-BE49-F238E27FC236}">
                <a16:creationId xmlns:a16="http://schemas.microsoft.com/office/drawing/2014/main" id="{A3B2005B-5331-41C9-83CA-0E38F9724DF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413542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01339921"/>
              </p:ext>
            </p:extLst>
          </p:nvPr>
        </p:nvGraphicFramePr>
        <p:xfrm>
          <a:off x="157942" y="166256"/>
          <a:ext cx="11850557" cy="6583679"/>
        </p:xfrm>
        <a:graphic>
          <a:graphicData uri="http://schemas.openxmlformats.org/drawingml/2006/table">
            <a:tbl>
              <a:tblPr firstRow="1" bandRow="1">
                <a:tableStyleId>{5940675A-B579-460E-94D1-54222C63F5DA}</a:tableStyleId>
              </a:tblPr>
              <a:tblGrid>
                <a:gridCol w="1479765">
                  <a:extLst>
                    <a:ext uri="{9D8B030D-6E8A-4147-A177-3AD203B41FA5}">
                      <a16:colId xmlns:a16="http://schemas.microsoft.com/office/drawing/2014/main" val="1453203689"/>
                    </a:ext>
                  </a:extLst>
                </a:gridCol>
                <a:gridCol w="2592698">
                  <a:extLst>
                    <a:ext uri="{9D8B030D-6E8A-4147-A177-3AD203B41FA5}">
                      <a16:colId xmlns:a16="http://schemas.microsoft.com/office/drawing/2014/main" val="1303718205"/>
                    </a:ext>
                  </a:extLst>
                </a:gridCol>
                <a:gridCol w="2592698">
                  <a:extLst>
                    <a:ext uri="{9D8B030D-6E8A-4147-A177-3AD203B41FA5}">
                      <a16:colId xmlns:a16="http://schemas.microsoft.com/office/drawing/2014/main" val="2405792891"/>
                    </a:ext>
                  </a:extLst>
                </a:gridCol>
                <a:gridCol w="2592698">
                  <a:extLst>
                    <a:ext uri="{9D8B030D-6E8A-4147-A177-3AD203B41FA5}">
                      <a16:colId xmlns:a16="http://schemas.microsoft.com/office/drawing/2014/main" val="2963697644"/>
                    </a:ext>
                  </a:extLst>
                </a:gridCol>
                <a:gridCol w="2592698">
                  <a:extLst>
                    <a:ext uri="{9D8B030D-6E8A-4147-A177-3AD203B41FA5}">
                      <a16:colId xmlns:a16="http://schemas.microsoft.com/office/drawing/2014/main" val="579872434"/>
                    </a:ext>
                  </a:extLst>
                </a:gridCol>
              </a:tblGrid>
              <a:tr h="540326">
                <a:tc>
                  <a:txBody>
                    <a:bodyPr/>
                    <a:lstStyle/>
                    <a:p>
                      <a:r>
                        <a:rPr lang="en-US" dirty="0"/>
                        <a:t>Term:</a:t>
                      </a:r>
                    </a:p>
                  </a:txBody>
                  <a:tcPr anchor="ctr"/>
                </a:tc>
                <a:tc>
                  <a:txBody>
                    <a:bodyPr/>
                    <a:lstStyle/>
                    <a:p>
                      <a:pPr algn="ctr"/>
                      <a:r>
                        <a:rPr lang="en-US" sz="3200" b="0" i="1" dirty="0">
                          <a:solidFill>
                            <a:srgbClr val="7030A0"/>
                          </a:solidFill>
                        </a:rPr>
                        <a:t>Ren</a:t>
                      </a:r>
                      <a:r>
                        <a:rPr lang="en-US" sz="3200" b="0" i="0" baseline="0" dirty="0"/>
                        <a:t> </a:t>
                      </a:r>
                      <a:endParaRPr lang="en-US" sz="3200" b="0" i="1" dirty="0"/>
                    </a:p>
                  </a:txBody>
                  <a:tcPr/>
                </a:tc>
                <a:tc>
                  <a:txBody>
                    <a:bodyPr/>
                    <a:lstStyle/>
                    <a:p>
                      <a:pPr algn="ctr"/>
                      <a:r>
                        <a:rPr lang="en-US" sz="3200" b="0" i="1" dirty="0">
                          <a:solidFill>
                            <a:srgbClr val="00B050"/>
                          </a:solidFill>
                        </a:rPr>
                        <a:t>Li</a:t>
                      </a:r>
                    </a:p>
                  </a:txBody>
                  <a:tcPr/>
                </a:tc>
                <a:tc>
                  <a:txBody>
                    <a:bodyPr/>
                    <a:lstStyle/>
                    <a:p>
                      <a:pPr algn="ctr"/>
                      <a:r>
                        <a:rPr lang="en-US" sz="3200" b="0" i="1" dirty="0" err="1">
                          <a:solidFill>
                            <a:srgbClr val="0070C0"/>
                          </a:solidFill>
                        </a:rPr>
                        <a:t>Junzi</a:t>
                      </a:r>
                      <a:endParaRPr lang="en-US" sz="3200" b="0" i="1" dirty="0">
                        <a:solidFill>
                          <a:srgbClr val="0070C0"/>
                        </a:solidFill>
                      </a:endParaRPr>
                    </a:p>
                  </a:txBody>
                  <a:tcPr/>
                </a:tc>
                <a:tc>
                  <a:txBody>
                    <a:bodyPr/>
                    <a:lstStyle/>
                    <a:p>
                      <a:pPr algn="ctr"/>
                      <a:r>
                        <a:rPr lang="en-US" sz="3200" b="0" dirty="0" err="1">
                          <a:solidFill>
                            <a:srgbClr val="C00000"/>
                          </a:solidFill>
                        </a:rPr>
                        <a:t>Filiality</a:t>
                      </a:r>
                      <a:endParaRPr lang="en-US" sz="3200" b="0" dirty="0">
                        <a:solidFill>
                          <a:srgbClr val="C00000"/>
                        </a:solidFill>
                      </a:endParaRPr>
                    </a:p>
                  </a:txBody>
                  <a:tcPr/>
                </a:tc>
                <a:extLst>
                  <a:ext uri="{0D108BD9-81ED-4DB2-BD59-A6C34878D82A}">
                    <a16:rowId xmlns:a16="http://schemas.microsoft.com/office/drawing/2014/main" val="1075397492"/>
                  </a:ext>
                </a:extLst>
              </a:tr>
              <a:tr h="958733">
                <a:tc>
                  <a:txBody>
                    <a:bodyPr/>
                    <a:lstStyle/>
                    <a:p>
                      <a:r>
                        <a:rPr lang="en-US" dirty="0"/>
                        <a:t>Basic</a:t>
                      </a:r>
                      <a:r>
                        <a:rPr lang="en-US" baseline="0" dirty="0"/>
                        <a:t> Definition:</a:t>
                      </a:r>
                      <a:endParaRPr lang="en-US" dirty="0"/>
                    </a:p>
                  </a:txBody>
                  <a:tcPr anchor="ctr"/>
                </a:tc>
                <a:tc>
                  <a:txBody>
                    <a:bodyPr/>
                    <a:lstStyle/>
                    <a:p>
                      <a:pPr algn="ctr"/>
                      <a:r>
                        <a:rPr lang="en-US" i="1" dirty="0">
                          <a:solidFill>
                            <a:srgbClr val="7030A0"/>
                          </a:solidFill>
                        </a:rPr>
                        <a:t>The moral code a person should follow.</a:t>
                      </a:r>
                    </a:p>
                  </a:txBody>
                  <a:tcPr anchor="ctr"/>
                </a:tc>
                <a:tc>
                  <a:txBody>
                    <a:bodyPr/>
                    <a:lstStyle/>
                    <a:p>
                      <a:pPr algn="ctr"/>
                      <a:r>
                        <a:rPr lang="en-US" i="1" dirty="0">
                          <a:solidFill>
                            <a:srgbClr val="00B050"/>
                          </a:solidFill>
                        </a:rPr>
                        <a:t>Following important</a:t>
                      </a:r>
                      <a:r>
                        <a:rPr lang="en-US" i="1" baseline="0" dirty="0">
                          <a:solidFill>
                            <a:srgbClr val="00B050"/>
                          </a:solidFill>
                        </a:rPr>
                        <a:t> laws, traditions, and rituals. </a:t>
                      </a:r>
                      <a:endParaRPr lang="en-US" i="1" dirty="0">
                        <a:solidFill>
                          <a:srgbClr val="00B050"/>
                        </a:solidFill>
                      </a:endParaRPr>
                    </a:p>
                  </a:txBody>
                  <a:tcPr anchor="ctr"/>
                </a:tc>
                <a:tc>
                  <a:txBody>
                    <a:bodyPr/>
                    <a:lstStyle/>
                    <a:p>
                      <a:pPr algn="ctr"/>
                      <a:r>
                        <a:rPr lang="en-US" i="1" dirty="0">
                          <a:solidFill>
                            <a:srgbClr val="0070C0"/>
                          </a:solidFill>
                        </a:rPr>
                        <a:t>A respectable leader.</a:t>
                      </a:r>
                    </a:p>
                  </a:txBody>
                  <a:tcPr anchor="ctr"/>
                </a:tc>
                <a:tc>
                  <a:txBody>
                    <a:bodyPr/>
                    <a:lstStyle/>
                    <a:p>
                      <a:pPr algn="ctr"/>
                      <a:r>
                        <a:rPr lang="en-US" i="1" dirty="0">
                          <a:solidFill>
                            <a:srgbClr val="C00000"/>
                          </a:solidFill>
                        </a:rPr>
                        <a:t>Interpersonal Relationships.</a:t>
                      </a:r>
                    </a:p>
                  </a:txBody>
                  <a:tcPr anchor="ctr"/>
                </a:tc>
                <a:extLst>
                  <a:ext uri="{0D108BD9-81ED-4DB2-BD59-A6C34878D82A}">
                    <a16:rowId xmlns:a16="http://schemas.microsoft.com/office/drawing/2014/main" val="1560384705"/>
                  </a:ext>
                </a:extLst>
              </a:tr>
              <a:tr h="3052806">
                <a:tc>
                  <a:txBody>
                    <a:bodyPr/>
                    <a:lstStyle/>
                    <a:p>
                      <a:r>
                        <a:rPr lang="en-US" dirty="0"/>
                        <a:t>Analects:</a:t>
                      </a:r>
                    </a:p>
                  </a:txBody>
                  <a:tcPr anchor="ctr"/>
                </a:tc>
                <a:tc>
                  <a:txBody>
                    <a:bodyPr/>
                    <a:lstStyle/>
                    <a:p>
                      <a:r>
                        <a:rPr lang="en-US" u="sng" dirty="0"/>
                        <a:t>4.14</a:t>
                      </a:r>
                      <a:r>
                        <a:rPr lang="en-US" dirty="0"/>
                        <a:t>: </a:t>
                      </a:r>
                      <a:r>
                        <a:rPr lang="en-US" sz="1100" i="1" dirty="0">
                          <a:solidFill>
                            <a:srgbClr val="7030A0"/>
                          </a:solidFill>
                        </a:rPr>
                        <a:t>Do not be concerned</a:t>
                      </a:r>
                      <a:r>
                        <a:rPr lang="en-US" sz="1100" i="1" baseline="0" dirty="0">
                          <a:solidFill>
                            <a:srgbClr val="7030A0"/>
                          </a:solidFill>
                        </a:rPr>
                        <a:t> </a:t>
                      </a:r>
                      <a:r>
                        <a:rPr lang="en-US" sz="1100" i="1" dirty="0">
                          <a:solidFill>
                            <a:srgbClr val="7030A0"/>
                          </a:solidFill>
                        </a:rPr>
                        <a:t>that you have no position, be concerned that</a:t>
                      </a:r>
                      <a:r>
                        <a:rPr lang="en-US" sz="1100" i="1" baseline="0" dirty="0">
                          <a:solidFill>
                            <a:srgbClr val="7030A0"/>
                          </a:solidFill>
                        </a:rPr>
                        <a:t> </a:t>
                      </a:r>
                      <a:r>
                        <a:rPr lang="en-US" sz="1100" i="1" dirty="0">
                          <a:solidFill>
                            <a:srgbClr val="7030A0"/>
                          </a:solidFill>
                        </a:rPr>
                        <a:t>you have what it takes to merit a position.</a:t>
                      </a:r>
                      <a:r>
                        <a:rPr lang="en-US" sz="1100" i="1" baseline="0" dirty="0">
                          <a:solidFill>
                            <a:srgbClr val="7030A0"/>
                          </a:solidFill>
                        </a:rPr>
                        <a:t> </a:t>
                      </a:r>
                      <a:r>
                        <a:rPr lang="en-US" sz="1100" i="1" dirty="0">
                          <a:solidFill>
                            <a:srgbClr val="7030A0"/>
                          </a:solidFill>
                        </a:rPr>
                        <a:t>Do not be concerned that no one recognizes</a:t>
                      </a:r>
                      <a:r>
                        <a:rPr lang="en-US" sz="1100" i="1" baseline="0" dirty="0">
                          <a:solidFill>
                            <a:srgbClr val="7030A0"/>
                          </a:solidFill>
                        </a:rPr>
                        <a:t> </a:t>
                      </a:r>
                      <a:r>
                        <a:rPr lang="en-US" sz="1100" i="1" dirty="0">
                          <a:solidFill>
                            <a:srgbClr val="7030A0"/>
                          </a:solidFill>
                        </a:rPr>
                        <a:t>you, seek that which is worthy of recognition.</a:t>
                      </a:r>
                    </a:p>
                    <a:p>
                      <a:endParaRPr lang="en-US" sz="1100" i="1" dirty="0">
                        <a:solidFill>
                          <a:srgbClr val="7030A0"/>
                        </a:solidFill>
                      </a:endParaRPr>
                    </a:p>
                    <a:p>
                      <a:r>
                        <a:rPr lang="en-US" u="sng" dirty="0"/>
                        <a:t>4.4</a:t>
                      </a:r>
                      <a:r>
                        <a:rPr lang="en-US" dirty="0"/>
                        <a:t>: </a:t>
                      </a:r>
                      <a:r>
                        <a:rPr lang="en-US" sz="1100" i="1" dirty="0">
                          <a:solidFill>
                            <a:srgbClr val="7030A0"/>
                          </a:solidFill>
                        </a:rPr>
                        <a:t>If one sets one’s heart</a:t>
                      </a:r>
                    </a:p>
                    <a:p>
                      <a:r>
                        <a:rPr lang="en-US" sz="1100" i="1" dirty="0">
                          <a:solidFill>
                            <a:srgbClr val="7030A0"/>
                          </a:solidFill>
                        </a:rPr>
                        <a:t>on </a:t>
                      </a:r>
                      <a:r>
                        <a:rPr lang="en-US" sz="1100" i="1" dirty="0" err="1">
                          <a:solidFill>
                            <a:srgbClr val="7030A0"/>
                          </a:solidFill>
                        </a:rPr>
                        <a:t>ren</a:t>
                      </a:r>
                      <a:r>
                        <a:rPr lang="en-US" sz="1100" i="1" dirty="0">
                          <a:solidFill>
                            <a:srgbClr val="7030A0"/>
                          </a:solidFill>
                        </a:rPr>
                        <a:t>, there will be none he hates.</a:t>
                      </a:r>
                    </a:p>
                    <a:p>
                      <a:endParaRPr lang="en-US" dirty="0"/>
                    </a:p>
                    <a:p>
                      <a:r>
                        <a:rPr lang="en-US" dirty="0"/>
                        <a:t>__:</a:t>
                      </a:r>
                    </a:p>
                    <a:p>
                      <a:endParaRPr lang="en-US" dirty="0"/>
                    </a:p>
                    <a:p>
                      <a:r>
                        <a:rPr lang="en-US" dirty="0"/>
                        <a:t>__:</a:t>
                      </a:r>
                    </a:p>
                  </a:txBody>
                  <a:tcPr/>
                </a:tc>
                <a:tc>
                  <a:txBody>
                    <a:bodyPr/>
                    <a:lstStyle/>
                    <a:p>
                      <a:r>
                        <a:rPr lang="en-US" u="sng" dirty="0"/>
                        <a:t>7.20</a:t>
                      </a:r>
                      <a:r>
                        <a:rPr lang="en-US" dirty="0"/>
                        <a:t>: </a:t>
                      </a:r>
                      <a:r>
                        <a:rPr lang="en-US" sz="1100" i="1" dirty="0">
                          <a:solidFill>
                            <a:srgbClr val="00B050"/>
                          </a:solidFill>
                        </a:rPr>
                        <a:t>I was not born with</a:t>
                      </a:r>
                      <a:r>
                        <a:rPr lang="en-US" sz="1100" i="1" baseline="0" dirty="0">
                          <a:solidFill>
                            <a:srgbClr val="00B050"/>
                          </a:solidFill>
                        </a:rPr>
                        <a:t> </a:t>
                      </a:r>
                      <a:r>
                        <a:rPr lang="en-US" sz="1100" i="1" dirty="0">
                          <a:solidFill>
                            <a:srgbClr val="00B050"/>
                          </a:solidFill>
                        </a:rPr>
                        <a:t>knowledge. I love what is old and am assiduous*</a:t>
                      </a:r>
                      <a:r>
                        <a:rPr lang="en-US" sz="1100" i="1" baseline="0" dirty="0">
                          <a:solidFill>
                            <a:srgbClr val="00B050"/>
                          </a:solidFill>
                        </a:rPr>
                        <a:t> </a:t>
                      </a:r>
                      <a:r>
                        <a:rPr lang="en-US" sz="1100" i="1" dirty="0">
                          <a:solidFill>
                            <a:srgbClr val="00B050"/>
                          </a:solidFill>
                        </a:rPr>
                        <a:t>in pursuing it.</a:t>
                      </a:r>
                    </a:p>
                    <a:p>
                      <a:endParaRPr lang="en-US" sz="1100" i="1" dirty="0">
                        <a:solidFill>
                          <a:srgbClr val="00B050"/>
                        </a:solidFill>
                      </a:endParaRPr>
                    </a:p>
                    <a:p>
                      <a:r>
                        <a:rPr lang="en-US" u="sng" dirty="0"/>
                        <a:t>1.12</a:t>
                      </a:r>
                      <a:r>
                        <a:rPr lang="en-US" dirty="0"/>
                        <a:t>: </a:t>
                      </a:r>
                      <a:r>
                        <a:rPr lang="en-US" sz="1100" i="1" dirty="0">
                          <a:solidFill>
                            <a:srgbClr val="00B050"/>
                          </a:solidFill>
                        </a:rPr>
                        <a:t>‘In the practice of li/</a:t>
                      </a:r>
                      <a:r>
                        <a:rPr lang="en-US" sz="1100" i="1" baseline="0" dirty="0">
                          <a:solidFill>
                            <a:srgbClr val="00B050"/>
                          </a:solidFill>
                        </a:rPr>
                        <a:t> </a:t>
                      </a:r>
                      <a:r>
                        <a:rPr lang="en-US" sz="1100" i="1" dirty="0">
                          <a:solidFill>
                            <a:srgbClr val="00B050"/>
                          </a:solidFill>
                        </a:rPr>
                        <a:t>Harmony is the key.’</a:t>
                      </a:r>
                      <a:r>
                        <a:rPr lang="en-US" sz="1100" i="1" baseline="0" dirty="0">
                          <a:solidFill>
                            <a:srgbClr val="00B050"/>
                          </a:solidFill>
                        </a:rPr>
                        <a:t> </a:t>
                      </a:r>
                      <a:r>
                        <a:rPr lang="en-US" sz="1100" i="1" dirty="0">
                          <a:solidFill>
                            <a:srgbClr val="00B050"/>
                          </a:solidFill>
                        </a:rPr>
                        <a:t>In all affairs, great and small, follow</a:t>
                      </a:r>
                      <a:r>
                        <a:rPr lang="en-US" sz="1100" i="1" baseline="0" dirty="0">
                          <a:solidFill>
                            <a:srgbClr val="00B050"/>
                          </a:solidFill>
                        </a:rPr>
                        <a:t> </a:t>
                      </a:r>
                      <a:r>
                        <a:rPr lang="en-US" sz="1100" i="1" dirty="0">
                          <a:solidFill>
                            <a:srgbClr val="00B050"/>
                          </a:solidFill>
                        </a:rPr>
                        <a:t>this.</a:t>
                      </a:r>
                    </a:p>
                    <a:p>
                      <a:endParaRPr lang="en-US" dirty="0"/>
                    </a:p>
                    <a:p>
                      <a:r>
                        <a:rPr lang="en-US" dirty="0"/>
                        <a:t>__:</a:t>
                      </a:r>
                    </a:p>
                    <a:p>
                      <a:endParaRPr lang="en-US" dirty="0"/>
                    </a:p>
                    <a:p>
                      <a:r>
                        <a:rPr lang="en-US" dirty="0"/>
                        <a:t>__:</a:t>
                      </a:r>
                    </a:p>
                    <a:p>
                      <a:endParaRPr lang="en-US" dirty="0"/>
                    </a:p>
                  </a:txBody>
                  <a:tcPr/>
                </a:tc>
                <a:tc>
                  <a:txBody>
                    <a:bodyPr/>
                    <a:lstStyle/>
                    <a:p>
                      <a:r>
                        <a:rPr lang="en-US" u="sng" dirty="0"/>
                        <a:t>4.10</a:t>
                      </a:r>
                      <a:r>
                        <a:rPr lang="en-US" dirty="0"/>
                        <a:t>: </a:t>
                      </a:r>
                      <a:r>
                        <a:rPr lang="en-US" sz="1100" i="1" dirty="0">
                          <a:solidFill>
                            <a:srgbClr val="0070C0"/>
                          </a:solidFill>
                        </a:rPr>
                        <a:t>The Master said, The </a:t>
                      </a:r>
                      <a:r>
                        <a:rPr lang="en-US" sz="1100" i="1" dirty="0" err="1">
                          <a:solidFill>
                            <a:srgbClr val="0070C0"/>
                          </a:solidFill>
                        </a:rPr>
                        <a:t>junzi’s</a:t>
                      </a:r>
                      <a:r>
                        <a:rPr lang="en-US" sz="1100" i="1" dirty="0">
                          <a:solidFill>
                            <a:srgbClr val="0070C0"/>
                          </a:solidFill>
                        </a:rPr>
                        <a:t> stance towards the world is this: there is nothing he insists on, nothing he refuses, he simply aligns himself beside [what is] right.</a:t>
                      </a:r>
                    </a:p>
                    <a:p>
                      <a:endParaRPr lang="en-US" sz="1100" i="1" dirty="0">
                        <a:solidFill>
                          <a:srgbClr val="0070C0"/>
                        </a:solidFill>
                      </a:endParaRPr>
                    </a:p>
                    <a:p>
                      <a:r>
                        <a:rPr lang="en-US" u="sng" dirty="0"/>
                        <a:t>2.19</a:t>
                      </a:r>
                      <a:r>
                        <a:rPr lang="en-US" dirty="0"/>
                        <a:t>: </a:t>
                      </a:r>
                      <a:r>
                        <a:rPr lang="en-US" sz="1100" i="1" dirty="0">
                          <a:solidFill>
                            <a:srgbClr val="0070C0"/>
                          </a:solidFill>
                        </a:rPr>
                        <a:t>The Lord asked, “What should I do so that the people will obey?” Confucius replied, “Raise up the straight and set them above the crooked and the people will obey. Raise up the crooked and set them above the straight and the people will not obey.”</a:t>
                      </a:r>
                    </a:p>
                    <a:p>
                      <a:endParaRPr lang="en-US" sz="1100" i="1" dirty="0">
                        <a:solidFill>
                          <a:srgbClr val="0070C0"/>
                        </a:solidFill>
                      </a:endParaRPr>
                    </a:p>
                    <a:p>
                      <a:r>
                        <a:rPr lang="en-US" dirty="0"/>
                        <a:t>__:</a:t>
                      </a:r>
                    </a:p>
                    <a:p>
                      <a:endParaRPr lang="en-US" dirty="0"/>
                    </a:p>
                    <a:p>
                      <a:r>
                        <a:rPr lang="en-US" dirty="0"/>
                        <a:t>__:</a:t>
                      </a:r>
                    </a:p>
                  </a:txBody>
                  <a:tcPr/>
                </a:tc>
                <a:tc>
                  <a:txBody>
                    <a:bodyPr/>
                    <a:lstStyle/>
                    <a:p>
                      <a:r>
                        <a:rPr lang="en-US" u="sng" dirty="0"/>
                        <a:t>2.7</a:t>
                      </a:r>
                      <a:r>
                        <a:rPr lang="en-US" u="none" dirty="0"/>
                        <a:t>: </a:t>
                      </a:r>
                      <a:r>
                        <a:rPr lang="en-US" sz="1100" i="1" u="none" dirty="0" err="1">
                          <a:solidFill>
                            <a:srgbClr val="C00000"/>
                          </a:solidFill>
                        </a:rPr>
                        <a:t>Ziyou</a:t>
                      </a:r>
                      <a:r>
                        <a:rPr lang="en-US" sz="1100" i="1" u="none" dirty="0">
                          <a:solidFill>
                            <a:srgbClr val="C00000"/>
                          </a:solidFill>
                        </a:rPr>
                        <a:t> asked about filial piety. The Master said, “What is meant by filial piety today is nothing but being able to feed and take care of your parents. But even hounds and horses require food and care. Without respect, what is the difference?”</a:t>
                      </a:r>
                    </a:p>
                    <a:p>
                      <a:endParaRPr lang="en-US" sz="1100" i="1" u="none" dirty="0">
                        <a:solidFill>
                          <a:srgbClr val="C00000"/>
                        </a:solidFill>
                      </a:endParaRPr>
                    </a:p>
                    <a:p>
                      <a:r>
                        <a:rPr lang="en-US" u="sng" dirty="0"/>
                        <a:t>4.19</a:t>
                      </a:r>
                      <a:r>
                        <a:rPr lang="en-US" u="none" dirty="0"/>
                        <a:t>: </a:t>
                      </a:r>
                      <a:r>
                        <a:rPr lang="en-US" sz="1100" i="1" u="none" dirty="0">
                          <a:solidFill>
                            <a:srgbClr val="C00000"/>
                          </a:solidFill>
                        </a:rPr>
                        <a:t>The Master said, When one’s parents are alive, make no distant journeys; when you travel, have a set destination.</a:t>
                      </a:r>
                    </a:p>
                    <a:p>
                      <a:endParaRPr lang="en-US" sz="1100" i="1" u="none" dirty="0">
                        <a:solidFill>
                          <a:srgbClr val="C00000"/>
                        </a:solidFill>
                      </a:endParaRPr>
                    </a:p>
                    <a:p>
                      <a:r>
                        <a:rPr lang="en-US" u="none" dirty="0"/>
                        <a:t>__:</a:t>
                      </a:r>
                    </a:p>
                    <a:p>
                      <a:endParaRPr lang="en-US" u="none" dirty="0"/>
                    </a:p>
                    <a:p>
                      <a:r>
                        <a:rPr lang="en-US" u="none" dirty="0"/>
                        <a:t>__:</a:t>
                      </a:r>
                    </a:p>
                  </a:txBody>
                  <a:tcPr/>
                </a:tc>
                <a:extLst>
                  <a:ext uri="{0D108BD9-81ED-4DB2-BD59-A6C34878D82A}">
                    <a16:rowId xmlns:a16="http://schemas.microsoft.com/office/drawing/2014/main" val="2679803281"/>
                  </a:ext>
                </a:extLst>
              </a:tr>
              <a:tr h="1403466">
                <a:tc>
                  <a:txBody>
                    <a:bodyPr/>
                    <a:lstStyle/>
                    <a:p>
                      <a:r>
                        <a:rPr lang="en-US" dirty="0"/>
                        <a:t>Larger</a:t>
                      </a:r>
                      <a:r>
                        <a:rPr lang="en-US" baseline="0" dirty="0"/>
                        <a:t> ‘Synthesis’ Definition:</a:t>
                      </a:r>
                      <a:endParaRPr lang="en-US" dirty="0"/>
                    </a:p>
                  </a:txBody>
                  <a:tcPr anchor="ct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61308487"/>
                  </a:ext>
                </a:extLst>
              </a:tr>
            </a:tbl>
          </a:graphicData>
        </a:graphic>
      </p:graphicFrame>
      <p:pic>
        <p:nvPicPr>
          <p:cNvPr id="3" name="Graphic 2" descr="Brontosaurus">
            <a:extLst>
              <a:ext uri="{FF2B5EF4-FFF2-40B4-BE49-F238E27FC236}">
                <a16:creationId xmlns:a16="http://schemas.microsoft.com/office/drawing/2014/main" id="{9EFBB100-E3F3-47B2-9F02-0BE8EC52A7E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239719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latin typeface="Georgia" panose="02040502050405020303" pitchFamily="18" charset="0"/>
              </a:rPr>
              <a:t>Directions: </a:t>
            </a:r>
            <a:r>
              <a:rPr lang="en-US" sz="2000" dirty="0">
                <a:solidFill>
                  <a:srgbClr val="C00000"/>
                </a:solidFill>
                <a:latin typeface="Georgia" panose="02040502050405020303" pitchFamily="18" charset="0"/>
              </a:rPr>
              <a:t>Constructivist learning of the </a:t>
            </a:r>
            <a:r>
              <a:rPr lang="en-US" sz="2000" i="1" dirty="0">
                <a:solidFill>
                  <a:srgbClr val="C00000"/>
                </a:solidFill>
                <a:latin typeface="Georgia" panose="02040502050405020303" pitchFamily="18" charset="0"/>
              </a:rPr>
              <a:t>Analects</a:t>
            </a:r>
            <a:r>
              <a:rPr lang="en-US" sz="2000" dirty="0">
                <a:solidFill>
                  <a:srgbClr val="C00000"/>
                </a:solidFill>
                <a:latin typeface="Georgia" panose="02040502050405020303" pitchFamily="18" charset="0"/>
              </a:rPr>
              <a:t> important terms and ideas</a:t>
            </a:r>
          </a:p>
        </p:txBody>
      </p:sp>
      <p:sp>
        <p:nvSpPr>
          <p:cNvPr id="3" name="Content Placeholder 2"/>
          <p:cNvSpPr>
            <a:spLocks noGrp="1"/>
          </p:cNvSpPr>
          <p:nvPr>
            <p:ph idx="1"/>
          </p:nvPr>
        </p:nvSpPr>
        <p:spPr>
          <a:xfrm>
            <a:off x="432261" y="1325563"/>
            <a:ext cx="11130743" cy="4667913"/>
          </a:xfrm>
        </p:spPr>
        <p:txBody>
          <a:bodyPr>
            <a:noAutofit/>
          </a:bodyPr>
          <a:lstStyle/>
          <a:p>
            <a:pPr marL="514350" indent="-514350">
              <a:buFont typeface="+mj-lt"/>
              <a:buAutoNum type="arabicPeriod"/>
            </a:pPr>
            <a:r>
              <a:rPr lang="en-US" sz="2800" dirty="0">
                <a:latin typeface="Georgia" panose="02040502050405020303" pitchFamily="18" charset="0"/>
              </a:rPr>
              <a:t>Read your selection from the </a:t>
            </a:r>
            <a:r>
              <a:rPr lang="en-US" sz="2800" i="1" dirty="0">
                <a:latin typeface="Georgia" panose="02040502050405020303" pitchFamily="18" charset="0"/>
              </a:rPr>
              <a:t>Analects of Confucius</a:t>
            </a:r>
            <a:r>
              <a:rPr lang="en-US" sz="2800" dirty="0">
                <a:latin typeface="Georgia" panose="02040502050405020303" pitchFamily="18" charset="0"/>
              </a:rPr>
              <a:t>. </a:t>
            </a:r>
            <a:br>
              <a:rPr lang="en-US" sz="2800" dirty="0">
                <a:latin typeface="Georgia" panose="02040502050405020303" pitchFamily="18" charset="0"/>
              </a:rPr>
            </a:br>
            <a:r>
              <a:rPr lang="en-US" sz="2800" dirty="0">
                <a:latin typeface="Georgia" panose="02040502050405020303" pitchFamily="18" charset="0"/>
              </a:rPr>
              <a:t>Front and back.</a:t>
            </a:r>
          </a:p>
          <a:p>
            <a:pPr marL="514350" indent="-514350">
              <a:buFont typeface="+mj-lt"/>
              <a:buAutoNum type="arabicPeriod"/>
            </a:pPr>
            <a:r>
              <a:rPr lang="en-US" sz="2800" dirty="0">
                <a:latin typeface="Georgia" panose="02040502050405020303" pitchFamily="18" charset="0"/>
              </a:rPr>
              <a:t>Attempt to figure out (explain) the </a:t>
            </a:r>
            <a:r>
              <a:rPr lang="en-US" sz="2800" b="1" dirty="0">
                <a:latin typeface="Georgia" panose="02040502050405020303" pitchFamily="18" charset="0"/>
              </a:rPr>
              <a:t>didactic advice/message </a:t>
            </a:r>
            <a:br>
              <a:rPr lang="en-US" sz="2800" dirty="0">
                <a:latin typeface="Georgia" panose="02040502050405020303" pitchFamily="18" charset="0"/>
              </a:rPr>
            </a:br>
            <a:r>
              <a:rPr lang="en-US" sz="2800" dirty="0">
                <a:latin typeface="Georgia" panose="02040502050405020303" pitchFamily="18" charset="0"/>
              </a:rPr>
              <a:t>of </a:t>
            </a:r>
            <a:r>
              <a:rPr lang="en-US" sz="2800" b="1" dirty="0">
                <a:latin typeface="Georgia" panose="02040502050405020303" pitchFamily="18" charset="0"/>
              </a:rPr>
              <a:t>6-8</a:t>
            </a:r>
            <a:r>
              <a:rPr lang="en-US" sz="2800" dirty="0">
                <a:latin typeface="Georgia" panose="02040502050405020303" pitchFamily="18" charset="0"/>
              </a:rPr>
              <a:t> </a:t>
            </a:r>
            <a:r>
              <a:rPr lang="en-US" sz="2800" b="1" dirty="0">
                <a:solidFill>
                  <a:schemeClr val="accent2"/>
                </a:solidFill>
                <a:latin typeface="Georgia" panose="02040502050405020303" pitchFamily="18" charset="0"/>
              </a:rPr>
              <a:t>maxims</a:t>
            </a:r>
            <a:r>
              <a:rPr lang="en-US" sz="2800" dirty="0">
                <a:latin typeface="Georgia" panose="02040502050405020303" pitchFamily="18" charset="0"/>
              </a:rPr>
              <a:t>.</a:t>
            </a:r>
          </a:p>
          <a:p>
            <a:pPr marL="514350" indent="-514350">
              <a:buFont typeface="+mj-lt"/>
              <a:buAutoNum type="arabicPeriod"/>
            </a:pPr>
            <a:r>
              <a:rPr lang="en-US" sz="2800" dirty="0">
                <a:latin typeface="Georgia" panose="02040502050405020303" pitchFamily="18" charset="0"/>
              </a:rPr>
              <a:t>Then </a:t>
            </a:r>
            <a:r>
              <a:rPr lang="en-US" sz="2800" b="1" dirty="0">
                <a:latin typeface="Georgia" panose="02040502050405020303" pitchFamily="18" charset="0"/>
              </a:rPr>
              <a:t>categorize</a:t>
            </a:r>
            <a:r>
              <a:rPr lang="en-US" sz="2800" dirty="0">
                <a:latin typeface="Georgia" panose="02040502050405020303" pitchFamily="18" charset="0"/>
              </a:rPr>
              <a:t> each </a:t>
            </a:r>
            <a:r>
              <a:rPr lang="en-US" sz="2800" b="1" dirty="0">
                <a:solidFill>
                  <a:schemeClr val="accent2"/>
                </a:solidFill>
                <a:latin typeface="Georgia" panose="02040502050405020303" pitchFamily="18" charset="0"/>
              </a:rPr>
              <a:t>maxim</a:t>
            </a:r>
            <a:r>
              <a:rPr lang="en-US" sz="2800" dirty="0">
                <a:latin typeface="Georgia" panose="02040502050405020303" pitchFamily="18" charset="0"/>
              </a:rPr>
              <a:t>: does it go with </a:t>
            </a:r>
          </a:p>
          <a:p>
            <a:pPr marL="811530" lvl="1" indent="-514350">
              <a:buFont typeface="+mj-lt"/>
              <a:buAutoNum type="arabicPeriod"/>
            </a:pPr>
            <a:r>
              <a:rPr lang="en-US" sz="2400" b="1" i="1" dirty="0">
                <a:solidFill>
                  <a:srgbClr val="00B050"/>
                </a:solidFill>
                <a:latin typeface="Georgia" panose="02040502050405020303" pitchFamily="18" charset="0"/>
              </a:rPr>
              <a:t>Ren</a:t>
            </a:r>
            <a:r>
              <a:rPr lang="en-US" sz="2400" b="1" i="1" dirty="0">
                <a:latin typeface="Georgia" panose="02040502050405020303" pitchFamily="18" charset="0"/>
              </a:rPr>
              <a:t>, </a:t>
            </a:r>
          </a:p>
          <a:p>
            <a:pPr marL="811530" lvl="1" indent="-514350">
              <a:buFont typeface="+mj-lt"/>
              <a:buAutoNum type="arabicPeriod"/>
            </a:pPr>
            <a:r>
              <a:rPr lang="en-US" sz="2400" b="1" i="1" dirty="0">
                <a:solidFill>
                  <a:schemeClr val="accent2"/>
                </a:solidFill>
                <a:latin typeface="Georgia" panose="02040502050405020303" pitchFamily="18" charset="0"/>
              </a:rPr>
              <a:t>Li</a:t>
            </a:r>
            <a:r>
              <a:rPr lang="en-US" sz="2400" b="1" i="1" dirty="0">
                <a:latin typeface="Georgia" panose="02040502050405020303" pitchFamily="18" charset="0"/>
              </a:rPr>
              <a:t>, </a:t>
            </a:r>
          </a:p>
          <a:p>
            <a:pPr marL="811530" lvl="1" indent="-514350">
              <a:buFont typeface="+mj-lt"/>
              <a:buAutoNum type="arabicPeriod"/>
            </a:pPr>
            <a:r>
              <a:rPr lang="en-US" sz="2400" b="1" i="1" dirty="0" err="1">
                <a:solidFill>
                  <a:srgbClr val="7030A0"/>
                </a:solidFill>
                <a:latin typeface="Georgia" panose="02040502050405020303" pitchFamily="18" charset="0"/>
              </a:rPr>
              <a:t>Junzi</a:t>
            </a:r>
            <a:r>
              <a:rPr lang="en-US" sz="2400" b="1" i="1" dirty="0">
                <a:latin typeface="Georgia" panose="02040502050405020303" pitchFamily="18" charset="0"/>
              </a:rPr>
              <a:t>, </a:t>
            </a:r>
            <a:r>
              <a:rPr lang="en-US" sz="2400" b="1" dirty="0">
                <a:latin typeface="Georgia" panose="02040502050405020303" pitchFamily="18" charset="0"/>
              </a:rPr>
              <a:t>or </a:t>
            </a:r>
          </a:p>
          <a:p>
            <a:pPr marL="811530" lvl="1" indent="-514350">
              <a:buFont typeface="+mj-lt"/>
              <a:buAutoNum type="arabicPeriod"/>
            </a:pPr>
            <a:r>
              <a:rPr lang="en-US" sz="2400" b="1" dirty="0" err="1">
                <a:solidFill>
                  <a:srgbClr val="FF0000"/>
                </a:solidFill>
                <a:latin typeface="Georgia" panose="02040502050405020303" pitchFamily="18" charset="0"/>
              </a:rPr>
              <a:t>Filiality</a:t>
            </a:r>
            <a:r>
              <a:rPr lang="en-US" sz="2400" b="1" dirty="0">
                <a:solidFill>
                  <a:srgbClr val="FF0000"/>
                </a:solidFill>
                <a:latin typeface="Georgia" panose="02040502050405020303" pitchFamily="18" charset="0"/>
              </a:rPr>
              <a:t>/Relationships</a:t>
            </a:r>
            <a:r>
              <a:rPr lang="en-US" sz="2400" dirty="0">
                <a:latin typeface="Georgia" panose="02040502050405020303" pitchFamily="18" charset="0"/>
              </a:rPr>
              <a:t>. </a:t>
            </a:r>
          </a:p>
          <a:p>
            <a:pPr marL="514350" indent="-514350">
              <a:buFont typeface="+mj-lt"/>
              <a:buAutoNum type="arabicPeriod"/>
            </a:pPr>
            <a:r>
              <a:rPr lang="en-US" sz="2800" b="1" dirty="0">
                <a:latin typeface="Georgia" panose="02040502050405020303" pitchFamily="18" charset="0"/>
              </a:rPr>
              <a:t>Fill them into your chart</a:t>
            </a:r>
          </a:p>
        </p:txBody>
      </p:sp>
      <p:pic>
        <p:nvPicPr>
          <p:cNvPr id="4" name="Graphic 3" descr="Brontosaurus">
            <a:extLst>
              <a:ext uri="{FF2B5EF4-FFF2-40B4-BE49-F238E27FC236}">
                <a16:creationId xmlns:a16="http://schemas.microsoft.com/office/drawing/2014/main" id="{8A6E30C4-7575-4B80-AB44-1EAB86F5659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146745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160000" cy="1429471"/>
          </a:xfrm>
        </p:spPr>
        <p:style>
          <a:lnRef idx="2">
            <a:schemeClr val="accent3"/>
          </a:lnRef>
          <a:fillRef idx="1">
            <a:schemeClr val="lt1"/>
          </a:fillRef>
          <a:effectRef idx="0">
            <a:schemeClr val="accent3"/>
          </a:effectRef>
          <a:fontRef idx="minor">
            <a:schemeClr val="dk1"/>
          </a:fontRef>
        </p:style>
        <p:txBody>
          <a:bodyPr/>
          <a:lstStyle/>
          <a:p>
            <a:r>
              <a:rPr lang="en-US" dirty="0"/>
              <a:t>Strategies for reading </a:t>
            </a:r>
            <a:r>
              <a:rPr lang="en-US" b="1" dirty="0">
                <a:ln w="22225">
                  <a:solidFill>
                    <a:schemeClr val="tx1"/>
                  </a:solidFill>
                  <a:prstDash val="solid"/>
                </a:ln>
                <a:solidFill>
                  <a:srgbClr val="FFFF00"/>
                </a:solidFill>
              </a:rPr>
              <a:t>Didactic Literature</a:t>
            </a:r>
          </a:p>
        </p:txBody>
      </p:sp>
      <p:sp>
        <p:nvSpPr>
          <p:cNvPr id="3" name="Content Placeholder 2"/>
          <p:cNvSpPr>
            <a:spLocks noGrp="1"/>
          </p:cNvSpPr>
          <p:nvPr>
            <p:ph idx="1"/>
          </p:nvPr>
        </p:nvSpPr>
        <p:spPr>
          <a:xfrm>
            <a:off x="1103312" y="2052918"/>
            <a:ext cx="9714213" cy="4195481"/>
          </a:xfrm>
        </p:spPr>
        <p:txBody>
          <a:bodyPr>
            <a:normAutofit/>
          </a:bodyPr>
          <a:lstStyle/>
          <a:p>
            <a:pPr marL="457200" indent="-457200">
              <a:buFont typeface="+mj-lt"/>
              <a:buAutoNum type="arabicPeriod"/>
            </a:pPr>
            <a:r>
              <a:rPr lang="en-US" sz="3200" dirty="0"/>
              <a:t>Is it a </a:t>
            </a:r>
            <a:r>
              <a:rPr lang="en-US" sz="3200" b="1" dirty="0">
                <a:solidFill>
                  <a:schemeClr val="accent2">
                    <a:lumMod val="75000"/>
                  </a:schemeClr>
                </a:solidFill>
              </a:rPr>
              <a:t>maxim</a:t>
            </a:r>
            <a:r>
              <a:rPr lang="en-US" sz="3200" dirty="0"/>
              <a:t>, </a:t>
            </a:r>
            <a:r>
              <a:rPr lang="en-US" sz="3200" b="1" dirty="0">
                <a:solidFill>
                  <a:srgbClr val="FF0000"/>
                </a:solidFill>
              </a:rPr>
              <a:t>parable</a:t>
            </a:r>
            <a:r>
              <a:rPr lang="en-US" sz="3200" dirty="0"/>
              <a:t>, or </a:t>
            </a:r>
            <a:r>
              <a:rPr lang="en-US" sz="3200" b="1" dirty="0">
                <a:solidFill>
                  <a:schemeClr val="accent1">
                    <a:lumMod val="75000"/>
                  </a:schemeClr>
                </a:solidFill>
              </a:rPr>
              <a:t>anecdote</a:t>
            </a:r>
            <a:r>
              <a:rPr lang="en-US" sz="3200" dirty="0"/>
              <a:t>?</a:t>
            </a:r>
          </a:p>
          <a:p>
            <a:pPr marL="457200" indent="-457200">
              <a:buFont typeface="+mj-lt"/>
              <a:buAutoNum type="arabicPeriod"/>
            </a:pPr>
            <a:r>
              <a:rPr lang="en-US" sz="3200" dirty="0"/>
              <a:t>What is the writer’s message or message? Is it explicit or implicit?</a:t>
            </a:r>
          </a:p>
          <a:p>
            <a:pPr marL="457200" indent="-457200">
              <a:buFont typeface="+mj-lt"/>
              <a:buAutoNum type="arabicPeriod"/>
            </a:pPr>
            <a:r>
              <a:rPr lang="en-US" sz="3200" dirty="0"/>
              <a:t>Look for patterns in language use. </a:t>
            </a:r>
          </a:p>
          <a:p>
            <a:pPr marL="457200" indent="-457200">
              <a:buFont typeface="+mj-lt"/>
              <a:buAutoNum type="arabicPeriod"/>
            </a:pPr>
            <a:r>
              <a:rPr lang="en-US" sz="3200" dirty="0"/>
              <a:t>Ask questions, make predications, focus on the main idea, visualize who could use the moral advice.</a:t>
            </a:r>
          </a:p>
        </p:txBody>
      </p:sp>
    </p:spTree>
    <p:extLst>
      <p:ext uri="{BB962C8B-B14F-4D97-AF65-F5344CB8AC3E}">
        <p14:creationId xmlns:p14="http://schemas.microsoft.com/office/powerpoint/2010/main" val="100833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37967"/>
          </a:xfrm>
        </p:spPr>
        <p:txBody>
          <a:bodyPr>
            <a:normAutofit/>
          </a:bodyPr>
          <a:lstStyle/>
          <a:p>
            <a:r>
              <a:rPr lang="en-US" dirty="0">
                <a:latin typeface="Georgia" panose="02040502050405020303" pitchFamily="18" charset="0"/>
              </a:rPr>
              <a:t>Using your chart:</a:t>
            </a:r>
            <a:br>
              <a:rPr lang="en-US" dirty="0">
                <a:latin typeface="Georgia" panose="02040502050405020303" pitchFamily="18" charset="0"/>
              </a:rPr>
            </a:br>
            <a:br>
              <a:rPr lang="en-US" dirty="0">
                <a:latin typeface="Georgia" panose="02040502050405020303" pitchFamily="18" charset="0"/>
              </a:rPr>
            </a:br>
            <a:r>
              <a:rPr lang="en-US" b="1" dirty="0">
                <a:solidFill>
                  <a:srgbClr val="92D050"/>
                </a:solidFill>
                <a:latin typeface="Georgia" panose="02040502050405020303" pitchFamily="18" charset="0"/>
              </a:rPr>
              <a:t>Write a new and improved definition of each concept at the bottom based on what you’ve learned.</a:t>
            </a:r>
          </a:p>
        </p:txBody>
      </p:sp>
      <p:pic>
        <p:nvPicPr>
          <p:cNvPr id="3" name="Graphic 2" descr="Brontosaurus">
            <a:extLst>
              <a:ext uri="{FF2B5EF4-FFF2-40B4-BE49-F238E27FC236}">
                <a16:creationId xmlns:a16="http://schemas.microsoft.com/office/drawing/2014/main" id="{61FDA4B0-6443-4CD5-9CA0-0C12D487F61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144828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234651" y="4054872"/>
            <a:ext cx="2908995" cy="218174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102170" y="695333"/>
            <a:ext cx="3162649" cy="237198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195573" y="695333"/>
            <a:ext cx="3162650" cy="237198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6732" y="3691248"/>
            <a:ext cx="2181746" cy="2908995"/>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8758320" y="4054873"/>
            <a:ext cx="2908995" cy="218174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88317" y="300000"/>
            <a:ext cx="2371988" cy="3162652"/>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8645" y="3579000"/>
            <a:ext cx="2265932" cy="3021243"/>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590" y="300000"/>
            <a:ext cx="2371987" cy="3162649"/>
          </a:xfrm>
          <a:prstGeom prst="rect">
            <a:avLst/>
          </a:prstGeom>
        </p:spPr>
      </p:pic>
    </p:spTree>
    <p:extLst>
      <p:ext uri="{BB962C8B-B14F-4D97-AF65-F5344CB8AC3E}">
        <p14:creationId xmlns:p14="http://schemas.microsoft.com/office/powerpoint/2010/main" val="99106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D069-7169-4C15-8DB1-6C4A96E4AFBC}"/>
              </a:ext>
            </a:extLst>
          </p:cNvPr>
          <p:cNvSpPr>
            <a:spLocks noGrp="1"/>
          </p:cNvSpPr>
          <p:nvPr>
            <p:ph type="title"/>
          </p:nvPr>
        </p:nvSpPr>
        <p:spPr/>
        <p:txBody>
          <a:bodyPr/>
          <a:lstStyle/>
          <a:p>
            <a:r>
              <a:rPr lang="en-US" dirty="0"/>
              <a:t>Add these Following Slides as Notes.</a:t>
            </a:r>
          </a:p>
        </p:txBody>
      </p:sp>
      <p:sp>
        <p:nvSpPr>
          <p:cNvPr id="3" name="Content Placeholder 2">
            <a:extLst>
              <a:ext uri="{FF2B5EF4-FFF2-40B4-BE49-F238E27FC236}">
                <a16:creationId xmlns:a16="http://schemas.microsoft.com/office/drawing/2014/main" id="{E75E96A5-C31D-4713-A80D-4A4AF98F78D5}"/>
              </a:ext>
            </a:extLst>
          </p:cNvPr>
          <p:cNvSpPr>
            <a:spLocks noGrp="1"/>
          </p:cNvSpPr>
          <p:nvPr>
            <p:ph idx="1"/>
          </p:nvPr>
        </p:nvSpPr>
        <p:spPr/>
        <p:txBody>
          <a:bodyPr/>
          <a:lstStyle/>
          <a:p>
            <a:r>
              <a:rPr lang="en-US" b="1" dirty="0"/>
              <a:t>Check your work on your chart! How accurate were you? What questions do you have?</a:t>
            </a:r>
          </a:p>
        </p:txBody>
      </p:sp>
    </p:spTree>
    <p:extLst>
      <p:ext uri="{BB962C8B-B14F-4D97-AF65-F5344CB8AC3E}">
        <p14:creationId xmlns:p14="http://schemas.microsoft.com/office/powerpoint/2010/main" val="131359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43" y="102227"/>
            <a:ext cx="8241792" cy="6581205"/>
          </a:xfrm>
        </p:spPr>
        <p:txBody>
          <a:bodyPr>
            <a:normAutofit/>
          </a:bodyPr>
          <a:lstStyle/>
          <a:p>
            <a:pPr marL="114300" indent="0" algn="ctr">
              <a:buNone/>
            </a:pPr>
            <a:r>
              <a:rPr lang="en-US" sz="3600" i="1" u="sng" dirty="0">
                <a:solidFill>
                  <a:srgbClr val="7030A0"/>
                </a:solidFill>
              </a:rPr>
              <a:t>Ren</a:t>
            </a:r>
            <a:r>
              <a:rPr lang="en-US" sz="3600" dirty="0"/>
              <a:t>: the moral code a person should follow.</a:t>
            </a:r>
            <a:endParaRPr lang="en-US" sz="3600" i="1" dirty="0"/>
          </a:p>
          <a:p>
            <a:r>
              <a:rPr lang="en-US" sz="3600" b="1" dirty="0"/>
              <a:t>Confucianism believes:</a:t>
            </a:r>
          </a:p>
          <a:p>
            <a:pPr lvl="1"/>
            <a:r>
              <a:rPr lang="en-US" sz="3200" dirty="0"/>
              <a:t>Humans are all born with </a:t>
            </a:r>
            <a:r>
              <a:rPr lang="en-US" sz="3200" b="1" i="1" dirty="0" err="1">
                <a:solidFill>
                  <a:srgbClr val="7030A0"/>
                </a:solidFill>
              </a:rPr>
              <a:t>ren</a:t>
            </a:r>
            <a:r>
              <a:rPr lang="en-US" sz="3200" dirty="0"/>
              <a:t>, and are intrinsically good </a:t>
            </a:r>
            <a:endParaRPr lang="en-US" sz="3200" dirty="0">
              <a:sym typeface="Wingdings" panose="05000000000000000000" pitchFamily="2" charset="2"/>
            </a:endParaRPr>
          </a:p>
          <a:p>
            <a:pPr lvl="2"/>
            <a:r>
              <a:rPr lang="en-US" sz="3000" i="1" dirty="0">
                <a:sym typeface="Wingdings" panose="05000000000000000000" pitchFamily="2" charset="2"/>
              </a:rPr>
              <a:t>negative leaning and experiences suppress the good nature</a:t>
            </a:r>
            <a:endParaRPr lang="en-US" sz="3000" i="1" dirty="0"/>
          </a:p>
          <a:p>
            <a:pPr lvl="1"/>
            <a:r>
              <a:rPr lang="en-US" sz="3200" b="1" dirty="0"/>
              <a:t>Essential ingredient of a peaceful society </a:t>
            </a:r>
          </a:p>
        </p:txBody>
      </p:sp>
      <p:sp>
        <p:nvSpPr>
          <p:cNvPr id="10" name="Rectangle 9"/>
          <p:cNvSpPr/>
          <p:nvPr/>
        </p:nvSpPr>
        <p:spPr>
          <a:xfrm flipH="1">
            <a:off x="8711735" y="4654713"/>
            <a:ext cx="3308467" cy="1446550"/>
          </a:xfrm>
          <a:prstGeom prst="rect">
            <a:avLst/>
          </a:prstGeom>
          <a:solidFill>
            <a:schemeClr val="bg1"/>
          </a:solidFill>
          <a:ln w="38100">
            <a:solidFill>
              <a:srgbClr val="7030A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7200" b="1" i="1" u="none" strike="noStrike" kern="1200" cap="none" spc="0" normalizeH="0" baseline="0" noProof="0" dirty="0">
                <a:ln>
                  <a:noFill/>
                </a:ln>
                <a:solidFill>
                  <a:srgbClr val="7030A0"/>
                </a:solidFill>
                <a:effectLst/>
                <a:uLnTx/>
                <a:uFillTx/>
                <a:latin typeface="Century Gothic"/>
                <a:ea typeface="ＭＳ ゴシック" panose="020B0609070205080204" pitchFamily="49" charset="-128"/>
                <a:cs typeface="+mn-cs"/>
              </a:rPr>
              <a:t>Ren</a:t>
            </a:r>
            <a:r>
              <a:rPr kumimoji="0" lang="en-US" altLang="ja-JP" sz="7200" b="0" i="0" u="none" strike="noStrike" kern="1200" cap="none" spc="0" normalizeH="0" baseline="0" noProof="0" dirty="0">
                <a:ln>
                  <a:noFill/>
                </a:ln>
                <a:solidFill>
                  <a:srgbClr val="624D38"/>
                </a:solidFill>
                <a:effectLst/>
                <a:uLnTx/>
                <a:uFillTx/>
                <a:latin typeface="Century Gothic"/>
                <a:ea typeface="ＭＳ ゴシック" panose="020B0609070205080204" pitchFamily="49" charset="-128"/>
                <a:cs typeface="+mn-cs"/>
              </a:rPr>
              <a:t> </a:t>
            </a:r>
            <a:r>
              <a:rPr kumimoji="0" lang="ja-JP" altLang="en-US" sz="8800" b="1" i="0" u="none" strike="noStrike" kern="1200" cap="none" spc="0" normalizeH="0" baseline="0" noProof="0" dirty="0">
                <a:ln>
                  <a:noFill/>
                </a:ln>
                <a:solidFill>
                  <a:srgbClr val="7030A0"/>
                </a:solidFill>
                <a:effectLst/>
                <a:uLnTx/>
                <a:uFillTx/>
                <a:latin typeface="Century Gothic"/>
                <a:ea typeface="ＭＳ ゴシック" panose="020B0609070205080204" pitchFamily="49" charset="-128"/>
                <a:cs typeface="+mn-cs"/>
              </a:rPr>
              <a:t>仁</a:t>
            </a:r>
            <a:endParaRPr kumimoji="0" lang="en-US" sz="8800" b="1" i="0" u="none" strike="noStrike" kern="1200" cap="none" spc="0" normalizeH="0" baseline="0" noProof="0" dirty="0">
              <a:ln>
                <a:noFill/>
              </a:ln>
              <a:solidFill>
                <a:srgbClr val="7030A0"/>
              </a:solidFill>
              <a:effectLst/>
              <a:uLnTx/>
              <a:uFillTx/>
              <a:latin typeface="Century Gothic"/>
              <a:cs typeface="+mn-cs"/>
            </a:endParaRPr>
          </a:p>
        </p:txBody>
      </p:sp>
      <p:sp>
        <p:nvSpPr>
          <p:cNvPr id="5" name="Rectangle 4"/>
          <p:cNvSpPr/>
          <p:nvPr/>
        </p:nvSpPr>
        <p:spPr>
          <a:xfrm flipH="1">
            <a:off x="8711735" y="102227"/>
            <a:ext cx="3308467" cy="4124206"/>
          </a:xfrm>
          <a:prstGeom prst="rect">
            <a:avLst/>
          </a:prstGeom>
          <a:solidFill>
            <a:schemeClr val="bg1"/>
          </a:solidFill>
          <a:ln w="38100">
            <a:solidFill>
              <a:srgbClr val="7030A0"/>
            </a:solidFill>
          </a:ln>
        </p:spPr>
        <p:txBody>
          <a:bodyPr wrap="square">
            <a:spAutoFit/>
          </a:bodyPr>
          <a:lstStyle/>
          <a:p>
            <a:pPr lvl="0"/>
            <a:r>
              <a:rPr lang="en-US" sz="2400" b="1" u="sng" dirty="0">
                <a:solidFill>
                  <a:srgbClr val="000000"/>
                </a:solidFill>
              </a:rPr>
              <a:t>13.19</a:t>
            </a:r>
            <a:r>
              <a:rPr lang="en-US" sz="2000" dirty="0">
                <a:solidFill>
                  <a:srgbClr val="000000"/>
                </a:solidFill>
              </a:rPr>
              <a:t>:</a:t>
            </a:r>
            <a:r>
              <a:rPr lang="en-US" dirty="0">
                <a:solidFill>
                  <a:srgbClr val="000000"/>
                </a:solidFill>
              </a:rPr>
              <a:t> </a:t>
            </a:r>
            <a:r>
              <a:rPr lang="en-US" sz="2000" b="1" i="1" dirty="0">
                <a:solidFill>
                  <a:srgbClr val="7030A0"/>
                </a:solidFill>
              </a:rPr>
              <a:t>Fan Chi asked about </a:t>
            </a:r>
            <a:r>
              <a:rPr lang="en-US" sz="2000" b="1" i="1" dirty="0" err="1">
                <a:solidFill>
                  <a:srgbClr val="7030A0"/>
                </a:solidFill>
              </a:rPr>
              <a:t>ren</a:t>
            </a:r>
            <a:r>
              <a:rPr lang="en-US" sz="2000" b="1" i="1" dirty="0">
                <a:solidFill>
                  <a:srgbClr val="7030A0"/>
                </a:solidFill>
              </a:rPr>
              <a:t>. </a:t>
            </a:r>
          </a:p>
          <a:p>
            <a:pPr lvl="0" indent="457200"/>
            <a:endParaRPr lang="en-US" sz="2000" b="1" i="1" dirty="0">
              <a:solidFill>
                <a:srgbClr val="7030A0"/>
              </a:solidFill>
            </a:endParaRPr>
          </a:p>
          <a:p>
            <a:pPr lvl="0" indent="457200"/>
            <a:r>
              <a:rPr lang="en-US" sz="2000" b="1" i="1" dirty="0">
                <a:solidFill>
                  <a:srgbClr val="7030A0"/>
                </a:solidFill>
              </a:rPr>
              <a:t>The Master said, “Let your bearing be reverent when you are at leisure, be respectfully attentive in managing affairs, and be loyal towards others. Though you be among barbarians, these may never be cast aside.”</a:t>
            </a:r>
          </a:p>
          <a:p>
            <a:pPr lvl="0"/>
            <a:r>
              <a:rPr lang="en-US" dirty="0">
                <a:solidFill>
                  <a:srgbClr val="000000"/>
                </a:solidFill>
              </a:rPr>
              <a:t> </a:t>
            </a:r>
            <a:endParaRPr lang="en-US" b="1" i="1" dirty="0">
              <a:solidFill>
                <a:srgbClr val="7030A0"/>
              </a:solidFill>
            </a:endParaRPr>
          </a:p>
        </p:txBody>
      </p:sp>
      <p:pic>
        <p:nvPicPr>
          <p:cNvPr id="6" name="Graphic 5" descr="Brontosaurus">
            <a:extLst>
              <a:ext uri="{FF2B5EF4-FFF2-40B4-BE49-F238E27FC236}">
                <a16:creationId xmlns:a16="http://schemas.microsoft.com/office/drawing/2014/main" id="{4D06E633-F379-4FE1-8797-BFE4032736A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408231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43" y="102227"/>
            <a:ext cx="8241792" cy="6581205"/>
          </a:xfrm>
        </p:spPr>
        <p:txBody>
          <a:bodyPr>
            <a:normAutofit/>
          </a:bodyPr>
          <a:lstStyle/>
          <a:p>
            <a:pPr marL="114300" indent="0" algn="ctr">
              <a:buNone/>
            </a:pPr>
            <a:r>
              <a:rPr lang="en-US" sz="3300" i="1" u="sng" dirty="0">
                <a:solidFill>
                  <a:srgbClr val="00B050"/>
                </a:solidFill>
              </a:rPr>
              <a:t>Li</a:t>
            </a:r>
            <a:r>
              <a:rPr lang="en-US" sz="3300" dirty="0"/>
              <a:t>: following important laws, traditions, and customs.</a:t>
            </a:r>
          </a:p>
          <a:p>
            <a:r>
              <a:rPr lang="en-US" sz="2400" dirty="0"/>
              <a:t>The ritual practices of the Zhou, of which Confucius was master; the range of behavior ranges from</a:t>
            </a:r>
            <a:r>
              <a:rPr lang="en-US" sz="2400" i="1" dirty="0"/>
              <a:t>: </a:t>
            </a:r>
          </a:p>
          <a:p>
            <a:pPr lvl="1"/>
            <a:r>
              <a:rPr lang="en-US" sz="2400" i="1" dirty="0"/>
              <a:t>political protocol,</a:t>
            </a:r>
          </a:p>
          <a:p>
            <a:pPr lvl="1"/>
            <a:r>
              <a:rPr lang="en-US" sz="2400" i="1" dirty="0"/>
              <a:t>court ceremony, </a:t>
            </a:r>
          </a:p>
          <a:p>
            <a:pPr lvl="1"/>
            <a:r>
              <a:rPr lang="en-US" sz="2400" i="1" dirty="0"/>
              <a:t>religious rite,</a:t>
            </a:r>
          </a:p>
          <a:p>
            <a:pPr lvl="1"/>
            <a:r>
              <a:rPr lang="en-US" sz="2400" i="1" dirty="0"/>
              <a:t>village festival, </a:t>
            </a:r>
          </a:p>
          <a:p>
            <a:pPr lvl="1"/>
            <a:r>
              <a:rPr lang="en-US" sz="2400" i="1" dirty="0"/>
              <a:t>daily etiquette,</a:t>
            </a:r>
          </a:p>
          <a:p>
            <a:pPr lvl="1"/>
            <a:r>
              <a:rPr lang="en-US" sz="2400" b="1" i="1" dirty="0"/>
              <a:t>personal behavior when alone</a:t>
            </a:r>
            <a:r>
              <a:rPr lang="en-US" sz="2400" i="1" dirty="0"/>
              <a:t>.</a:t>
            </a:r>
          </a:p>
          <a:p>
            <a:r>
              <a:rPr lang="en-US" sz="2400" dirty="0"/>
              <a:t>Following historical traditions and customs allows people </a:t>
            </a:r>
            <a:r>
              <a:rPr lang="en-US" sz="2400" b="1" dirty="0"/>
              <a:t>to learn from the wisdom of the past and honor their ancestors</a:t>
            </a:r>
            <a:r>
              <a:rPr lang="en-US" sz="3200" i="1" dirty="0"/>
              <a:t>. </a:t>
            </a:r>
          </a:p>
        </p:txBody>
      </p:sp>
      <p:sp>
        <p:nvSpPr>
          <p:cNvPr id="10" name="Rectangle 9"/>
          <p:cNvSpPr/>
          <p:nvPr/>
        </p:nvSpPr>
        <p:spPr>
          <a:xfrm flipH="1">
            <a:off x="9792393" y="5124277"/>
            <a:ext cx="2227809" cy="1446550"/>
          </a:xfrm>
          <a:prstGeom prst="rect">
            <a:avLst/>
          </a:prstGeom>
          <a:solidFill>
            <a:schemeClr val="bg1"/>
          </a:solidFill>
          <a:ln w="38100">
            <a:solidFill>
              <a:srgbClr val="00B050"/>
            </a:solidFill>
          </a:ln>
        </p:spPr>
        <p:txBody>
          <a:bodyPr wrap="square">
            <a:spAutoFit/>
          </a:bodyPr>
          <a:lstStyle/>
          <a:p>
            <a:pPr lvl="0">
              <a:defRPr/>
            </a:pPr>
            <a:r>
              <a:rPr lang="en-US" altLang="ja-JP" sz="7200" b="1" i="1" dirty="0">
                <a:solidFill>
                  <a:srgbClr val="00B050"/>
                </a:solidFill>
                <a:latin typeface="Century Gothic"/>
                <a:ea typeface="ＭＳ ゴシック" panose="020B0609070205080204" pitchFamily="49" charset="-128"/>
              </a:rPr>
              <a:t>Li </a:t>
            </a:r>
            <a:r>
              <a:rPr lang="ja-JP" altLang="en-US" sz="8800" dirty="0">
                <a:solidFill>
                  <a:srgbClr val="00B050"/>
                </a:solidFill>
              </a:rPr>
              <a:t>禮</a:t>
            </a:r>
            <a:endParaRPr kumimoji="0" lang="en-US" sz="8800" b="1" i="0" u="none" strike="noStrike" kern="1200" cap="none" spc="0" normalizeH="0" baseline="0" noProof="0" dirty="0">
              <a:ln>
                <a:noFill/>
              </a:ln>
              <a:solidFill>
                <a:srgbClr val="00B050"/>
              </a:solidFill>
              <a:effectLst/>
              <a:uLnTx/>
              <a:uFillTx/>
              <a:latin typeface="Century Gothic"/>
            </a:endParaRPr>
          </a:p>
        </p:txBody>
      </p:sp>
      <p:sp>
        <p:nvSpPr>
          <p:cNvPr id="5" name="Rectangle 4"/>
          <p:cNvSpPr/>
          <p:nvPr/>
        </p:nvSpPr>
        <p:spPr>
          <a:xfrm flipH="1">
            <a:off x="8711735" y="102227"/>
            <a:ext cx="3308467" cy="4962897"/>
          </a:xfrm>
          <a:prstGeom prst="rect">
            <a:avLst/>
          </a:prstGeom>
          <a:solidFill>
            <a:schemeClr val="bg1"/>
          </a:solidFill>
          <a:ln w="38100">
            <a:solidFill>
              <a:srgbClr val="00B050"/>
            </a:solidFill>
          </a:ln>
        </p:spPr>
        <p:txBody>
          <a:bodyPr wrap="square">
            <a:spAutoFit/>
          </a:bodyPr>
          <a:lstStyle/>
          <a:p>
            <a:pPr lvl="0"/>
            <a:r>
              <a:rPr lang="en-US" sz="2400" b="1" u="sng" dirty="0">
                <a:solidFill>
                  <a:srgbClr val="000000"/>
                </a:solidFill>
              </a:rPr>
              <a:t>8.2</a:t>
            </a:r>
            <a:r>
              <a:rPr lang="en-US" sz="1950" dirty="0">
                <a:solidFill>
                  <a:srgbClr val="000000"/>
                </a:solidFill>
              </a:rPr>
              <a:t>: </a:t>
            </a:r>
            <a:r>
              <a:rPr lang="en-US" sz="1950" b="1" i="1" dirty="0">
                <a:solidFill>
                  <a:srgbClr val="00B050"/>
                </a:solidFill>
              </a:rPr>
              <a:t>The Master said, If one is reverent but without li one is burdened; if one is vigilant but without li one is fearful; if one is valorous but without li one causes chaos; if one is straightforward but without li one causes affronts. When the</a:t>
            </a:r>
            <a:r>
              <a:rPr lang="en-US" sz="1950" b="1" i="1" dirty="0">
                <a:solidFill>
                  <a:srgbClr val="000000"/>
                </a:solidFill>
              </a:rPr>
              <a:t> </a:t>
            </a:r>
            <a:r>
              <a:rPr lang="en-US" sz="1950" b="1" i="1" dirty="0" err="1">
                <a:solidFill>
                  <a:srgbClr val="0070C0"/>
                </a:solidFill>
              </a:rPr>
              <a:t>junzi</a:t>
            </a:r>
            <a:r>
              <a:rPr lang="en-US" sz="1950" b="1" i="1" dirty="0">
                <a:solidFill>
                  <a:srgbClr val="000000"/>
                </a:solidFill>
              </a:rPr>
              <a:t> </a:t>
            </a:r>
            <a:r>
              <a:rPr lang="en-US" sz="1950" b="1" i="1" dirty="0">
                <a:solidFill>
                  <a:srgbClr val="00B050"/>
                </a:solidFill>
              </a:rPr>
              <a:t>is devoted to his parents, the people rise up as</a:t>
            </a:r>
            <a:r>
              <a:rPr lang="en-US" sz="1950" b="1" i="1" dirty="0">
                <a:solidFill>
                  <a:srgbClr val="000000"/>
                </a:solidFill>
              </a:rPr>
              <a:t> </a:t>
            </a:r>
            <a:r>
              <a:rPr lang="en-US" sz="1950" b="1" i="1" dirty="0" err="1">
                <a:solidFill>
                  <a:srgbClr val="7030A0"/>
                </a:solidFill>
              </a:rPr>
              <a:t>ren</a:t>
            </a:r>
            <a:r>
              <a:rPr lang="en-US" sz="1950" b="1" i="1" dirty="0">
                <a:solidFill>
                  <a:srgbClr val="00B050"/>
                </a:solidFill>
              </a:rPr>
              <a:t>; when he does not discard his old comrades, the people are not dishonest. </a:t>
            </a:r>
          </a:p>
        </p:txBody>
      </p:sp>
      <p:pic>
        <p:nvPicPr>
          <p:cNvPr id="6" name="Graphic 5" descr="Brontosaurus">
            <a:extLst>
              <a:ext uri="{FF2B5EF4-FFF2-40B4-BE49-F238E27FC236}">
                <a16:creationId xmlns:a16="http://schemas.microsoft.com/office/drawing/2014/main" id="{167D4159-EBE4-4B65-BC48-41CAEAAA91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72228" y="2478429"/>
            <a:ext cx="914400" cy="914400"/>
          </a:xfrm>
          <a:prstGeom prst="rect">
            <a:avLst/>
          </a:prstGeom>
        </p:spPr>
      </p:pic>
    </p:spTree>
    <p:extLst>
      <p:ext uri="{BB962C8B-B14F-4D97-AF65-F5344CB8AC3E}">
        <p14:creationId xmlns:p14="http://schemas.microsoft.com/office/powerpoint/2010/main" val="397938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C1D2-CD03-476D-864B-E5C83B70159F}"/>
              </a:ext>
            </a:extLst>
          </p:cNvPr>
          <p:cNvSpPr>
            <a:spLocks noGrp="1"/>
          </p:cNvSpPr>
          <p:nvPr>
            <p:ph type="title"/>
          </p:nvPr>
        </p:nvSpPr>
        <p:spPr/>
        <p:txBody>
          <a:bodyPr/>
          <a:lstStyle/>
          <a:p>
            <a:r>
              <a:rPr lang="en-US" dirty="0"/>
              <a:t>Confucius lived between ~551 BC and ~479 BC</a:t>
            </a:r>
          </a:p>
        </p:txBody>
      </p:sp>
      <p:sp>
        <p:nvSpPr>
          <p:cNvPr id="3" name="Content Placeholder 2">
            <a:extLst>
              <a:ext uri="{FF2B5EF4-FFF2-40B4-BE49-F238E27FC236}">
                <a16:creationId xmlns:a16="http://schemas.microsoft.com/office/drawing/2014/main" id="{F7C554D9-8D8E-41A7-A8BC-7091109C10A0}"/>
              </a:ext>
            </a:extLst>
          </p:cNvPr>
          <p:cNvSpPr>
            <a:spLocks noGrp="1"/>
          </p:cNvSpPr>
          <p:nvPr>
            <p:ph idx="1"/>
          </p:nvPr>
        </p:nvSpPr>
        <p:spPr/>
        <p:txBody>
          <a:bodyPr>
            <a:normAutofit/>
          </a:bodyPr>
          <a:lstStyle/>
          <a:p>
            <a:pPr marL="114300" indent="0">
              <a:buNone/>
            </a:pPr>
            <a:r>
              <a:rPr lang="en-US" sz="2400" b="1" u="sng" dirty="0"/>
              <a:t>Take notes on the following two videos.</a:t>
            </a:r>
          </a:p>
          <a:p>
            <a:r>
              <a:rPr lang="en-US" sz="2400" dirty="0"/>
              <a:t>Watch this overview of Chinese history (Santos will go into more detail later): </a:t>
            </a:r>
            <a:r>
              <a:rPr lang="en-US" sz="2400" dirty="0">
                <a:hlinkClick r:id="rId2"/>
              </a:rPr>
              <a:t>https://www.youtube.com/watch?v=ylWORyToTo4</a:t>
            </a:r>
            <a:r>
              <a:rPr lang="en-US" sz="2400" dirty="0"/>
              <a:t> </a:t>
            </a:r>
          </a:p>
          <a:p>
            <a:r>
              <a:rPr lang="en-US" sz="2400" dirty="0"/>
              <a:t>Watch this short video about Confucius: </a:t>
            </a:r>
            <a:r>
              <a:rPr lang="en-US" sz="2000" dirty="0">
                <a:hlinkClick r:id="rId3"/>
              </a:rPr>
              <a:t>https://www.youtube.com/watch?v=tUhGRh4vdb8</a:t>
            </a:r>
            <a:r>
              <a:rPr lang="en-US" sz="2000" dirty="0"/>
              <a:t> </a:t>
            </a:r>
          </a:p>
          <a:p>
            <a:pPr marL="754380" lvl="1" indent="-342900">
              <a:buFont typeface="+mj-lt"/>
              <a:buAutoNum type="arabicPeriod"/>
            </a:pPr>
            <a:r>
              <a:rPr lang="en-US" sz="1800" b="1" dirty="0"/>
              <a:t>What important ideas did Confucius </a:t>
            </a:r>
            <a:br>
              <a:rPr lang="en-US" sz="1800" b="1" dirty="0"/>
            </a:br>
            <a:r>
              <a:rPr lang="en-US" sz="1800" b="1" dirty="0"/>
              <a:t>have?</a:t>
            </a:r>
          </a:p>
          <a:p>
            <a:pPr marL="754380" lvl="1" indent="-342900">
              <a:buFont typeface="+mj-lt"/>
              <a:buAutoNum type="arabicPeriod"/>
            </a:pPr>
            <a:r>
              <a:rPr lang="en-US" sz="1800" b="1" dirty="0"/>
              <a:t>What is one word you would use to </a:t>
            </a:r>
            <a:br>
              <a:rPr lang="en-US" sz="1800" b="1" dirty="0"/>
            </a:br>
            <a:r>
              <a:rPr lang="en-US" sz="1800" b="1" dirty="0"/>
              <a:t>characterize Confucius?</a:t>
            </a:r>
          </a:p>
          <a:p>
            <a:pPr marL="754380" lvl="1" indent="-342900">
              <a:buFont typeface="+mj-lt"/>
              <a:buAutoNum type="arabicPeriod"/>
            </a:pPr>
            <a:endParaRPr lang="en-US" sz="1800" dirty="0"/>
          </a:p>
          <a:p>
            <a:pPr marL="114300" indent="0">
              <a:buNone/>
            </a:pPr>
            <a:endParaRPr lang="en-US" sz="2400" dirty="0"/>
          </a:p>
        </p:txBody>
      </p:sp>
      <p:pic>
        <p:nvPicPr>
          <p:cNvPr id="4" name="Picture 3">
            <a:extLst>
              <a:ext uri="{FF2B5EF4-FFF2-40B4-BE49-F238E27FC236}">
                <a16:creationId xmlns:a16="http://schemas.microsoft.com/office/drawing/2014/main" id="{896BFCFC-C26C-446C-BAF7-587D39321F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910" y="3789500"/>
            <a:ext cx="6411715" cy="2936599"/>
          </a:xfrm>
          <a:prstGeom prst="rect">
            <a:avLst/>
          </a:prstGeom>
        </p:spPr>
      </p:pic>
      <p:pic>
        <p:nvPicPr>
          <p:cNvPr id="5" name="Graphic 4" descr="Brontosaurus">
            <a:extLst>
              <a:ext uri="{FF2B5EF4-FFF2-40B4-BE49-F238E27FC236}">
                <a16:creationId xmlns:a16="http://schemas.microsoft.com/office/drawing/2014/main" id="{495E014F-FED0-4BEF-A731-FBF5CBF5536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29813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43" y="102227"/>
            <a:ext cx="8241792" cy="6581205"/>
          </a:xfrm>
        </p:spPr>
        <p:txBody>
          <a:bodyPr>
            <a:normAutofit/>
          </a:bodyPr>
          <a:lstStyle/>
          <a:p>
            <a:pPr marL="114300" indent="0" algn="ctr">
              <a:buNone/>
            </a:pPr>
            <a:r>
              <a:rPr lang="en-US" sz="3300" i="1" u="sng" dirty="0" err="1">
                <a:solidFill>
                  <a:srgbClr val="0070C0"/>
                </a:solidFill>
              </a:rPr>
              <a:t>Junzi</a:t>
            </a:r>
            <a:r>
              <a:rPr lang="en-US" sz="3300" dirty="0"/>
              <a:t>: A respectable leader.</a:t>
            </a:r>
          </a:p>
          <a:p>
            <a:r>
              <a:rPr lang="en-US" sz="3300" dirty="0"/>
              <a:t>Needs to be moral and ethical (</a:t>
            </a:r>
            <a:r>
              <a:rPr lang="en-US" sz="3300" dirty="0">
                <a:solidFill>
                  <a:srgbClr val="7030A0"/>
                </a:solidFill>
              </a:rPr>
              <a:t>Ren</a:t>
            </a:r>
            <a:r>
              <a:rPr lang="en-US" sz="3300" dirty="0"/>
              <a:t>)</a:t>
            </a:r>
          </a:p>
          <a:p>
            <a:r>
              <a:rPr lang="en-US" sz="3300" dirty="0"/>
              <a:t>Also well educated</a:t>
            </a:r>
          </a:p>
          <a:p>
            <a:r>
              <a:rPr lang="en-US" sz="3300" dirty="0"/>
              <a:t>Everyone should know who the leader is and was</a:t>
            </a:r>
          </a:p>
        </p:txBody>
      </p:sp>
      <p:sp>
        <p:nvSpPr>
          <p:cNvPr id="10" name="Rectangle 9"/>
          <p:cNvSpPr/>
          <p:nvPr/>
        </p:nvSpPr>
        <p:spPr>
          <a:xfrm flipH="1">
            <a:off x="7015942" y="4654713"/>
            <a:ext cx="5004259" cy="1446550"/>
          </a:xfrm>
          <a:prstGeom prst="rect">
            <a:avLst/>
          </a:prstGeom>
          <a:solidFill>
            <a:schemeClr val="bg1"/>
          </a:solidFill>
          <a:ln w="38100">
            <a:solidFill>
              <a:srgbClr val="0070C0"/>
            </a:solidFill>
          </a:ln>
        </p:spPr>
        <p:txBody>
          <a:bodyPr wrap="square">
            <a:spAutoFit/>
          </a:bodyPr>
          <a:lstStyle/>
          <a:p>
            <a:pPr lvl="0">
              <a:defRPr/>
            </a:pPr>
            <a:r>
              <a:rPr lang="en-US" altLang="ja-JP" sz="7200" b="1" i="1" dirty="0" err="1">
                <a:solidFill>
                  <a:srgbClr val="0070C0"/>
                </a:solidFill>
                <a:latin typeface="Century Gothic"/>
                <a:ea typeface="ＭＳ ゴシック" panose="020B0609070205080204" pitchFamily="49" charset="-128"/>
              </a:rPr>
              <a:t>Junzi</a:t>
            </a:r>
            <a:r>
              <a:rPr lang="en-US" altLang="ja-JP" sz="7200" b="1" i="1" dirty="0">
                <a:solidFill>
                  <a:srgbClr val="0070C0"/>
                </a:solidFill>
                <a:latin typeface="Century Gothic"/>
                <a:ea typeface="ＭＳ ゴシック" panose="020B0609070205080204" pitchFamily="49" charset="-128"/>
              </a:rPr>
              <a:t> </a:t>
            </a:r>
            <a:r>
              <a:rPr lang="ja-JP" altLang="en-US" sz="8800" dirty="0">
                <a:solidFill>
                  <a:srgbClr val="0070C0"/>
                </a:solidFill>
              </a:rPr>
              <a:t>君子</a:t>
            </a:r>
            <a:endParaRPr kumimoji="0" lang="en-US" sz="8800" b="1" i="0" u="none" strike="noStrike" kern="1200" cap="none" spc="0" normalizeH="0" baseline="0" noProof="0" dirty="0">
              <a:ln>
                <a:noFill/>
              </a:ln>
              <a:solidFill>
                <a:srgbClr val="0070C0"/>
              </a:solidFill>
              <a:effectLst/>
              <a:uLnTx/>
              <a:uFillTx/>
              <a:latin typeface="Century Gothic"/>
            </a:endParaRPr>
          </a:p>
        </p:txBody>
      </p:sp>
      <p:sp>
        <p:nvSpPr>
          <p:cNvPr id="5" name="Rectangle 4"/>
          <p:cNvSpPr/>
          <p:nvPr/>
        </p:nvSpPr>
        <p:spPr>
          <a:xfrm flipH="1">
            <a:off x="8711735" y="102227"/>
            <a:ext cx="3308467" cy="3847207"/>
          </a:xfrm>
          <a:prstGeom prst="rect">
            <a:avLst/>
          </a:prstGeom>
          <a:solidFill>
            <a:schemeClr val="bg1"/>
          </a:solidFill>
          <a:ln w="38100">
            <a:solidFill>
              <a:srgbClr val="0070C0"/>
            </a:solidFill>
          </a:ln>
        </p:spPr>
        <p:txBody>
          <a:bodyPr wrap="square">
            <a:spAutoFit/>
          </a:bodyPr>
          <a:lstStyle/>
          <a:p>
            <a:pPr lvl="0"/>
            <a:r>
              <a:rPr lang="en-US" sz="2400" b="1" u="sng" dirty="0">
                <a:solidFill>
                  <a:srgbClr val="000000"/>
                </a:solidFill>
              </a:rPr>
              <a:t>2.3</a:t>
            </a:r>
            <a:r>
              <a:rPr lang="en-US" dirty="0">
                <a:solidFill>
                  <a:srgbClr val="000000"/>
                </a:solidFill>
              </a:rPr>
              <a:t>: </a:t>
            </a:r>
            <a:r>
              <a:rPr lang="en-US" sz="2000" b="1" i="1" dirty="0">
                <a:solidFill>
                  <a:srgbClr val="0070C0"/>
                </a:solidFill>
              </a:rPr>
              <a:t>The Master said: Guide them with policies and align them with punishments and</a:t>
            </a:r>
          </a:p>
          <a:p>
            <a:pPr lvl="0"/>
            <a:r>
              <a:rPr lang="en-US" sz="2000" b="1" i="1" dirty="0">
                <a:solidFill>
                  <a:srgbClr val="0070C0"/>
                </a:solidFill>
              </a:rPr>
              <a:t>the people will evade them and have no shame. Guide them with virtue and align</a:t>
            </a:r>
          </a:p>
          <a:p>
            <a:pPr lvl="0"/>
            <a:r>
              <a:rPr lang="en-US" sz="2000" b="1" i="1" dirty="0">
                <a:solidFill>
                  <a:srgbClr val="0070C0"/>
                </a:solidFill>
              </a:rPr>
              <a:t>them with</a:t>
            </a:r>
            <a:r>
              <a:rPr lang="en-US" sz="2000" b="1" i="1" dirty="0">
                <a:solidFill>
                  <a:srgbClr val="000000"/>
                </a:solidFill>
              </a:rPr>
              <a:t> </a:t>
            </a:r>
            <a:r>
              <a:rPr lang="en-US" sz="2000" b="1" i="1" dirty="0">
                <a:solidFill>
                  <a:srgbClr val="00B050"/>
                </a:solidFill>
              </a:rPr>
              <a:t>li</a:t>
            </a:r>
            <a:r>
              <a:rPr lang="en-US" sz="2000" b="1" i="1" dirty="0">
                <a:solidFill>
                  <a:srgbClr val="000000"/>
                </a:solidFill>
              </a:rPr>
              <a:t> </a:t>
            </a:r>
            <a:r>
              <a:rPr lang="en-US" sz="2000" b="1" i="1" dirty="0">
                <a:solidFill>
                  <a:srgbClr val="0070C0"/>
                </a:solidFill>
              </a:rPr>
              <a:t>and the people will have a sense of shame and fulfill their roles. </a:t>
            </a:r>
          </a:p>
        </p:txBody>
      </p:sp>
      <p:pic>
        <p:nvPicPr>
          <p:cNvPr id="1026" name="Picture 2" descr="Image result for i'm kind of a big de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479" y="3150524"/>
            <a:ext cx="5432870" cy="30511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Brontosaurus">
            <a:extLst>
              <a:ext uri="{FF2B5EF4-FFF2-40B4-BE49-F238E27FC236}">
                <a16:creationId xmlns:a16="http://schemas.microsoft.com/office/drawing/2014/main" id="{6C298028-A314-4477-9BAC-9AF7FC1A07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73885" y="3112131"/>
            <a:ext cx="914400" cy="914400"/>
          </a:xfrm>
          <a:prstGeom prst="rect">
            <a:avLst/>
          </a:prstGeom>
        </p:spPr>
      </p:pic>
    </p:spTree>
    <p:extLst>
      <p:ext uri="{BB962C8B-B14F-4D97-AF65-F5344CB8AC3E}">
        <p14:creationId xmlns:p14="http://schemas.microsoft.com/office/powerpoint/2010/main" val="137404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43" y="102227"/>
            <a:ext cx="8241793" cy="6581205"/>
          </a:xfrm>
        </p:spPr>
        <p:txBody>
          <a:bodyPr>
            <a:normAutofit fontScale="55000" lnSpcReduction="20000"/>
          </a:bodyPr>
          <a:lstStyle/>
          <a:p>
            <a:pPr marL="114300" indent="0" algn="ctr">
              <a:buNone/>
            </a:pPr>
            <a:r>
              <a:rPr lang="en-US" sz="4400" u="sng" dirty="0">
                <a:solidFill>
                  <a:srgbClr val="C00000"/>
                </a:solidFill>
              </a:rPr>
              <a:t>Filial Piety (</a:t>
            </a:r>
            <a:r>
              <a:rPr lang="en-US" sz="4400" i="1" u="sng" dirty="0" err="1">
                <a:solidFill>
                  <a:srgbClr val="C00000"/>
                </a:solidFill>
              </a:rPr>
              <a:t>xiào</a:t>
            </a:r>
            <a:r>
              <a:rPr lang="en-US" sz="4400" u="sng" dirty="0">
                <a:solidFill>
                  <a:srgbClr val="C00000"/>
                </a:solidFill>
              </a:rPr>
              <a:t>)</a:t>
            </a:r>
            <a:r>
              <a:rPr lang="en-US" sz="4400" b="1" dirty="0"/>
              <a:t>: </a:t>
            </a:r>
            <a:r>
              <a:rPr lang="en-US" sz="4400" dirty="0"/>
              <a:t>the way people should behave in relationships</a:t>
            </a:r>
          </a:p>
          <a:p>
            <a:pPr marL="457200" indent="-457200"/>
            <a:r>
              <a:rPr lang="en-US" sz="3600" b="1" dirty="0"/>
              <a:t>Five </a:t>
            </a:r>
            <a:r>
              <a:rPr lang="en-US" sz="3600" dirty="0"/>
              <a:t>(unequal)</a:t>
            </a:r>
            <a:r>
              <a:rPr lang="en-US" sz="3600" b="1" dirty="0"/>
              <a:t> relationships </a:t>
            </a:r>
            <a:r>
              <a:rPr lang="en-US" sz="3600" dirty="0"/>
              <a:t>lead to social order:</a:t>
            </a:r>
          </a:p>
          <a:p>
            <a:pPr marL="1154430" lvl="1" indent="-742950">
              <a:buFont typeface="+mj-lt"/>
              <a:buAutoNum type="arabicPeriod"/>
            </a:pPr>
            <a:r>
              <a:rPr lang="en-US" sz="3300" dirty="0"/>
              <a:t>Ruler and Subject</a:t>
            </a:r>
          </a:p>
          <a:p>
            <a:pPr marL="1154430" lvl="1" indent="-742950">
              <a:buFont typeface="+mj-lt"/>
              <a:buAutoNum type="arabicPeriod"/>
            </a:pPr>
            <a:r>
              <a:rPr lang="en-US" sz="3300" dirty="0"/>
              <a:t>Parent and child</a:t>
            </a:r>
          </a:p>
          <a:p>
            <a:pPr marL="1154430" lvl="1" indent="-742950">
              <a:buFont typeface="+mj-lt"/>
              <a:buAutoNum type="arabicPeriod"/>
            </a:pPr>
            <a:r>
              <a:rPr lang="en-US" sz="3300" dirty="0"/>
              <a:t>Husband and wife</a:t>
            </a:r>
          </a:p>
          <a:p>
            <a:pPr marL="1154430" lvl="1" indent="-742950">
              <a:buFont typeface="+mj-lt"/>
              <a:buAutoNum type="arabicPeriod"/>
            </a:pPr>
            <a:r>
              <a:rPr lang="en-US" sz="3300" dirty="0"/>
              <a:t>Older sibling and younger sibling</a:t>
            </a:r>
          </a:p>
          <a:p>
            <a:pPr marL="1154430" lvl="1" indent="-742950">
              <a:buFont typeface="+mj-lt"/>
              <a:buAutoNum type="arabicPeriod"/>
            </a:pPr>
            <a:r>
              <a:rPr lang="en-US" sz="3300" dirty="0"/>
              <a:t>Friend to friend</a:t>
            </a:r>
          </a:p>
          <a:p>
            <a:pPr marL="114300" indent="0">
              <a:buNone/>
            </a:pPr>
            <a:endParaRPr lang="en-US" sz="3600" dirty="0"/>
          </a:p>
          <a:p>
            <a:r>
              <a:rPr lang="en-US" sz="3600" b="1" dirty="0"/>
              <a:t>Virtue of respect for one’s parents, elders, and ancestors </a:t>
            </a:r>
          </a:p>
          <a:p>
            <a:pPr lvl="2"/>
            <a:r>
              <a:rPr lang="en-US" sz="3600" i="1" dirty="0"/>
              <a:t>Obeying your parents in life, taking care of them in old age, and </a:t>
            </a:r>
            <a:r>
              <a:rPr lang="en-US" sz="3600" b="1" i="1" dirty="0"/>
              <a:t>honoring them in death</a:t>
            </a:r>
            <a:r>
              <a:rPr lang="en-US" sz="3600" i="1" dirty="0"/>
              <a:t> </a:t>
            </a:r>
            <a:r>
              <a:rPr lang="en-US" sz="3600" dirty="0"/>
              <a:t>(</a:t>
            </a:r>
            <a:r>
              <a:rPr lang="en-US" sz="3600" b="1" i="1" dirty="0">
                <a:solidFill>
                  <a:srgbClr val="00B050"/>
                </a:solidFill>
              </a:rPr>
              <a:t>Li</a:t>
            </a:r>
            <a:r>
              <a:rPr lang="en-US" sz="3600" dirty="0"/>
              <a:t>)</a:t>
            </a:r>
          </a:p>
          <a:p>
            <a:pPr lvl="3"/>
            <a:r>
              <a:rPr lang="en-US" sz="3300" i="1" dirty="0"/>
              <a:t>Ultimate duty in life </a:t>
            </a:r>
            <a:endParaRPr lang="en-US" sz="4400" u="sng" dirty="0"/>
          </a:p>
          <a:p>
            <a:r>
              <a:rPr lang="en-US" sz="4400" u="sng" dirty="0"/>
              <a:t>Patriarchy</a:t>
            </a:r>
            <a:r>
              <a:rPr lang="en-US" sz="4400" dirty="0"/>
              <a:t>: men </a:t>
            </a:r>
            <a:r>
              <a:rPr lang="en-US" sz="4400" b="1" u="sng" dirty="0"/>
              <a:t>OVER</a:t>
            </a:r>
            <a:r>
              <a:rPr lang="en-US" sz="4400" b="1" dirty="0"/>
              <a:t> </a:t>
            </a:r>
            <a:r>
              <a:rPr lang="en-US" sz="4400" dirty="0"/>
              <a:t>women. (So younger sons over older daughters)</a:t>
            </a:r>
          </a:p>
          <a:p>
            <a:pPr lvl="1"/>
            <a:r>
              <a:rPr lang="en-US" sz="3600" dirty="0"/>
              <a:t>The universe/cosmos is hierarchical and gendered </a:t>
            </a:r>
          </a:p>
          <a:p>
            <a:pPr lvl="2"/>
            <a:r>
              <a:rPr lang="en-US" sz="3300" dirty="0"/>
              <a:t>Heaven </a:t>
            </a:r>
            <a:r>
              <a:rPr lang="en-US" sz="3300" dirty="0">
                <a:sym typeface="Wingdings" panose="05000000000000000000" pitchFamily="2" charset="2"/>
              </a:rPr>
              <a:t> male</a:t>
            </a:r>
          </a:p>
          <a:p>
            <a:pPr lvl="2"/>
            <a:r>
              <a:rPr lang="en-US" sz="3300" dirty="0">
                <a:sym typeface="Wingdings" panose="05000000000000000000" pitchFamily="2" charset="2"/>
              </a:rPr>
              <a:t>Earth  female </a:t>
            </a:r>
          </a:p>
          <a:p>
            <a:pPr lvl="1"/>
            <a:r>
              <a:rPr lang="en-US" sz="3600" dirty="0">
                <a:sym typeface="Wingdings" panose="05000000000000000000" pitchFamily="2" charset="2"/>
              </a:rPr>
              <a:t>Educate girls so they could better serve their husbands </a:t>
            </a:r>
          </a:p>
          <a:p>
            <a:pPr lvl="1"/>
            <a:r>
              <a:rPr lang="en-US" sz="3600" dirty="0">
                <a:sym typeface="Wingdings" panose="05000000000000000000" pitchFamily="2" charset="2"/>
              </a:rPr>
              <a:t>Educate boys so they could be better contributors to </a:t>
            </a:r>
            <a:br>
              <a:rPr lang="en-US" sz="3600" dirty="0">
                <a:sym typeface="Wingdings" panose="05000000000000000000" pitchFamily="2" charset="2"/>
              </a:rPr>
            </a:br>
            <a:r>
              <a:rPr lang="en-US" sz="3600" dirty="0">
                <a:sym typeface="Wingdings" panose="05000000000000000000" pitchFamily="2" charset="2"/>
              </a:rPr>
              <a:t>society </a:t>
            </a:r>
          </a:p>
          <a:p>
            <a:r>
              <a:rPr lang="en-US" sz="4400" dirty="0">
                <a:sym typeface="Wingdings" panose="05000000000000000000" pitchFamily="2" charset="2"/>
              </a:rPr>
              <a:t>Subjects </a:t>
            </a:r>
            <a:r>
              <a:rPr lang="en-US" sz="4400" b="1" u="sng" dirty="0">
                <a:sym typeface="Wingdings" panose="05000000000000000000" pitchFamily="2" charset="2"/>
              </a:rPr>
              <a:t>MUST</a:t>
            </a:r>
            <a:r>
              <a:rPr lang="en-US" sz="4400" dirty="0">
                <a:sym typeface="Wingdings" panose="05000000000000000000" pitchFamily="2" charset="2"/>
              </a:rPr>
              <a:t> obey their Rulers.</a:t>
            </a:r>
            <a:endParaRPr lang="en-US" sz="4400" dirty="0"/>
          </a:p>
          <a:p>
            <a:pPr marL="114300" indent="0" algn="ctr">
              <a:buNone/>
            </a:pPr>
            <a:endParaRPr lang="en-US" sz="3200" dirty="0"/>
          </a:p>
        </p:txBody>
      </p:sp>
      <p:sp>
        <p:nvSpPr>
          <p:cNvPr id="10" name="Rectangle 9"/>
          <p:cNvSpPr/>
          <p:nvPr/>
        </p:nvSpPr>
        <p:spPr>
          <a:xfrm flipH="1">
            <a:off x="8021783" y="5405747"/>
            <a:ext cx="3998420" cy="1015663"/>
          </a:xfrm>
          <a:prstGeom prst="rect">
            <a:avLst/>
          </a:prstGeom>
          <a:solidFill>
            <a:schemeClr val="bg1"/>
          </a:solidFill>
          <a:ln w="38100">
            <a:solidFill>
              <a:srgbClr val="C00000"/>
            </a:solidFill>
          </a:ln>
        </p:spPr>
        <p:txBody>
          <a:bodyPr wrap="square">
            <a:spAutoFit/>
          </a:bodyPr>
          <a:lstStyle/>
          <a:p>
            <a:pPr>
              <a:defRPr/>
            </a:pPr>
            <a:r>
              <a:rPr kumimoji="0" lang="en-US" altLang="ja-JP" sz="4800" b="1" i="1" u="none" strike="noStrike" kern="1200" cap="none" spc="0" normalizeH="0" baseline="0" noProof="0" dirty="0">
                <a:ln>
                  <a:noFill/>
                </a:ln>
                <a:solidFill>
                  <a:srgbClr val="C00000"/>
                </a:solidFill>
                <a:effectLst/>
                <a:uLnTx/>
                <a:uFillTx/>
                <a:latin typeface="Century Gothic"/>
                <a:ea typeface="ＭＳ ゴシック" panose="020B0609070205080204" pitchFamily="49" charset="-128"/>
                <a:cs typeface="+mn-cs"/>
              </a:rPr>
              <a:t>Filial Piety </a:t>
            </a:r>
            <a:r>
              <a:rPr lang="ja-JP" altLang="en-US" sz="6000" dirty="0">
                <a:solidFill>
                  <a:srgbClr val="C00000"/>
                </a:solidFill>
                <a:latin typeface="Arial" panose="020B0604020202020204" pitchFamily="34" charset="0"/>
                <a:ea typeface="ＭＳ ゴシック" panose="020B0609070205080204" pitchFamily="49" charset="-128"/>
              </a:rPr>
              <a:t>孝</a:t>
            </a:r>
            <a:endParaRPr lang="en-US" sz="6000" dirty="0">
              <a:solidFill>
                <a:srgbClr val="C00000"/>
              </a:solidFill>
            </a:endParaRPr>
          </a:p>
        </p:txBody>
      </p:sp>
      <p:sp>
        <p:nvSpPr>
          <p:cNvPr id="5" name="Rectangle 4"/>
          <p:cNvSpPr/>
          <p:nvPr/>
        </p:nvSpPr>
        <p:spPr>
          <a:xfrm flipH="1">
            <a:off x="8711736" y="102227"/>
            <a:ext cx="3308467" cy="5016758"/>
          </a:xfrm>
          <a:prstGeom prst="rect">
            <a:avLst/>
          </a:prstGeom>
          <a:solidFill>
            <a:schemeClr val="bg1"/>
          </a:solidFill>
          <a:ln w="38100">
            <a:solidFill>
              <a:srgbClr val="C00000"/>
            </a:solidFill>
          </a:ln>
        </p:spPr>
        <p:txBody>
          <a:bodyPr wrap="square">
            <a:spAutoFit/>
          </a:bodyPr>
          <a:lstStyle/>
          <a:p>
            <a:pPr lvl="0"/>
            <a:r>
              <a:rPr lang="en-US" sz="2400" b="1" u="sng" dirty="0"/>
              <a:t>2.5</a:t>
            </a:r>
            <a:r>
              <a:rPr lang="en-US" dirty="0">
                <a:solidFill>
                  <a:srgbClr val="C00000"/>
                </a:solidFill>
              </a:rPr>
              <a:t>:</a:t>
            </a:r>
            <a:r>
              <a:rPr lang="en-US" sz="1100" dirty="0">
                <a:solidFill>
                  <a:srgbClr val="C00000"/>
                </a:solidFill>
              </a:rPr>
              <a:t> </a:t>
            </a:r>
            <a:r>
              <a:rPr lang="en-US" sz="1850" b="1" i="1" dirty="0" err="1">
                <a:solidFill>
                  <a:srgbClr val="C00000"/>
                </a:solidFill>
              </a:rPr>
              <a:t>Meng</a:t>
            </a:r>
            <a:r>
              <a:rPr lang="en-US" sz="1850" b="1" i="1" dirty="0">
                <a:solidFill>
                  <a:srgbClr val="C00000"/>
                </a:solidFill>
              </a:rPr>
              <a:t> </a:t>
            </a:r>
            <a:r>
              <a:rPr lang="en-US" sz="1850" b="1" i="1" dirty="0" err="1">
                <a:solidFill>
                  <a:srgbClr val="C00000"/>
                </a:solidFill>
              </a:rPr>
              <a:t>Yizi</a:t>
            </a:r>
            <a:r>
              <a:rPr lang="en-US" sz="1850" b="1" i="1" dirty="0">
                <a:solidFill>
                  <a:srgbClr val="C00000"/>
                </a:solidFill>
              </a:rPr>
              <a:t> asked about </a:t>
            </a:r>
            <a:r>
              <a:rPr lang="en-US" sz="1850" b="1" i="1" dirty="0" err="1">
                <a:solidFill>
                  <a:srgbClr val="C00000"/>
                </a:solidFill>
              </a:rPr>
              <a:t>filiality</a:t>
            </a:r>
            <a:r>
              <a:rPr lang="en-US" sz="1850" b="1" i="1" dirty="0">
                <a:solidFill>
                  <a:srgbClr val="C00000"/>
                </a:solidFill>
              </a:rPr>
              <a:t>.</a:t>
            </a:r>
          </a:p>
          <a:p>
            <a:pPr indent="457200"/>
            <a:r>
              <a:rPr lang="en-US" sz="1850" b="1" i="1" dirty="0">
                <a:solidFill>
                  <a:srgbClr val="C00000"/>
                </a:solidFill>
              </a:rPr>
              <a:t>The Master said, “</a:t>
            </a:r>
            <a:r>
              <a:rPr lang="en-US" sz="1850" b="1" i="1" u="sng" dirty="0">
                <a:solidFill>
                  <a:srgbClr val="C00000"/>
                </a:solidFill>
              </a:rPr>
              <a:t>Never disobey</a:t>
            </a:r>
            <a:r>
              <a:rPr lang="en-US" sz="1850" b="1" i="1" dirty="0">
                <a:solidFill>
                  <a:srgbClr val="C00000"/>
                </a:solidFill>
              </a:rPr>
              <a:t>.” Fan Chi was driving the Master’s chariot, and the Master told him, “</a:t>
            </a:r>
            <a:r>
              <a:rPr lang="en-US" sz="1850" b="1" i="1" dirty="0" err="1">
                <a:solidFill>
                  <a:srgbClr val="C00000"/>
                </a:solidFill>
              </a:rPr>
              <a:t>Meng</a:t>
            </a:r>
            <a:r>
              <a:rPr lang="en-US" sz="1850" b="1" i="1" dirty="0">
                <a:solidFill>
                  <a:srgbClr val="C00000"/>
                </a:solidFill>
              </a:rPr>
              <a:t> </a:t>
            </a:r>
            <a:r>
              <a:rPr lang="en-US" sz="1850" b="1" i="1" dirty="0" err="1">
                <a:solidFill>
                  <a:srgbClr val="C00000"/>
                </a:solidFill>
              </a:rPr>
              <a:t>Yizi</a:t>
            </a:r>
            <a:r>
              <a:rPr lang="en-US" sz="1850" b="1" i="1" dirty="0">
                <a:solidFill>
                  <a:srgbClr val="C00000"/>
                </a:solidFill>
              </a:rPr>
              <a:t> asked me about </a:t>
            </a:r>
            <a:r>
              <a:rPr lang="en-US" sz="1850" b="1" i="1" dirty="0" err="1">
                <a:solidFill>
                  <a:srgbClr val="C00000"/>
                </a:solidFill>
              </a:rPr>
              <a:t>filiality</a:t>
            </a:r>
            <a:r>
              <a:rPr lang="en-US" sz="1850" b="1" i="1" dirty="0">
                <a:solidFill>
                  <a:srgbClr val="C00000"/>
                </a:solidFill>
              </a:rPr>
              <a:t> and I replied, ‘Never disobey.’” </a:t>
            </a:r>
          </a:p>
          <a:p>
            <a:pPr lvl="0" indent="457200"/>
            <a:r>
              <a:rPr lang="en-US" sz="1850" b="1" i="1" dirty="0">
                <a:solidFill>
                  <a:srgbClr val="C00000"/>
                </a:solidFill>
              </a:rPr>
              <a:t>Fan Chi said, “What did you mean?” </a:t>
            </a:r>
          </a:p>
          <a:p>
            <a:pPr lvl="0" indent="457200"/>
            <a:r>
              <a:rPr lang="en-US" sz="1850" b="1" i="1" dirty="0">
                <a:solidFill>
                  <a:srgbClr val="C00000"/>
                </a:solidFill>
              </a:rPr>
              <a:t>The Master said, “</a:t>
            </a:r>
            <a:r>
              <a:rPr lang="en-US" sz="1850" b="1" i="1" u="sng" dirty="0">
                <a:solidFill>
                  <a:srgbClr val="C00000"/>
                </a:solidFill>
              </a:rPr>
              <a:t>While they are alive, serve them according to </a:t>
            </a:r>
            <a:r>
              <a:rPr lang="en-US" sz="1850" b="1" i="1" u="sng" dirty="0">
                <a:solidFill>
                  <a:srgbClr val="00B050"/>
                </a:solidFill>
              </a:rPr>
              <a:t>li</a:t>
            </a:r>
            <a:r>
              <a:rPr lang="en-US" sz="1850" b="1" i="1" u="sng" dirty="0">
                <a:solidFill>
                  <a:srgbClr val="C00000"/>
                </a:solidFill>
              </a:rPr>
              <a:t>. When they are dead, bury them according to </a:t>
            </a:r>
            <a:r>
              <a:rPr lang="en-US" sz="1850" b="1" i="1" u="sng" dirty="0">
                <a:solidFill>
                  <a:srgbClr val="00B050"/>
                </a:solidFill>
              </a:rPr>
              <a:t>li</a:t>
            </a:r>
            <a:r>
              <a:rPr lang="en-US" sz="1850" b="1" i="1" u="sng" dirty="0">
                <a:solidFill>
                  <a:srgbClr val="C00000"/>
                </a:solidFill>
              </a:rPr>
              <a:t>; sacrifice to them according to li</a:t>
            </a:r>
            <a:r>
              <a:rPr lang="en-US" sz="1850" b="1" i="1" dirty="0">
                <a:solidFill>
                  <a:srgbClr val="C00000"/>
                </a:solidFill>
              </a:rPr>
              <a:t>.”</a:t>
            </a:r>
          </a:p>
        </p:txBody>
      </p:sp>
      <p:sp>
        <p:nvSpPr>
          <p:cNvPr id="2" name="Right Arrow 1"/>
          <p:cNvSpPr/>
          <p:nvPr/>
        </p:nvSpPr>
        <p:spPr>
          <a:xfrm rot="591356">
            <a:off x="6145694" y="3626172"/>
            <a:ext cx="2654896" cy="12935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rontosaurus">
            <a:extLst>
              <a:ext uri="{FF2B5EF4-FFF2-40B4-BE49-F238E27FC236}">
                <a16:creationId xmlns:a16="http://schemas.microsoft.com/office/drawing/2014/main" id="{8EDBD845-E659-47B5-B61B-6A931AF8680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58742" y="1293866"/>
            <a:ext cx="914400" cy="914400"/>
          </a:xfrm>
          <a:prstGeom prst="rect">
            <a:avLst/>
          </a:prstGeom>
        </p:spPr>
      </p:pic>
    </p:spTree>
    <p:extLst>
      <p:ext uri="{BB962C8B-B14F-4D97-AF65-F5344CB8AC3E}">
        <p14:creationId xmlns:p14="http://schemas.microsoft.com/office/powerpoint/2010/main" val="226570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1"/>
          <p:cNvPicPr>
            <a:picLocks noChangeAspect="1" noChangeArrowheads="1"/>
          </p:cNvPicPr>
          <p:nvPr/>
        </p:nvPicPr>
        <p:blipFill>
          <a:blip r:embed="rId2" cstate="print"/>
          <a:srcRect/>
          <a:stretch>
            <a:fillRect/>
          </a:stretch>
        </p:blipFill>
        <p:spPr bwMode="auto">
          <a:xfrm>
            <a:off x="3570409" y="879063"/>
            <a:ext cx="8422085" cy="5106099"/>
          </a:xfrm>
          <a:prstGeom prst="rect">
            <a:avLst/>
          </a:prstGeom>
          <a:noFill/>
          <a:ln w="9525">
            <a:noFill/>
            <a:miter lim="800000"/>
            <a:headEnd/>
            <a:tailEnd/>
          </a:ln>
        </p:spPr>
      </p:pic>
      <p:sp>
        <p:nvSpPr>
          <p:cNvPr id="2" name="Title 1"/>
          <p:cNvSpPr>
            <a:spLocks noGrp="1"/>
          </p:cNvSpPr>
          <p:nvPr>
            <p:ph type="title"/>
          </p:nvPr>
        </p:nvSpPr>
        <p:spPr>
          <a:xfrm>
            <a:off x="203200" y="0"/>
            <a:ext cx="10160000" cy="879063"/>
          </a:xfrm>
        </p:spPr>
        <p:txBody>
          <a:bodyPr/>
          <a:lstStyle/>
          <a:p>
            <a:r>
              <a:rPr lang="en-US" dirty="0"/>
              <a:t>Everybody has a role to play.</a:t>
            </a:r>
          </a:p>
        </p:txBody>
      </p:sp>
      <p:sp>
        <p:nvSpPr>
          <p:cNvPr id="3" name="Content Placeholder 2"/>
          <p:cNvSpPr>
            <a:spLocks noGrp="1"/>
          </p:cNvSpPr>
          <p:nvPr>
            <p:ph sz="quarter" idx="1"/>
          </p:nvPr>
        </p:nvSpPr>
        <p:spPr>
          <a:xfrm>
            <a:off x="203200" y="879064"/>
            <a:ext cx="4177607" cy="5978936"/>
          </a:xfrm>
        </p:spPr>
        <p:txBody>
          <a:bodyPr>
            <a:normAutofit fontScale="92500" lnSpcReduction="20000"/>
          </a:bodyPr>
          <a:lstStyle/>
          <a:p>
            <a:pPr marL="0" indent="0">
              <a:buNone/>
            </a:pPr>
            <a:r>
              <a:rPr lang="en-US" sz="2400" b="1" dirty="0"/>
              <a:t>China had a </a:t>
            </a:r>
            <a:r>
              <a:rPr lang="en-US" sz="2400" b="1" dirty="0">
                <a:solidFill>
                  <a:srgbClr val="C00000"/>
                </a:solidFill>
              </a:rPr>
              <a:t>strict</a:t>
            </a:r>
            <a:r>
              <a:rPr lang="en-US" sz="2400" b="1" dirty="0"/>
              <a:t> social hierarchy that Confucius believed people needed to follow for a stable society.</a:t>
            </a:r>
          </a:p>
          <a:p>
            <a:pPr marL="0" indent="0">
              <a:buNone/>
            </a:pPr>
            <a:endParaRPr lang="en-US" sz="2400" b="1" dirty="0"/>
          </a:p>
          <a:p>
            <a:pPr marL="0" indent="0">
              <a:buNone/>
            </a:pPr>
            <a:r>
              <a:rPr lang="en-US" sz="2400" b="1" dirty="0">
                <a:solidFill>
                  <a:srgbClr val="C00000"/>
                </a:solidFill>
              </a:rPr>
              <a:t>Filial Piety </a:t>
            </a:r>
            <a:r>
              <a:rPr lang="en-US" sz="2400" b="1" dirty="0"/>
              <a:t>helped make these relationships concrete.</a:t>
            </a:r>
          </a:p>
          <a:p>
            <a:pPr marL="0" indent="0">
              <a:buNone/>
            </a:pPr>
            <a:endParaRPr lang="en-US" sz="2400" b="1" dirty="0"/>
          </a:p>
          <a:p>
            <a:r>
              <a:rPr lang="en-US" sz="2800" dirty="0"/>
              <a:t>There is a Moral Order (</a:t>
            </a:r>
            <a:r>
              <a:rPr lang="en-US" sz="2800" b="1" dirty="0">
                <a:solidFill>
                  <a:srgbClr val="C00000"/>
                </a:solidFill>
              </a:rPr>
              <a:t>The Mandate of Heaven</a:t>
            </a:r>
            <a:r>
              <a:rPr lang="en-US" sz="2800" dirty="0"/>
              <a:t>)</a:t>
            </a:r>
          </a:p>
          <a:p>
            <a:pPr lvl="1"/>
            <a:r>
              <a:rPr lang="en-US" sz="2400" b="1" u="sng" dirty="0"/>
              <a:t>Behavior is based on relationships</a:t>
            </a:r>
          </a:p>
          <a:p>
            <a:pPr lvl="2"/>
            <a:r>
              <a:rPr lang="en-US" sz="2200" b="1" dirty="0">
                <a:solidFill>
                  <a:srgbClr val="C00000"/>
                </a:solidFill>
              </a:rPr>
              <a:t>Filial Piety</a:t>
            </a:r>
            <a:r>
              <a:rPr lang="en-US" sz="2200" dirty="0"/>
              <a:t>: Respect for father and family roles</a:t>
            </a:r>
          </a:p>
          <a:p>
            <a:pPr lvl="2"/>
            <a:r>
              <a:rPr lang="en-US" sz="2200" dirty="0"/>
              <a:t>Citizens respect the ruler</a:t>
            </a:r>
          </a:p>
          <a:p>
            <a:pPr lvl="2"/>
            <a:r>
              <a:rPr lang="en-US" sz="2200" dirty="0"/>
              <a:t>Ruler must act as a father to his citizens</a:t>
            </a:r>
          </a:p>
          <a:p>
            <a:pPr marL="0" indent="0">
              <a:buNone/>
            </a:pPr>
            <a:endParaRPr lang="en-US" sz="2400" b="1" dirty="0"/>
          </a:p>
          <a:p>
            <a:pPr marL="0" indent="0">
              <a:buNone/>
            </a:pPr>
            <a:endParaRPr lang="en-US" sz="2400" b="1" dirty="0"/>
          </a:p>
          <a:p>
            <a:pPr marL="0" indent="0">
              <a:buNone/>
            </a:pPr>
            <a:endParaRPr lang="en-US" sz="2400" b="1" dirty="0"/>
          </a:p>
        </p:txBody>
      </p:sp>
      <p:pic>
        <p:nvPicPr>
          <p:cNvPr id="5" name="Graphic 4" descr="Brontosaurus">
            <a:extLst>
              <a:ext uri="{FF2B5EF4-FFF2-40B4-BE49-F238E27FC236}">
                <a16:creationId xmlns:a16="http://schemas.microsoft.com/office/drawing/2014/main" id="{CA5E181C-783B-448C-BEB1-A0F5C7143F2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1950" y="109968"/>
            <a:ext cx="914400" cy="914400"/>
          </a:xfrm>
          <a:prstGeom prst="rect">
            <a:avLst/>
          </a:prstGeom>
        </p:spPr>
      </p:pic>
    </p:spTree>
    <p:extLst>
      <p:ext uri="{BB962C8B-B14F-4D97-AF65-F5344CB8AC3E}">
        <p14:creationId xmlns:p14="http://schemas.microsoft.com/office/powerpoint/2010/main" val="1166676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41" y="-119655"/>
            <a:ext cx="4384271" cy="1088136"/>
          </a:xfrm>
        </p:spPr>
        <p:txBody>
          <a:bodyPr>
            <a:normAutofit/>
          </a:bodyPr>
          <a:lstStyle/>
          <a:p>
            <a:r>
              <a:rPr lang="en-US" sz="4800" b="1" dirty="0"/>
              <a:t>Confucianism </a:t>
            </a:r>
          </a:p>
        </p:txBody>
      </p:sp>
      <p:sp>
        <p:nvSpPr>
          <p:cNvPr id="6" name="TextBox 5">
            <a:extLst>
              <a:ext uri="{FF2B5EF4-FFF2-40B4-BE49-F238E27FC236}">
                <a16:creationId xmlns:a16="http://schemas.microsoft.com/office/drawing/2014/main" id="{04FC8118-7492-40A3-9E82-3B08A6DCA5B5}"/>
              </a:ext>
            </a:extLst>
          </p:cNvPr>
          <p:cNvSpPr txBox="1"/>
          <p:nvPr/>
        </p:nvSpPr>
        <p:spPr>
          <a:xfrm>
            <a:off x="1414343" y="900110"/>
            <a:ext cx="1416508"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200" cap="none" spc="0" normalizeH="0" baseline="0" noProof="0" dirty="0">
                <a:ln>
                  <a:noFill/>
                </a:ln>
                <a:solidFill>
                  <a:srgbClr val="222222"/>
                </a:solidFill>
                <a:effectLst/>
                <a:uLnTx/>
                <a:uFillTx/>
                <a:latin typeface="Arial"/>
                <a:ea typeface="ＭＳ ゴシック" panose="020B0609070205080204" pitchFamily="49" charset="-128"/>
                <a:cs typeface="Arial"/>
              </a:rPr>
              <a:t>儒教</a:t>
            </a:r>
            <a:endParaRPr kumimoji="0" lang="en-US" sz="4400" b="0" i="0" u="none" strike="noStrike" kern="1200" cap="none" spc="0" normalizeH="0" baseline="0" noProof="0" dirty="0">
              <a:ln>
                <a:noFill/>
              </a:ln>
              <a:solidFill>
                <a:srgbClr val="624D38"/>
              </a:solidFill>
              <a:effectLst/>
              <a:uLnTx/>
              <a:uFillTx/>
              <a:latin typeface="Century Gothic"/>
              <a:ea typeface="+mn-ea"/>
              <a:cs typeface="+mn-cs"/>
            </a:endParaRPr>
          </a:p>
        </p:txBody>
      </p:sp>
      <p:graphicFrame>
        <p:nvGraphicFramePr>
          <p:cNvPr id="9" name="Diagram 8"/>
          <p:cNvGraphicFramePr/>
          <p:nvPr/>
        </p:nvGraphicFramePr>
        <p:xfrm>
          <a:off x="256032" y="1988246"/>
          <a:ext cx="11643360" cy="3217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Brontosaurus">
            <a:extLst>
              <a:ext uri="{FF2B5EF4-FFF2-40B4-BE49-F238E27FC236}">
                <a16:creationId xmlns:a16="http://schemas.microsoft.com/office/drawing/2014/main" id="{75293474-44EC-47F6-998A-E72724B3668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071950" y="162976"/>
            <a:ext cx="914400" cy="914400"/>
          </a:xfrm>
          <a:prstGeom prst="rect">
            <a:avLst/>
          </a:prstGeom>
        </p:spPr>
      </p:pic>
    </p:spTree>
    <p:extLst>
      <p:ext uri="{BB962C8B-B14F-4D97-AF65-F5344CB8AC3E}">
        <p14:creationId xmlns:p14="http://schemas.microsoft.com/office/powerpoint/2010/main" val="103638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88" y="165275"/>
            <a:ext cx="9509760" cy="1088136"/>
          </a:xfrm>
        </p:spPr>
        <p:txBody>
          <a:bodyPr/>
          <a:lstStyle/>
          <a:p>
            <a:r>
              <a:rPr lang="en-US" b="1" dirty="0"/>
              <a:t>Confucianism </a:t>
            </a:r>
          </a:p>
        </p:txBody>
      </p:sp>
      <p:sp>
        <p:nvSpPr>
          <p:cNvPr id="5" name="Rectangle 4"/>
          <p:cNvSpPr/>
          <p:nvPr/>
        </p:nvSpPr>
        <p:spPr>
          <a:xfrm>
            <a:off x="1011936" y="1984704"/>
            <a:ext cx="10094976"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624D38"/>
                </a:solidFill>
                <a:effectLst/>
                <a:uLnTx/>
                <a:uFillTx/>
                <a:latin typeface="Century Gothic"/>
                <a:ea typeface="+mn-ea"/>
                <a:cs typeface="+mn-cs"/>
              </a:rPr>
              <a:t>“The relationship between superiors and inferiors is like that between the wind and the grass. The grass must bend when the wind blows across it” </a:t>
            </a:r>
          </a:p>
        </p:txBody>
      </p:sp>
    </p:spTree>
    <p:extLst>
      <p:ext uri="{BB962C8B-B14F-4D97-AF65-F5344CB8AC3E}">
        <p14:creationId xmlns:p14="http://schemas.microsoft.com/office/powerpoint/2010/main" val="238655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r>
              <a:rPr lang="en-US" dirty="0">
                <a:latin typeface="Georgia" panose="02040502050405020303" pitchFamily="18" charset="0"/>
              </a:rPr>
              <a:t>Write Confucian Maxims to demonstrate learning</a:t>
            </a:r>
          </a:p>
        </p:txBody>
      </p:sp>
      <p:sp>
        <p:nvSpPr>
          <p:cNvPr id="3" name="Content Placeholder 2"/>
          <p:cNvSpPr>
            <a:spLocks noGrp="1"/>
          </p:cNvSpPr>
          <p:nvPr>
            <p:ph idx="1"/>
          </p:nvPr>
        </p:nvSpPr>
        <p:spPr>
          <a:xfrm>
            <a:off x="395415" y="1523999"/>
            <a:ext cx="10885203" cy="5049795"/>
          </a:xfrm>
        </p:spPr>
        <p:txBody>
          <a:bodyPr>
            <a:normAutofit fontScale="92500" lnSpcReduction="20000"/>
          </a:bodyPr>
          <a:lstStyle/>
          <a:p>
            <a:pPr>
              <a:buNone/>
            </a:pPr>
            <a:r>
              <a:rPr lang="en-US" sz="3200" dirty="0">
                <a:latin typeface="Georgia" panose="02040502050405020303" pitchFamily="18" charset="0"/>
              </a:rPr>
              <a:t>Write 5 </a:t>
            </a:r>
            <a:r>
              <a:rPr lang="en-US" sz="3200" b="1" dirty="0">
                <a:latin typeface="Georgia" panose="02040502050405020303" pitchFamily="18" charset="0"/>
              </a:rPr>
              <a:t>maxims</a:t>
            </a:r>
            <a:r>
              <a:rPr lang="en-US" sz="3200" dirty="0">
                <a:latin typeface="Georgia" panose="02040502050405020303" pitchFamily="18" charset="0"/>
              </a:rPr>
              <a:t> (in the </a:t>
            </a:r>
            <a:r>
              <a:rPr lang="en-US" sz="3200" u="sng" dirty="0">
                <a:latin typeface="Georgia" panose="02040502050405020303" pitchFamily="18" charset="0"/>
              </a:rPr>
              <a:t>style</a:t>
            </a:r>
            <a:r>
              <a:rPr lang="en-US" sz="3200" dirty="0">
                <a:latin typeface="Georgia" panose="02040502050405020303" pitchFamily="18" charset="0"/>
              </a:rPr>
              <a:t> of Confucius).</a:t>
            </a:r>
            <a:endParaRPr lang="en-US" sz="3200" b="1" i="1" dirty="0">
              <a:latin typeface="Georgia" panose="02040502050405020303" pitchFamily="18" charset="0"/>
            </a:endParaRPr>
          </a:p>
          <a:p>
            <a:pPr marL="742950" indent="-742950">
              <a:buFont typeface="+mj-lt"/>
              <a:buAutoNum type="arabicPeriod"/>
            </a:pPr>
            <a:r>
              <a:rPr lang="en-US" sz="3200" dirty="0">
                <a:latin typeface="Georgia" panose="02040502050405020303" pitchFamily="18" charset="0"/>
              </a:rPr>
              <a:t>Each maxim MUST focus on at least one key tenet of Confucian thought: </a:t>
            </a:r>
            <a:r>
              <a:rPr lang="en-US" sz="3200" b="1" i="1" dirty="0">
                <a:solidFill>
                  <a:srgbClr val="7030A0"/>
                </a:solidFill>
                <a:latin typeface="Georgia" panose="02040502050405020303" pitchFamily="18" charset="0"/>
              </a:rPr>
              <a:t>Ren</a:t>
            </a:r>
            <a:r>
              <a:rPr lang="en-US" sz="3200" b="1" i="1" dirty="0">
                <a:latin typeface="Georgia" panose="02040502050405020303" pitchFamily="18" charset="0"/>
              </a:rPr>
              <a:t>, </a:t>
            </a:r>
            <a:r>
              <a:rPr lang="en-US" sz="3200" b="1" i="1" dirty="0">
                <a:solidFill>
                  <a:srgbClr val="00B050"/>
                </a:solidFill>
                <a:latin typeface="Georgia" panose="02040502050405020303" pitchFamily="18" charset="0"/>
              </a:rPr>
              <a:t>Li</a:t>
            </a:r>
            <a:r>
              <a:rPr lang="en-US" sz="3200" b="1" i="1" dirty="0">
                <a:latin typeface="Georgia" panose="02040502050405020303" pitchFamily="18" charset="0"/>
              </a:rPr>
              <a:t>, </a:t>
            </a:r>
            <a:r>
              <a:rPr lang="en-US" sz="3200" b="1" i="1" dirty="0" err="1">
                <a:solidFill>
                  <a:srgbClr val="0070C0"/>
                </a:solidFill>
                <a:latin typeface="Georgia" panose="02040502050405020303" pitchFamily="18" charset="0"/>
              </a:rPr>
              <a:t>Junzi</a:t>
            </a:r>
            <a:r>
              <a:rPr lang="en-US" sz="3200" b="1" i="1" dirty="0">
                <a:latin typeface="Georgia" panose="02040502050405020303" pitchFamily="18" charset="0"/>
              </a:rPr>
              <a:t>, </a:t>
            </a:r>
            <a:r>
              <a:rPr lang="en-US" sz="3200" b="1" dirty="0">
                <a:latin typeface="Georgia" panose="02040502050405020303" pitchFamily="18" charset="0"/>
              </a:rPr>
              <a:t>or </a:t>
            </a:r>
            <a:r>
              <a:rPr lang="en-US" sz="2400" b="1" dirty="0" err="1">
                <a:solidFill>
                  <a:srgbClr val="FF0000"/>
                </a:solidFill>
                <a:latin typeface="Georgia" panose="02040502050405020303" pitchFamily="18" charset="0"/>
              </a:rPr>
              <a:t>Filiality</a:t>
            </a:r>
            <a:r>
              <a:rPr lang="en-US" sz="2400" b="1" dirty="0">
                <a:solidFill>
                  <a:srgbClr val="FF0000"/>
                </a:solidFill>
                <a:latin typeface="Georgia" panose="02040502050405020303" pitchFamily="18" charset="0"/>
              </a:rPr>
              <a:t>/Relationships</a:t>
            </a:r>
            <a:r>
              <a:rPr lang="en-US" sz="3200" dirty="0">
                <a:latin typeface="Georgia" panose="02040502050405020303" pitchFamily="18" charset="0"/>
              </a:rPr>
              <a:t>. </a:t>
            </a:r>
          </a:p>
          <a:p>
            <a:pPr marL="742950" indent="-742950">
              <a:buFont typeface="+mj-lt"/>
              <a:buAutoNum type="arabicPeriod"/>
            </a:pPr>
            <a:r>
              <a:rPr lang="en-US" sz="4400" dirty="0">
                <a:latin typeface="Georgia" panose="02040502050405020303" pitchFamily="18" charset="0"/>
              </a:rPr>
              <a:t>1-2</a:t>
            </a:r>
            <a:r>
              <a:rPr lang="en-US" sz="3200" dirty="0">
                <a:latin typeface="Georgia" panose="02040502050405020303" pitchFamily="18" charset="0"/>
              </a:rPr>
              <a:t> of your maxims MUST be specific advice for characters from novels we’ve read (Okonkwo, </a:t>
            </a:r>
            <a:r>
              <a:rPr lang="en-US" sz="3200" dirty="0" err="1">
                <a:latin typeface="Georgia" panose="02040502050405020303" pitchFamily="18" charset="0"/>
              </a:rPr>
              <a:t>Tenorio</a:t>
            </a:r>
            <a:r>
              <a:rPr lang="en-US" sz="3200" dirty="0">
                <a:latin typeface="Georgia" panose="02040502050405020303" pitchFamily="18" charset="0"/>
              </a:rPr>
              <a:t>, Antonio, Esperanza, </a:t>
            </a:r>
            <a:r>
              <a:rPr lang="en-US" sz="3200" dirty="0" err="1">
                <a:latin typeface="Georgia" panose="02040502050405020303" pitchFamily="18" charset="0"/>
              </a:rPr>
              <a:t>Nwoye</a:t>
            </a:r>
            <a:r>
              <a:rPr lang="en-US" sz="3200" dirty="0">
                <a:latin typeface="Georgia" panose="02040502050405020303" pitchFamily="18" charset="0"/>
              </a:rPr>
              <a:t>, etc.)</a:t>
            </a:r>
          </a:p>
          <a:p>
            <a:pPr marL="742950" indent="-742950">
              <a:buFont typeface="+mj-lt"/>
              <a:buAutoNum type="arabicPeriod"/>
            </a:pPr>
            <a:r>
              <a:rPr lang="en-US" sz="4400" dirty="0">
                <a:latin typeface="Georgia" panose="02040502050405020303" pitchFamily="18" charset="0"/>
              </a:rPr>
              <a:t>1-2</a:t>
            </a:r>
            <a:r>
              <a:rPr lang="en-US" sz="3200" dirty="0">
                <a:latin typeface="Georgia" panose="02040502050405020303" pitchFamily="18" charset="0"/>
              </a:rPr>
              <a:t> of your maxims should be about being a good student</a:t>
            </a:r>
          </a:p>
          <a:p>
            <a:pPr marL="742950" indent="-742950">
              <a:buFont typeface="+mj-lt"/>
              <a:buAutoNum type="arabicPeriod"/>
            </a:pPr>
            <a:r>
              <a:rPr lang="en-US" sz="3200" b="1" dirty="0">
                <a:latin typeface="Georgia" panose="02040502050405020303" pitchFamily="18" charset="0"/>
              </a:rPr>
              <a:t>Your last maxim can be advice to Mr. Smith (</a:t>
            </a:r>
            <a:r>
              <a:rPr lang="en-US" sz="3200" b="1" i="1" dirty="0">
                <a:latin typeface="Georgia" panose="02040502050405020303" pitchFamily="18" charset="0"/>
              </a:rPr>
              <a:t>be funny not rude A.F.</a:t>
            </a:r>
            <a:r>
              <a:rPr lang="en-US" sz="3200" b="1" dirty="0">
                <a:latin typeface="Georgia" panose="02040502050405020303" pitchFamily="18" charset="0"/>
              </a:rPr>
              <a:t>). </a:t>
            </a:r>
          </a:p>
          <a:p>
            <a:pPr marL="742950" indent="-742950">
              <a:buFont typeface="+mj-lt"/>
              <a:buAutoNum type="arabicPeriod"/>
            </a:pPr>
            <a:r>
              <a:rPr lang="en-US" sz="3600" dirty="0">
                <a:latin typeface="Georgia" panose="02040502050405020303" pitchFamily="18" charset="0"/>
              </a:rPr>
              <a:t>Leave space in between your maxims for annotating.  </a:t>
            </a:r>
          </a:p>
        </p:txBody>
      </p:sp>
      <p:sp>
        <p:nvSpPr>
          <p:cNvPr id="4" name="Left Arrow 3"/>
          <p:cNvSpPr/>
          <p:nvPr/>
        </p:nvSpPr>
        <p:spPr>
          <a:xfrm rot="21228999">
            <a:off x="5830588" y="926142"/>
            <a:ext cx="3541982" cy="527222"/>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Action Button: Help 4">
            <a:hlinkClick r:id="" action="ppaction://noaction" highlightClick="1"/>
          </p:cNvPr>
          <p:cNvSpPr/>
          <p:nvPr/>
        </p:nvSpPr>
        <p:spPr>
          <a:xfrm>
            <a:off x="9504925" y="49062"/>
            <a:ext cx="1351005" cy="1375719"/>
          </a:xfrm>
          <a:prstGeom prst="actionButtonHelp">
            <a:avLst/>
          </a:prstGeom>
          <a:ln>
            <a:solidFill>
              <a:schemeClr val="bg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pic>
        <p:nvPicPr>
          <p:cNvPr id="6" name="Graphic 5" descr="Brontosaurus">
            <a:extLst>
              <a:ext uri="{FF2B5EF4-FFF2-40B4-BE49-F238E27FC236}">
                <a16:creationId xmlns:a16="http://schemas.microsoft.com/office/drawing/2014/main" id="{AA82F21C-4A89-4698-AD72-96CE9A28382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30796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nfuci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29250" y="0"/>
            <a:ext cx="676275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74637"/>
            <a:ext cx="4336474" cy="1628807"/>
          </a:xfrm>
          <a:ln w="38100">
            <a:solidFill>
              <a:srgbClr val="C00000"/>
            </a:solidFill>
          </a:ln>
        </p:spPr>
        <p:txBody>
          <a:bodyPr/>
          <a:lstStyle/>
          <a:p>
            <a:pPr algn="ctr"/>
            <a:r>
              <a:rPr lang="en-US" b="1" dirty="0"/>
              <a:t>Application Question:</a:t>
            </a:r>
          </a:p>
        </p:txBody>
      </p:sp>
      <p:sp>
        <p:nvSpPr>
          <p:cNvPr id="3" name="Content Placeholder 2"/>
          <p:cNvSpPr>
            <a:spLocks noGrp="1"/>
          </p:cNvSpPr>
          <p:nvPr>
            <p:ph idx="1"/>
          </p:nvPr>
        </p:nvSpPr>
        <p:spPr>
          <a:xfrm>
            <a:off x="680322" y="2190940"/>
            <a:ext cx="4265752" cy="3885664"/>
          </a:xfrm>
          <a:ln w="38100">
            <a:solidFill>
              <a:srgbClr val="C00000"/>
            </a:solidFill>
          </a:ln>
        </p:spPr>
        <p:txBody>
          <a:bodyPr anchor="ctr">
            <a:normAutofit fontScale="85000" lnSpcReduction="20000"/>
          </a:bodyPr>
          <a:lstStyle/>
          <a:p>
            <a:pPr marL="114300" indent="0" algn="ctr">
              <a:buNone/>
            </a:pPr>
            <a:r>
              <a:rPr lang="en-US" sz="4800" b="1" dirty="0">
                <a:solidFill>
                  <a:srgbClr val="C00000"/>
                </a:solidFill>
              </a:rPr>
              <a:t>In what ways do your family’s values reflect, or not reflect, Confucian values?</a:t>
            </a:r>
          </a:p>
        </p:txBody>
      </p:sp>
      <p:pic>
        <p:nvPicPr>
          <p:cNvPr id="5" name="Graphic 4" descr="Brontosaurus">
            <a:extLst>
              <a:ext uri="{FF2B5EF4-FFF2-40B4-BE49-F238E27FC236}">
                <a16:creationId xmlns:a16="http://schemas.microsoft.com/office/drawing/2014/main" id="{5B490E27-C9E2-4B6B-B6FB-EA13A94744B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1950" y="136472"/>
            <a:ext cx="914400" cy="914400"/>
          </a:xfrm>
          <a:prstGeom prst="rect">
            <a:avLst/>
          </a:prstGeom>
        </p:spPr>
      </p:pic>
    </p:spTree>
    <p:extLst>
      <p:ext uri="{BB962C8B-B14F-4D97-AF65-F5344CB8AC3E}">
        <p14:creationId xmlns:p14="http://schemas.microsoft.com/office/powerpoint/2010/main" val="293948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74676"/>
            <a:ext cx="9509760" cy="1088136"/>
          </a:xfrm>
        </p:spPr>
        <p:txBody>
          <a:bodyPr>
            <a:normAutofit/>
          </a:bodyPr>
          <a:lstStyle/>
          <a:p>
            <a:r>
              <a:rPr lang="en-US" sz="4400" b="1"/>
              <a:t>Confucianism </a:t>
            </a:r>
          </a:p>
        </p:txBody>
      </p:sp>
      <p:sp>
        <p:nvSpPr>
          <p:cNvPr id="3" name="Content Placeholder 2"/>
          <p:cNvSpPr>
            <a:spLocks noGrp="1"/>
          </p:cNvSpPr>
          <p:nvPr>
            <p:ph idx="1"/>
          </p:nvPr>
        </p:nvSpPr>
        <p:spPr>
          <a:xfrm>
            <a:off x="1605788" y="1162812"/>
            <a:ext cx="6795828" cy="5413248"/>
          </a:xfrm>
        </p:spPr>
        <p:txBody>
          <a:bodyPr>
            <a:normAutofit/>
          </a:bodyPr>
          <a:lstStyle/>
          <a:p>
            <a:r>
              <a:rPr lang="en-US" sz="4000" b="1" dirty="0"/>
              <a:t>Does Confucianism have a fundamentally optimistic or pessimistic view of human nature?</a:t>
            </a:r>
          </a:p>
          <a:p>
            <a:endParaRPr lang="en-US" sz="4000" b="1" dirty="0">
              <a:sym typeface="Wingdings" panose="05000000000000000000" pitchFamily="2" charset="2"/>
            </a:endParaRPr>
          </a:p>
          <a:p>
            <a:endParaRPr lang="en-US" sz="3200" dirty="0">
              <a:sym typeface="Wingdings" panose="05000000000000000000" pitchFamily="2" charset="2"/>
            </a:endParaRPr>
          </a:p>
          <a:p>
            <a:pPr lvl="2"/>
            <a:endParaRPr lang="en-US" sz="3200" dirty="0"/>
          </a:p>
          <a:p>
            <a:pPr lvl="2"/>
            <a:endParaRPr lang="en-US" sz="3200" dirty="0"/>
          </a:p>
        </p:txBody>
      </p:sp>
      <p:sp>
        <p:nvSpPr>
          <p:cNvPr id="4" name="Rectangle 3"/>
          <p:cNvSpPr/>
          <p:nvPr/>
        </p:nvSpPr>
        <p:spPr>
          <a:xfrm>
            <a:off x="292608" y="1380744"/>
            <a:ext cx="1313180"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800" b="0" i="0" u="none" strike="noStrike" kern="1200" cap="none" spc="0" normalizeH="0" baseline="0" noProof="0" dirty="0">
                <a:ln>
                  <a:noFill/>
                </a:ln>
                <a:solidFill>
                  <a:srgbClr val="222222"/>
                </a:solidFill>
                <a:effectLst/>
                <a:uLnTx/>
                <a:uFillTx/>
                <a:latin typeface="Arial" panose="020B0604020202020204" pitchFamily="34" charset="0"/>
                <a:ea typeface="ＭＳ ゴシック" panose="020B0609070205080204" pitchFamily="49" charset="-128"/>
                <a:cs typeface="+mn-cs"/>
              </a:rPr>
              <a:t>孝</a:t>
            </a:r>
            <a:endParaRPr kumimoji="0" lang="en-US" sz="8800" b="0" i="0" u="none" strike="noStrike" kern="1200" cap="none" spc="0" normalizeH="0" baseline="0" noProof="0" dirty="0">
              <a:ln>
                <a:noFill/>
              </a:ln>
              <a:solidFill>
                <a:srgbClr val="624D38"/>
              </a:solidFill>
              <a:effectLst/>
              <a:uLnTx/>
              <a:uFillTx/>
              <a:latin typeface="Century Gothic"/>
              <a:ea typeface="+mn-ea"/>
              <a:cs typeface="+mn-cs"/>
            </a:endParaRPr>
          </a:p>
        </p:txBody>
      </p:sp>
      <p:pic>
        <p:nvPicPr>
          <p:cNvPr id="5" name="Graphic 4" descr="Brontosaurus">
            <a:extLst>
              <a:ext uri="{FF2B5EF4-FFF2-40B4-BE49-F238E27FC236}">
                <a16:creationId xmlns:a16="http://schemas.microsoft.com/office/drawing/2014/main" id="{97B12BA8-4186-42CF-B891-9D5123C10A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41635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BDCE-9068-49C9-A21C-32D38D24531C}"/>
              </a:ext>
            </a:extLst>
          </p:cNvPr>
          <p:cNvSpPr>
            <a:spLocks noGrp="1"/>
          </p:cNvSpPr>
          <p:nvPr>
            <p:ph type="title"/>
          </p:nvPr>
        </p:nvSpPr>
        <p:spPr>
          <a:xfrm>
            <a:off x="609600" y="274638"/>
            <a:ext cx="10160000" cy="1580666"/>
          </a:xfrm>
        </p:spPr>
        <p:txBody>
          <a:bodyPr/>
          <a:lstStyle/>
          <a:p>
            <a:r>
              <a:rPr lang="en-US" sz="4400" b="1" dirty="0"/>
              <a:t>Research the period of Chinese History called “The Warring States Period”</a:t>
            </a:r>
          </a:p>
        </p:txBody>
      </p:sp>
      <p:sp>
        <p:nvSpPr>
          <p:cNvPr id="3" name="Content Placeholder 2">
            <a:extLst>
              <a:ext uri="{FF2B5EF4-FFF2-40B4-BE49-F238E27FC236}">
                <a16:creationId xmlns:a16="http://schemas.microsoft.com/office/drawing/2014/main" id="{67B24732-3D2D-49F4-A6D5-A1A0851EE6F5}"/>
              </a:ext>
            </a:extLst>
          </p:cNvPr>
          <p:cNvSpPr>
            <a:spLocks noGrp="1"/>
          </p:cNvSpPr>
          <p:nvPr>
            <p:ph idx="1"/>
          </p:nvPr>
        </p:nvSpPr>
        <p:spPr>
          <a:xfrm>
            <a:off x="609600" y="2133600"/>
            <a:ext cx="10160000" cy="4267199"/>
          </a:xfrm>
        </p:spPr>
        <p:txBody>
          <a:bodyPr/>
          <a:lstStyle/>
          <a:p>
            <a:pPr marL="571500" indent="-457200">
              <a:buFont typeface="+mj-lt"/>
              <a:buAutoNum type="arabicPeriod"/>
            </a:pPr>
            <a:r>
              <a:rPr lang="en-US" dirty="0"/>
              <a:t>How could this time period have contributed to the basic Confucian ideas you learned about yesterday? (</a:t>
            </a:r>
            <a:r>
              <a:rPr lang="en-US" b="1" dirty="0"/>
              <a:t>I.E. a focus on strict social hierarchies and conservative values</a:t>
            </a:r>
            <a:r>
              <a:rPr lang="en-US" dirty="0"/>
              <a:t>)</a:t>
            </a:r>
          </a:p>
        </p:txBody>
      </p:sp>
      <p:pic>
        <p:nvPicPr>
          <p:cNvPr id="4" name="Graphic 3" descr="Brontosaurus">
            <a:extLst>
              <a:ext uri="{FF2B5EF4-FFF2-40B4-BE49-F238E27FC236}">
                <a16:creationId xmlns:a16="http://schemas.microsoft.com/office/drawing/2014/main" id="{40A0EC1A-EABB-48D0-A834-2A68BEFABA6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74664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37" y="-254341"/>
            <a:ext cx="9509760" cy="1088136"/>
          </a:xfrm>
        </p:spPr>
        <p:txBody>
          <a:bodyPr>
            <a:normAutofit/>
          </a:bodyPr>
          <a:lstStyle/>
          <a:p>
            <a:r>
              <a:rPr lang="en-US" sz="4000" b="1" dirty="0"/>
              <a:t>Confucianism </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8397"/>
            <a:ext cx="2247451" cy="3981897"/>
          </a:xfrm>
          <a:prstGeom prst="rect">
            <a:avLst/>
          </a:prstGeom>
        </p:spPr>
      </p:pic>
      <p:pic>
        <p:nvPicPr>
          <p:cNvPr id="1026" name="Picture 2" descr="https://upload.wikimedia.org/wikipedia/commons/thumb/c/ca/Chinese_plain_5c._BC-en.svg/500px-Chinese_plain_5c._BC-en.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5465" y="0"/>
            <a:ext cx="5336535" cy="36074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FC8118-7492-40A3-9E82-3B08A6DCA5B5}"/>
              </a:ext>
            </a:extLst>
          </p:cNvPr>
          <p:cNvSpPr txBox="1"/>
          <p:nvPr/>
        </p:nvSpPr>
        <p:spPr>
          <a:xfrm>
            <a:off x="3483889" y="-94994"/>
            <a:ext cx="1333383"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200" cap="none" spc="0" normalizeH="0" baseline="0" noProof="0" dirty="0">
                <a:ln>
                  <a:noFill/>
                </a:ln>
                <a:solidFill>
                  <a:srgbClr val="222222"/>
                </a:solidFill>
                <a:effectLst/>
                <a:uLnTx/>
                <a:uFillTx/>
                <a:latin typeface="Arial"/>
                <a:ea typeface="ＭＳ ゴシック" panose="020B0609070205080204" pitchFamily="49" charset="-128"/>
                <a:cs typeface="Arial"/>
              </a:rPr>
              <a:t>儒教</a:t>
            </a:r>
            <a:endParaRPr kumimoji="0" lang="en-US" sz="4400" b="0" i="0" u="none" strike="noStrike" kern="1200" cap="none" spc="0" normalizeH="0" baseline="0" noProof="0" dirty="0">
              <a:ln>
                <a:noFill/>
              </a:ln>
              <a:solidFill>
                <a:srgbClr val="624D38"/>
              </a:solidFill>
              <a:effectLst/>
              <a:uLnTx/>
              <a:uFillTx/>
              <a:latin typeface="Century Gothic"/>
              <a:ea typeface="+mn-ea"/>
              <a:cs typeface="+mn-cs"/>
            </a:endParaRPr>
          </a:p>
        </p:txBody>
      </p:sp>
      <p:sp>
        <p:nvSpPr>
          <p:cNvPr id="8" name="Rectangle 7"/>
          <p:cNvSpPr/>
          <p:nvPr/>
        </p:nvSpPr>
        <p:spPr>
          <a:xfrm>
            <a:off x="1745136" y="3580947"/>
            <a:ext cx="9651613" cy="2893100"/>
          </a:xfrm>
          <a:prstGeom prst="rect">
            <a:avLst/>
          </a:prstGeom>
        </p:spPr>
        <p:txBody>
          <a:bodyPr wrap="square">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624D38"/>
                </a:solidFill>
                <a:effectLst/>
                <a:uLnTx/>
                <a:uFillTx/>
                <a:latin typeface="Century Gothic"/>
                <a:ea typeface="+mn-ea"/>
                <a:cs typeface="+mn-cs"/>
              </a:rPr>
              <a:t>Lived during </a:t>
            </a:r>
            <a:r>
              <a:rPr kumimoji="0" lang="en-US" sz="2600" b="1" i="0" u="none" strike="noStrike" kern="1200" cap="none" spc="0" normalizeH="0" baseline="0" noProof="0" dirty="0">
                <a:ln>
                  <a:noFill/>
                </a:ln>
                <a:solidFill>
                  <a:srgbClr val="624D38"/>
                </a:solidFill>
                <a:effectLst/>
                <a:uLnTx/>
                <a:uFillTx/>
                <a:latin typeface="Century Gothic"/>
                <a:ea typeface="+mn-ea"/>
                <a:cs typeface="+mn-cs"/>
              </a:rPr>
              <a:t>Spring and Autumn Period / Warring Period</a:t>
            </a:r>
            <a:r>
              <a:rPr kumimoji="0" lang="en-US" sz="2600" b="0" i="0" u="none" strike="noStrike" kern="1200" cap="none" spc="0" normalizeH="0" baseline="0" noProof="0" dirty="0">
                <a:ln>
                  <a:noFill/>
                </a:ln>
                <a:solidFill>
                  <a:srgbClr val="624D38"/>
                </a:solidFill>
                <a:effectLst/>
                <a:uLnTx/>
                <a:uFillTx/>
                <a:latin typeface="Century Gothic"/>
                <a:ea typeface="+mn-ea"/>
                <a:cs typeface="+mn-cs"/>
              </a:rPr>
              <a:t> in China</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624D38"/>
                </a:solidFill>
                <a:effectLst/>
                <a:uLnTx/>
                <a:uFillTx/>
                <a:latin typeface="Century Gothic"/>
                <a:ea typeface="+mn-ea"/>
                <a:cs typeface="+mn-cs"/>
              </a:rPr>
              <a:t>Lots of chaos, violence, </a:t>
            </a:r>
            <a:r>
              <a:rPr kumimoji="0" lang="en-US" sz="2600" b="0" i="0" u="none" strike="noStrike" kern="1200" cap="none" spc="0" normalizeH="0" baseline="0" noProof="0" dirty="0">
                <a:ln>
                  <a:noFill/>
                </a:ln>
                <a:solidFill>
                  <a:srgbClr val="624D38"/>
                </a:solidFill>
                <a:effectLst/>
                <a:uLnTx/>
                <a:uFillTx/>
                <a:latin typeface="Century Gothic"/>
                <a:ea typeface="+mn-ea"/>
                <a:cs typeface="+mn-cs"/>
              </a:rPr>
              <a:t>different kingdoms/states fighting each other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624D38"/>
                </a:solidFill>
                <a:effectLst/>
                <a:uLnTx/>
                <a:uFillTx/>
                <a:latin typeface="Century Gothic"/>
                <a:ea typeface="+mn-ea"/>
                <a:cs typeface="+mn-cs"/>
              </a:rPr>
              <a:t>From an aristocratic family in the state of Lu (N. China)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624D38"/>
                </a:solidFill>
                <a:effectLst/>
                <a:uLnTx/>
                <a:uFillTx/>
                <a:latin typeface="Century Gothic"/>
                <a:ea typeface="+mn-ea"/>
                <a:cs typeface="+mn-cs"/>
              </a:rPr>
              <a:t>Believed he discovered the solution for </a:t>
            </a:r>
            <a:r>
              <a:rPr kumimoji="0" lang="en-US" sz="2600" b="1" i="0" u="none" strike="noStrike" kern="1200" cap="none" spc="0" normalizeH="0" baseline="0" noProof="0" dirty="0">
                <a:ln>
                  <a:noFill/>
                </a:ln>
                <a:solidFill>
                  <a:srgbClr val="624D38"/>
                </a:solidFill>
                <a:effectLst/>
                <a:uLnTx/>
                <a:uFillTx/>
                <a:latin typeface="Century Gothic"/>
                <a:ea typeface="+mn-ea"/>
                <a:cs typeface="+mn-cs"/>
              </a:rPr>
              <a:t>social harmony </a:t>
            </a:r>
          </a:p>
        </p:txBody>
      </p:sp>
      <p:sp>
        <p:nvSpPr>
          <p:cNvPr id="3" name="Content Placeholder 2"/>
          <p:cNvSpPr>
            <a:spLocks noGrp="1"/>
          </p:cNvSpPr>
          <p:nvPr>
            <p:ph idx="1"/>
          </p:nvPr>
        </p:nvSpPr>
        <p:spPr>
          <a:xfrm>
            <a:off x="1745136" y="572056"/>
            <a:ext cx="5178925" cy="2869030"/>
          </a:xfrm>
        </p:spPr>
        <p:txBody>
          <a:bodyPr>
            <a:noAutofit/>
          </a:bodyPr>
          <a:lstStyle/>
          <a:p>
            <a:pPr marL="45720" indent="0">
              <a:buNone/>
            </a:pPr>
            <a:r>
              <a:rPr lang="en-US" sz="2800" b="1" dirty="0">
                <a:solidFill>
                  <a:schemeClr val="accent5">
                    <a:lumMod val="75000"/>
                  </a:schemeClr>
                </a:solidFill>
              </a:rPr>
              <a:t>Called "</a:t>
            </a:r>
            <a:r>
              <a:rPr lang="en-US" sz="2800" b="1" dirty="0" err="1">
                <a:solidFill>
                  <a:schemeClr val="accent5">
                    <a:lumMod val="75000"/>
                  </a:schemeClr>
                </a:solidFill>
              </a:rPr>
              <a:t>Rú</a:t>
            </a:r>
            <a:r>
              <a:rPr lang="en-US" sz="2800" b="1" dirty="0">
                <a:solidFill>
                  <a:schemeClr val="accent5">
                    <a:lumMod val="75000"/>
                  </a:schemeClr>
                </a:solidFill>
              </a:rPr>
              <a:t> </a:t>
            </a:r>
            <a:r>
              <a:rPr lang="en-US" sz="2800" b="1" dirty="0" err="1">
                <a:solidFill>
                  <a:schemeClr val="accent5">
                    <a:lumMod val="75000"/>
                  </a:schemeClr>
                </a:solidFill>
              </a:rPr>
              <a:t>jiào</a:t>
            </a:r>
            <a:r>
              <a:rPr lang="en-US" sz="2800" b="1" dirty="0">
                <a:solidFill>
                  <a:schemeClr val="accent5">
                    <a:lumMod val="75000"/>
                  </a:schemeClr>
                </a:solidFill>
              </a:rPr>
              <a:t>"  - </a:t>
            </a:r>
            <a:r>
              <a:rPr lang="en-US" sz="2800" b="1" dirty="0" err="1">
                <a:solidFill>
                  <a:schemeClr val="accent5">
                    <a:lumMod val="75000"/>
                  </a:schemeClr>
                </a:solidFill>
              </a:rPr>
              <a:t>Ruism</a:t>
            </a:r>
            <a:r>
              <a:rPr lang="en-US" sz="2800" b="1" dirty="0">
                <a:solidFill>
                  <a:schemeClr val="accent5">
                    <a:lumMod val="75000"/>
                  </a:schemeClr>
                </a:solidFill>
              </a:rPr>
              <a:t> </a:t>
            </a:r>
          </a:p>
          <a:p>
            <a:pPr marL="365760" lvl="1" indent="0">
              <a:buNone/>
            </a:pPr>
            <a:r>
              <a:rPr lang="en-US" sz="2400" b="1" dirty="0" err="1">
                <a:solidFill>
                  <a:schemeClr val="accent5">
                    <a:lumMod val="75000"/>
                  </a:schemeClr>
                </a:solidFill>
              </a:rPr>
              <a:t>Rú</a:t>
            </a:r>
            <a:r>
              <a:rPr lang="en-US" sz="2400" b="1" dirty="0">
                <a:solidFill>
                  <a:schemeClr val="accent5">
                    <a:lumMod val="75000"/>
                  </a:schemeClr>
                </a:solidFill>
              </a:rPr>
              <a:t>: scholar </a:t>
            </a:r>
          </a:p>
          <a:p>
            <a:pPr marL="365760" lvl="1" indent="0">
              <a:buNone/>
            </a:pPr>
            <a:r>
              <a:rPr lang="en-US" sz="2400" b="1" dirty="0" err="1">
                <a:solidFill>
                  <a:schemeClr val="accent5">
                    <a:lumMod val="75000"/>
                  </a:schemeClr>
                </a:solidFill>
              </a:rPr>
              <a:t>jiào</a:t>
            </a:r>
            <a:r>
              <a:rPr lang="en-US" sz="2400" b="1" dirty="0">
                <a:solidFill>
                  <a:schemeClr val="accent5">
                    <a:lumMod val="75000"/>
                  </a:schemeClr>
                </a:solidFill>
              </a:rPr>
              <a:t>: doctrine/religion</a:t>
            </a:r>
          </a:p>
          <a:p>
            <a:pPr marL="45720" indent="0">
              <a:buNone/>
            </a:pPr>
            <a:r>
              <a:rPr lang="en-US" sz="2800" b="1" dirty="0"/>
              <a:t>Founder: </a:t>
            </a:r>
            <a:r>
              <a:rPr lang="en-US" sz="2800" dirty="0" err="1"/>
              <a:t>Kongzi</a:t>
            </a:r>
            <a:r>
              <a:rPr lang="en-US" sz="2800" dirty="0"/>
              <a:t> (Master Kong) </a:t>
            </a:r>
            <a:r>
              <a:rPr lang="en-US" sz="2800" dirty="0">
                <a:sym typeface="Wingdings" panose="05000000000000000000" pitchFamily="2" charset="2"/>
              </a:rPr>
              <a:t> </a:t>
            </a:r>
            <a:r>
              <a:rPr lang="en-US" sz="2800" dirty="0"/>
              <a:t>Confucius </a:t>
            </a:r>
            <a:r>
              <a:rPr lang="en-US" sz="2400" dirty="0"/>
              <a:t>(Latinized)</a:t>
            </a:r>
          </a:p>
          <a:p>
            <a:pPr marL="45720" indent="0">
              <a:buNone/>
            </a:pPr>
            <a:r>
              <a:rPr lang="en-US" sz="2400" dirty="0"/>
              <a:t>	</a:t>
            </a:r>
            <a:r>
              <a:rPr lang="en-US" sz="2800" dirty="0"/>
              <a:t>551 BCE – 479 BCE</a:t>
            </a:r>
          </a:p>
        </p:txBody>
      </p:sp>
      <p:pic>
        <p:nvPicPr>
          <p:cNvPr id="9" name="Graphic 8" descr="Brontosaurus">
            <a:extLst>
              <a:ext uri="{FF2B5EF4-FFF2-40B4-BE49-F238E27FC236}">
                <a16:creationId xmlns:a16="http://schemas.microsoft.com/office/drawing/2014/main" id="{3C494EBA-D20B-4EF6-8013-277F26EB8D8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399393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535"/>
            <a:ext cx="4384271" cy="1088136"/>
          </a:xfrm>
        </p:spPr>
        <p:txBody>
          <a:bodyPr>
            <a:normAutofit/>
          </a:bodyPr>
          <a:lstStyle/>
          <a:p>
            <a:r>
              <a:rPr lang="en-US" sz="4800" b="1" dirty="0"/>
              <a:t>Confucianism </a:t>
            </a:r>
          </a:p>
        </p:txBody>
      </p:sp>
      <p:sp>
        <p:nvSpPr>
          <p:cNvPr id="6" name="TextBox 5">
            <a:extLst>
              <a:ext uri="{FF2B5EF4-FFF2-40B4-BE49-F238E27FC236}">
                <a16:creationId xmlns:a16="http://schemas.microsoft.com/office/drawing/2014/main" id="{04FC8118-7492-40A3-9E82-3B08A6DCA5B5}"/>
              </a:ext>
            </a:extLst>
          </p:cNvPr>
          <p:cNvSpPr txBox="1"/>
          <p:nvPr/>
        </p:nvSpPr>
        <p:spPr>
          <a:xfrm>
            <a:off x="1414343" y="900110"/>
            <a:ext cx="1416508"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200" cap="none" spc="0" normalizeH="0" baseline="0" noProof="0" dirty="0">
                <a:ln>
                  <a:noFill/>
                </a:ln>
                <a:solidFill>
                  <a:srgbClr val="222222"/>
                </a:solidFill>
                <a:effectLst/>
                <a:uLnTx/>
                <a:uFillTx/>
                <a:latin typeface="Arial"/>
                <a:ea typeface="ＭＳ ゴシック" panose="020B0609070205080204" pitchFamily="49" charset="-128"/>
                <a:cs typeface="Arial"/>
              </a:rPr>
              <a:t>儒教</a:t>
            </a:r>
            <a:endParaRPr kumimoji="0" lang="en-US" sz="4400" b="0" i="0" u="none" strike="noStrike" kern="1200" cap="none" spc="0" normalizeH="0" baseline="0" noProof="0" dirty="0">
              <a:ln>
                <a:noFill/>
              </a:ln>
              <a:solidFill>
                <a:srgbClr val="624D38"/>
              </a:solidFill>
              <a:effectLst/>
              <a:uLnTx/>
              <a:uFillTx/>
              <a:latin typeface="Century Gothic"/>
              <a:ea typeface="+mn-ea"/>
              <a:cs typeface="+mn-cs"/>
            </a:endParaRPr>
          </a:p>
        </p:txBody>
      </p:sp>
      <p:sp>
        <p:nvSpPr>
          <p:cNvPr id="8" name="Content Placeholder 7"/>
          <p:cNvSpPr>
            <a:spLocks noGrp="1"/>
          </p:cNvSpPr>
          <p:nvPr>
            <p:ph idx="1"/>
          </p:nvPr>
        </p:nvSpPr>
        <p:spPr>
          <a:xfrm>
            <a:off x="4132854" y="78477"/>
            <a:ext cx="7097642" cy="5100352"/>
          </a:xfrm>
        </p:spPr>
        <p:txBody>
          <a:bodyPr>
            <a:noAutofit/>
          </a:bodyPr>
          <a:lstStyle/>
          <a:p>
            <a:pPr marL="285750" indent="-285750"/>
            <a:r>
              <a:rPr lang="en-US" sz="2400" dirty="0"/>
              <a:t>Spent most of his adult life wandering around China</a:t>
            </a:r>
          </a:p>
          <a:p>
            <a:pPr marL="605790" lvl="1" indent="-285750"/>
            <a:r>
              <a:rPr lang="en-US" dirty="0"/>
              <a:t>Looking for a leader who would adopt his philosophy</a:t>
            </a:r>
          </a:p>
          <a:p>
            <a:pPr marL="605790" lvl="1" indent="-285750"/>
            <a:r>
              <a:rPr lang="en-US" dirty="0"/>
              <a:t>No one was interested...</a:t>
            </a:r>
          </a:p>
          <a:p>
            <a:pPr marL="285750" indent="-285750"/>
            <a:r>
              <a:rPr lang="en-US" sz="2400" b="1" dirty="0">
                <a:solidFill>
                  <a:schemeClr val="accent5">
                    <a:lumMod val="50000"/>
                  </a:schemeClr>
                </a:solidFill>
              </a:rPr>
              <a:t>After his death – his students wrote down his teachings in a book called the </a:t>
            </a:r>
            <a:r>
              <a:rPr lang="en-US" sz="2400" b="1" i="1" dirty="0">
                <a:solidFill>
                  <a:schemeClr val="accent5">
                    <a:lumMod val="50000"/>
                  </a:schemeClr>
                </a:solidFill>
              </a:rPr>
              <a:t>Analects</a:t>
            </a:r>
            <a:r>
              <a:rPr lang="en-US" sz="2400" b="1" i="1" dirty="0"/>
              <a:t> </a:t>
            </a:r>
          </a:p>
          <a:p>
            <a:pPr marL="605790" lvl="1" indent="-285750"/>
            <a:r>
              <a:rPr lang="en-US" i="1" dirty="0"/>
              <a:t>Idea becomes more popular – Chinese rulers began to adopt his philosophy into practice </a:t>
            </a:r>
          </a:p>
          <a:p>
            <a:pPr marL="971550" lvl="2" indent="-285750"/>
            <a:r>
              <a:rPr lang="en-US" sz="2000" b="1" i="1" dirty="0">
                <a:solidFill>
                  <a:srgbClr val="C00000"/>
                </a:solidFill>
                <a:highlight>
                  <a:srgbClr val="FFFF00"/>
                </a:highlight>
              </a:rPr>
              <a:t>Would become the basis for Chinese society for 2,000 years</a:t>
            </a:r>
          </a:p>
          <a:p>
            <a:pPr marL="605790" lvl="1" indent="-285750"/>
            <a:r>
              <a:rPr lang="en-US" i="1" dirty="0"/>
              <a:t>Spreads throughout China &amp; neighboring countries (Korea, Japan, and Vietnam)</a:t>
            </a:r>
          </a:p>
        </p:txBody>
      </p:sp>
      <p:pic>
        <p:nvPicPr>
          <p:cNvPr id="1026" name="Picture 2" descr="Image result for confucius you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78117"/>
            <a:ext cx="4132854" cy="43650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nalects of confuci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3641" y="4768366"/>
            <a:ext cx="4166177" cy="20158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nalects of confuciu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4271" y="4905378"/>
            <a:ext cx="2712608" cy="1812516"/>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Brontosaurus">
            <a:extLst>
              <a:ext uri="{FF2B5EF4-FFF2-40B4-BE49-F238E27FC236}">
                <a16:creationId xmlns:a16="http://schemas.microsoft.com/office/drawing/2014/main" id="{F13DDDFB-4FE5-4143-84E1-634C43810AA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370458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41" y="-119655"/>
            <a:ext cx="4384271" cy="1088136"/>
          </a:xfrm>
        </p:spPr>
        <p:txBody>
          <a:bodyPr>
            <a:normAutofit/>
          </a:bodyPr>
          <a:lstStyle/>
          <a:p>
            <a:r>
              <a:rPr lang="en-US" sz="4800" b="1" dirty="0"/>
              <a:t>Confucianism </a:t>
            </a:r>
          </a:p>
        </p:txBody>
      </p:sp>
      <p:sp>
        <p:nvSpPr>
          <p:cNvPr id="6" name="TextBox 5">
            <a:extLst>
              <a:ext uri="{FF2B5EF4-FFF2-40B4-BE49-F238E27FC236}">
                <a16:creationId xmlns:a16="http://schemas.microsoft.com/office/drawing/2014/main" id="{04FC8118-7492-40A3-9E82-3B08A6DCA5B5}"/>
              </a:ext>
            </a:extLst>
          </p:cNvPr>
          <p:cNvSpPr txBox="1"/>
          <p:nvPr/>
        </p:nvSpPr>
        <p:spPr>
          <a:xfrm>
            <a:off x="1414343" y="900110"/>
            <a:ext cx="1416508"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200" cap="none" spc="0" normalizeH="0" baseline="0" noProof="0" dirty="0">
                <a:ln>
                  <a:noFill/>
                </a:ln>
                <a:solidFill>
                  <a:srgbClr val="222222"/>
                </a:solidFill>
                <a:effectLst/>
                <a:uLnTx/>
                <a:uFillTx/>
                <a:latin typeface="Arial"/>
                <a:ea typeface="ＭＳ ゴシック" panose="020B0609070205080204" pitchFamily="49" charset="-128"/>
                <a:cs typeface="Arial"/>
              </a:rPr>
              <a:t>儒教</a:t>
            </a:r>
            <a:endParaRPr kumimoji="0" lang="en-US" sz="4400" b="0" i="0" u="none" strike="noStrike" kern="1200" cap="none" spc="0" normalizeH="0" baseline="0" noProof="0" dirty="0">
              <a:ln>
                <a:noFill/>
              </a:ln>
              <a:solidFill>
                <a:srgbClr val="624D38"/>
              </a:solidFill>
              <a:effectLst/>
              <a:uLnTx/>
              <a:uFillTx/>
              <a:latin typeface="Century Gothic"/>
              <a:ea typeface="+mn-ea"/>
              <a:cs typeface="+mn-cs"/>
            </a:endParaRPr>
          </a:p>
        </p:txBody>
      </p:sp>
      <p:sp>
        <p:nvSpPr>
          <p:cNvPr id="8" name="Content Placeholder 7"/>
          <p:cNvSpPr>
            <a:spLocks noGrp="1"/>
          </p:cNvSpPr>
          <p:nvPr>
            <p:ph idx="1"/>
          </p:nvPr>
        </p:nvSpPr>
        <p:spPr>
          <a:xfrm>
            <a:off x="4496612" y="899870"/>
            <a:ext cx="6567628" cy="5631589"/>
          </a:xfrm>
        </p:spPr>
        <p:txBody>
          <a:bodyPr>
            <a:noAutofit/>
          </a:bodyPr>
          <a:lstStyle/>
          <a:p>
            <a:pPr marL="285750" indent="-285750"/>
            <a:r>
              <a:rPr lang="en-US" sz="3200" dirty="0"/>
              <a:t>Focused on human behaviors in everyday life </a:t>
            </a:r>
            <a:r>
              <a:rPr lang="en-US" sz="3200" b="1" dirty="0"/>
              <a:t>not</a:t>
            </a:r>
            <a:r>
              <a:rPr lang="en-US" sz="3200" dirty="0"/>
              <a:t> beliefs about any deity (god)</a:t>
            </a:r>
          </a:p>
          <a:p>
            <a:r>
              <a:rPr lang="en-US" sz="3200" b="1" dirty="0">
                <a:highlight>
                  <a:srgbClr val="FFFF00"/>
                </a:highlight>
              </a:rPr>
              <a:t>Philosophy for life, not a religion</a:t>
            </a:r>
          </a:p>
          <a:p>
            <a:pPr marL="285750" indent="-285750"/>
            <a:r>
              <a:rPr lang="en-US" sz="3200" b="1" dirty="0"/>
              <a:t>Social harmony could be attained by moral examples by superiors </a:t>
            </a:r>
          </a:p>
          <a:p>
            <a:pPr marL="742950" lvl="1" indent="-285750"/>
            <a:r>
              <a:rPr lang="en-US" sz="3200" i="1" dirty="0"/>
              <a:t>Looking up to elders </a:t>
            </a:r>
          </a:p>
          <a:p>
            <a:pPr marL="742950" lvl="1" indent="-285750"/>
            <a:r>
              <a:rPr lang="en-US" sz="3200" i="1" dirty="0"/>
              <a:t>Looking back to the past for these examples </a:t>
            </a:r>
            <a:endParaRPr lang="en-US" sz="2800" i="1" dirty="0"/>
          </a:p>
        </p:txBody>
      </p:sp>
      <p:pic>
        <p:nvPicPr>
          <p:cNvPr id="1026" name="Picture 2" descr="Image result for confucius you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69805"/>
            <a:ext cx="4047509" cy="4365098"/>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rontosaurus">
            <a:extLst>
              <a:ext uri="{FF2B5EF4-FFF2-40B4-BE49-F238E27FC236}">
                <a16:creationId xmlns:a16="http://schemas.microsoft.com/office/drawing/2014/main" id="{F2A390FD-578E-49B7-82CE-2F68D656722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373438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85" y="247135"/>
            <a:ext cx="10353762" cy="1402792"/>
          </a:xfrm>
        </p:spPr>
        <p:txBody>
          <a:bodyPr>
            <a:noAutofit/>
          </a:bodyPr>
          <a:lstStyle/>
          <a:p>
            <a:r>
              <a:rPr lang="en-US" sz="3600" b="1" u="sng" spc="0" dirty="0">
                <a:solidFill>
                  <a:srgbClr val="624D38"/>
                </a:solidFill>
              </a:rPr>
              <a:t>Philosopher Showdown</a:t>
            </a:r>
            <a:r>
              <a:rPr lang="en-US" sz="3600" b="1" spc="0" dirty="0">
                <a:solidFill>
                  <a:srgbClr val="624D38"/>
                </a:solidFill>
              </a:rPr>
              <a:t>: What’s the best way to achieve Social Harmony?</a:t>
            </a:r>
            <a:r>
              <a:rPr lang="en-US" sz="3600" dirty="0"/>
              <a:t> </a:t>
            </a:r>
            <a:br>
              <a:rPr lang="en-US" sz="3600" dirty="0"/>
            </a:br>
            <a:r>
              <a:rPr lang="en-US" sz="1600" dirty="0"/>
              <a:t>Social Harmony: peace and prosperity between people in a stable society</a:t>
            </a:r>
            <a:endParaRPr lang="en-US" sz="3600" dirty="0"/>
          </a:p>
        </p:txBody>
      </p:sp>
      <p:pic>
        <p:nvPicPr>
          <p:cNvPr id="4" name="Content Placeholder 3">
            <a:extLst>
              <a:ext uri="{FF2B5EF4-FFF2-40B4-BE49-F238E27FC236}">
                <a16:creationId xmlns:a16="http://schemas.microsoft.com/office/drawing/2014/main" id="{388E09CE-4D87-4081-8EAF-E289678D370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739" y="1649927"/>
            <a:ext cx="2800038" cy="4960938"/>
          </a:xfrm>
          <a:prstGeom prst="rect">
            <a:avLst/>
          </a:prstGeom>
        </p:spPr>
      </p:pic>
      <p:pic>
        <p:nvPicPr>
          <p:cNvPr id="6" name="Picture 5">
            <a:extLst>
              <a:ext uri="{FF2B5EF4-FFF2-40B4-BE49-F238E27FC236}">
                <a16:creationId xmlns:a16="http://schemas.microsoft.com/office/drawing/2014/main" id="{271EFA73-531D-4145-907A-79BB08F08E87}"/>
              </a:ext>
            </a:extLst>
          </p:cNvPr>
          <p:cNvPicPr>
            <a:picLocks noChangeAspect="1"/>
          </p:cNvPicPr>
          <p:nvPr/>
        </p:nvPicPr>
        <p:blipFill>
          <a:blip r:embed="rId3"/>
          <a:stretch>
            <a:fillRect/>
          </a:stretch>
        </p:blipFill>
        <p:spPr>
          <a:xfrm>
            <a:off x="8587355" y="1649927"/>
            <a:ext cx="3220331" cy="4960938"/>
          </a:xfrm>
          <a:prstGeom prst="rect">
            <a:avLst/>
          </a:prstGeom>
        </p:spPr>
      </p:pic>
      <p:sp>
        <p:nvSpPr>
          <p:cNvPr id="7" name="Speech Bubble: Oval 6">
            <a:extLst>
              <a:ext uri="{FF2B5EF4-FFF2-40B4-BE49-F238E27FC236}">
                <a16:creationId xmlns:a16="http://schemas.microsoft.com/office/drawing/2014/main" id="{EC84360C-5875-405C-8C23-B78E1FFEA1A8}"/>
              </a:ext>
            </a:extLst>
          </p:cNvPr>
          <p:cNvSpPr/>
          <p:nvPr/>
        </p:nvSpPr>
        <p:spPr>
          <a:xfrm>
            <a:off x="2927302" y="2026208"/>
            <a:ext cx="2800039" cy="2643026"/>
          </a:xfrm>
          <a:prstGeom prst="wedgeEllipseCallout">
            <a:avLst>
              <a:gd name="adj1" fmla="val -75527"/>
              <a:gd name="adj2" fmla="val -28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a:t>
            </a:r>
          </a:p>
        </p:txBody>
      </p:sp>
      <p:sp>
        <p:nvSpPr>
          <p:cNvPr id="8" name="Speech Bubble: Oval 7">
            <a:extLst>
              <a:ext uri="{FF2B5EF4-FFF2-40B4-BE49-F238E27FC236}">
                <a16:creationId xmlns:a16="http://schemas.microsoft.com/office/drawing/2014/main" id="{63A8DFBB-D230-4868-81EB-8C255838BA26}"/>
              </a:ext>
            </a:extLst>
          </p:cNvPr>
          <p:cNvSpPr/>
          <p:nvPr/>
        </p:nvSpPr>
        <p:spPr>
          <a:xfrm>
            <a:off x="5727340" y="3967839"/>
            <a:ext cx="2800039" cy="2643026"/>
          </a:xfrm>
          <a:prstGeom prst="wedgeEllipseCallout">
            <a:avLst>
              <a:gd name="adj1" fmla="val 81130"/>
              <a:gd name="adj2" fmla="val -80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a:t>
            </a:r>
            <a:endParaRPr lang="en-US" sz="8000" dirty="0"/>
          </a:p>
        </p:txBody>
      </p:sp>
    </p:spTree>
    <p:extLst>
      <p:ext uri="{BB962C8B-B14F-4D97-AF65-F5344CB8AC3E}">
        <p14:creationId xmlns:p14="http://schemas.microsoft.com/office/powerpoint/2010/main" val="232372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8/84/Rongo_Analects_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5983" y="835199"/>
            <a:ext cx="4963065" cy="37916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2016" y="0"/>
            <a:ext cx="10735542" cy="970450"/>
          </a:xfrm>
        </p:spPr>
        <p:txBody>
          <a:bodyPr>
            <a:normAutofit/>
          </a:bodyPr>
          <a:lstStyle/>
          <a:p>
            <a:r>
              <a:rPr lang="en-US" u="sng" dirty="0"/>
              <a:t>Text</a:t>
            </a:r>
            <a:r>
              <a:rPr lang="en-US" dirty="0"/>
              <a:t>: The </a:t>
            </a:r>
            <a:r>
              <a:rPr lang="en-US" i="1" dirty="0"/>
              <a:t>Analects </a:t>
            </a:r>
            <a:r>
              <a:rPr lang="en-US" dirty="0"/>
              <a:t>of Confucius</a:t>
            </a:r>
          </a:p>
        </p:txBody>
      </p:sp>
      <p:sp>
        <p:nvSpPr>
          <p:cNvPr id="3" name="Content Placeholder 2"/>
          <p:cNvSpPr>
            <a:spLocks noGrp="1"/>
          </p:cNvSpPr>
          <p:nvPr>
            <p:ph idx="1"/>
          </p:nvPr>
        </p:nvSpPr>
        <p:spPr>
          <a:xfrm>
            <a:off x="532016" y="1217586"/>
            <a:ext cx="6492240" cy="5640414"/>
          </a:xfrm>
        </p:spPr>
        <p:txBody>
          <a:bodyPr>
            <a:normAutofit/>
          </a:bodyPr>
          <a:lstStyle/>
          <a:p>
            <a:pPr marL="36900" indent="0">
              <a:buNone/>
            </a:pPr>
            <a:r>
              <a:rPr lang="en-US" sz="2800" dirty="0"/>
              <a:t>Analects = </a:t>
            </a:r>
            <a:r>
              <a:rPr lang="en-US" dirty="0"/>
              <a:t> collection of short literary or philosophical extracts.</a:t>
            </a:r>
            <a:endParaRPr lang="en-US" sz="2800" dirty="0"/>
          </a:p>
          <a:p>
            <a:pPr marL="905580" lvl="1" indent="-571500"/>
            <a:r>
              <a:rPr lang="en-US" sz="2600" b="1" dirty="0"/>
              <a:t>In </a:t>
            </a:r>
            <a:r>
              <a:rPr lang="en-US" sz="2600" b="1" i="1" dirty="0"/>
              <a:t>The Analects</a:t>
            </a:r>
            <a:r>
              <a:rPr lang="en-US" sz="2600" b="1" dirty="0"/>
              <a:t> Confucius is referred to as “Master”</a:t>
            </a:r>
          </a:p>
          <a:p>
            <a:pPr marL="608400" indent="-571500"/>
            <a:r>
              <a:rPr lang="en-US" dirty="0"/>
              <a:t>Didactic Literature!</a:t>
            </a:r>
          </a:p>
          <a:p>
            <a:pPr marL="608400" indent="-571500"/>
            <a:r>
              <a:rPr lang="en-US" dirty="0"/>
              <a:t>A collection of sayings and ideas attributed to Confucius and his students and followers. </a:t>
            </a:r>
          </a:p>
          <a:p>
            <a:pPr marL="608400" indent="-571500"/>
            <a:r>
              <a:rPr lang="en-US" dirty="0"/>
              <a:t>It is believed to have been written during the Warring States period (475–221 BC), and it achieved its final form during the mid-Han dynasty (206 BC–220 AD). </a:t>
            </a:r>
          </a:p>
          <a:p>
            <a:pPr marL="608400" indent="-571500"/>
            <a:r>
              <a:rPr lang="en-US" dirty="0"/>
              <a:t>Divided in Books and Chapters (for example 1.6 would be Book 1, chapter 6).</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2383" y="4629480"/>
            <a:ext cx="3850264" cy="2228520"/>
          </a:xfrm>
          <a:prstGeom prst="rect">
            <a:avLst/>
          </a:prstGeom>
        </p:spPr>
      </p:pic>
      <p:pic>
        <p:nvPicPr>
          <p:cNvPr id="7" name="Graphic 6" descr="Brontosaurus">
            <a:extLst>
              <a:ext uri="{FF2B5EF4-FFF2-40B4-BE49-F238E27FC236}">
                <a16:creationId xmlns:a16="http://schemas.microsoft.com/office/drawing/2014/main" id="{3B89679F-AFD9-4709-8937-56642B2AFF3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224692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809" y="19510"/>
            <a:ext cx="8911687" cy="1280890"/>
          </a:xfrm>
        </p:spPr>
        <p:txBody>
          <a:bodyPr>
            <a:normAutofit/>
          </a:bodyPr>
          <a:lstStyle/>
          <a:p>
            <a:r>
              <a:rPr lang="en-US" sz="6000" b="1" dirty="0"/>
              <a:t>The Analects </a:t>
            </a:r>
            <a:r>
              <a:rPr lang="en-US" sz="6000" dirty="0"/>
              <a:t>(Maxims)</a:t>
            </a:r>
          </a:p>
        </p:txBody>
      </p:sp>
      <p:sp>
        <p:nvSpPr>
          <p:cNvPr id="4" name="Content Placeholder 3"/>
          <p:cNvSpPr>
            <a:spLocks noGrp="1"/>
          </p:cNvSpPr>
          <p:nvPr>
            <p:ph sz="half" idx="1"/>
          </p:nvPr>
        </p:nvSpPr>
        <p:spPr>
          <a:xfrm>
            <a:off x="406402" y="1300401"/>
            <a:ext cx="6645189" cy="4847088"/>
          </a:xfrm>
        </p:spPr>
        <p:txBody>
          <a:bodyPr>
            <a:noAutofit/>
          </a:bodyPr>
          <a:lstStyle/>
          <a:p>
            <a:r>
              <a:rPr lang="en-US" sz="2800" b="1" dirty="0"/>
              <a:t>“To study without thinking is futile.”</a:t>
            </a:r>
          </a:p>
          <a:p>
            <a:r>
              <a:rPr lang="en-US" sz="2800" b="1" dirty="0"/>
              <a:t>“Don’t worry if people don’t recognize your merits; worry that you may not recognize theirs.” </a:t>
            </a:r>
          </a:p>
          <a:p>
            <a:r>
              <a:rPr lang="en-US" sz="2800" b="1" dirty="0"/>
              <a:t>“Set your heart upon the Way; rely upon moral power; follow goodness; enjoy the arts”</a:t>
            </a:r>
          </a:p>
          <a:p>
            <a:pPr marL="457200" indent="-457200"/>
            <a:r>
              <a:rPr lang="en-US" dirty="0"/>
              <a:t>“</a:t>
            </a:r>
            <a:r>
              <a:rPr lang="en-US" b="1" dirty="0"/>
              <a:t>A youth is to be regarded with respect</a:t>
            </a:r>
            <a:r>
              <a:rPr lang="en-US" dirty="0"/>
              <a:t>. </a:t>
            </a:r>
            <a:r>
              <a:rPr lang="en-US" b="1" dirty="0"/>
              <a:t>How do we know that his future will not be equal to our present?”</a:t>
            </a:r>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438037" y="1913238"/>
            <a:ext cx="3778251" cy="3778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Graphic 4" descr="Brontosaurus">
            <a:extLst>
              <a:ext uri="{FF2B5EF4-FFF2-40B4-BE49-F238E27FC236}">
                <a16:creationId xmlns:a16="http://schemas.microsoft.com/office/drawing/2014/main" id="{C1072AB8-A113-4975-AE8D-94D201AE105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1950" y="123220"/>
            <a:ext cx="914400" cy="914400"/>
          </a:xfrm>
          <a:prstGeom prst="rect">
            <a:avLst/>
          </a:prstGeom>
        </p:spPr>
      </p:pic>
    </p:spTree>
    <p:extLst>
      <p:ext uri="{BB962C8B-B14F-4D97-AF65-F5344CB8AC3E}">
        <p14:creationId xmlns:p14="http://schemas.microsoft.com/office/powerpoint/2010/main" val="1802502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1706</Words>
  <Application>Microsoft Office PowerPoint</Application>
  <PresentationFormat>Widescreen</PresentationFormat>
  <Paragraphs>202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Georgia</vt:lpstr>
      <vt:lpstr>Wingdings</vt:lpstr>
      <vt:lpstr>Adjacency</vt:lpstr>
      <vt:lpstr>Journal #25: Confucius</vt:lpstr>
      <vt:lpstr>Confucius lived between ~551 BC and ~479 BC</vt:lpstr>
      <vt:lpstr>Research the period of Chinese History called “The Warring States Period”</vt:lpstr>
      <vt:lpstr>Confucianism </vt:lpstr>
      <vt:lpstr>Confucianism </vt:lpstr>
      <vt:lpstr>Confucianism </vt:lpstr>
      <vt:lpstr>Philosopher Showdown: What’s the best way to achieve Social Harmony?  Social Harmony: peace and prosperity between people in a stable society</vt:lpstr>
      <vt:lpstr>Text: The Analects of Confucius</vt:lpstr>
      <vt:lpstr>The Analects (Maxims)</vt:lpstr>
      <vt:lpstr>PowerPoint Presentation</vt:lpstr>
      <vt:lpstr>PowerPoint Presentation</vt:lpstr>
      <vt:lpstr>PowerPoint Presentation</vt:lpstr>
      <vt:lpstr>Directions: Constructivist learning of the Analects important terms and ideas</vt:lpstr>
      <vt:lpstr>Strategies for reading Didactic Literature</vt:lpstr>
      <vt:lpstr>Using your chart:  Write a new and improved definition of each concept at the bottom based on what you’ve learned.</vt:lpstr>
      <vt:lpstr>PowerPoint Presentation</vt:lpstr>
      <vt:lpstr>Add these Following Slides as Notes.</vt:lpstr>
      <vt:lpstr>PowerPoint Presentation</vt:lpstr>
      <vt:lpstr>PowerPoint Presentation</vt:lpstr>
      <vt:lpstr>PowerPoint Presentation</vt:lpstr>
      <vt:lpstr>PowerPoint Presentation</vt:lpstr>
      <vt:lpstr>Everybody has a role to play.</vt:lpstr>
      <vt:lpstr>Confucianism </vt:lpstr>
      <vt:lpstr>Confucianism </vt:lpstr>
      <vt:lpstr>Write Confucian Maxims to demonstrate learning</vt:lpstr>
      <vt:lpstr>Application Question:</vt:lpstr>
      <vt:lpstr>Confucianism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#32: Confucius and China</dc:title>
  <dc:creator>Smith, Kyle    SHS - Staff</dc:creator>
  <cp:lastModifiedBy>kyle.p.smith@email.wsu.edu</cp:lastModifiedBy>
  <cp:revision>71</cp:revision>
  <dcterms:created xsi:type="dcterms:W3CDTF">2018-04-03T14:57:33Z</dcterms:created>
  <dcterms:modified xsi:type="dcterms:W3CDTF">2020-05-18T02:54:26Z</dcterms:modified>
</cp:coreProperties>
</file>