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2" r:id="rId5"/>
    <p:sldId id="260" r:id="rId6"/>
    <p:sldId id="267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5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40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0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3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3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2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3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DEC4-7BFA-4283-B62C-73E7B0DEF67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2826B-1B03-4155-A5D9-9A19BA677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Journal ??: </a:t>
            </a:r>
            <a:r>
              <a:rPr lang="en-US" i="1" dirty="0">
                <a:latin typeface="Georgia" panose="02040502050405020303" pitchFamily="18" charset="0"/>
              </a:rPr>
              <a:t>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Learning Targets: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Students will be able to define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epic poetry </a:t>
            </a:r>
            <a:r>
              <a:rPr lang="en-US" dirty="0">
                <a:latin typeface="Georgia" panose="02040502050405020303" pitchFamily="18" charset="0"/>
              </a:rPr>
              <a:t>and identify the 5 characteristics of an </a:t>
            </a:r>
            <a:r>
              <a:rPr lang="en-US" b="1" dirty="0">
                <a:solidFill>
                  <a:srgbClr val="FF0000"/>
                </a:solidFill>
                <a:latin typeface="Georgia" panose="02040502050405020303" pitchFamily="18" charset="0"/>
              </a:rPr>
              <a:t>epic poem</a:t>
            </a:r>
            <a:r>
              <a:rPr lang="en-US" b="1" dirty="0">
                <a:latin typeface="Georgia" panose="02040502050405020303" pitchFamily="18" charset="0"/>
              </a:rPr>
              <a:t> </a:t>
            </a:r>
            <a:r>
              <a:rPr lang="en-US" dirty="0">
                <a:latin typeface="Georgia" panose="02040502050405020303" pitchFamily="18" charset="0"/>
              </a:rPr>
              <a:t>in a text.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Students will be able to explain Sanskrit, </a:t>
            </a:r>
            <a:r>
              <a:rPr lang="en-US" b="1" i="1" dirty="0">
                <a:solidFill>
                  <a:schemeClr val="accent4"/>
                </a:solidFill>
                <a:latin typeface="Georgia" panose="02040502050405020303" pitchFamily="18" charset="0"/>
              </a:rPr>
              <a:t>Dharma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i="1" dirty="0">
                <a:latin typeface="Georgia" panose="02040502050405020303" pitchFamily="18" charset="0"/>
              </a:rPr>
              <a:t>Karma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i="1" dirty="0">
                <a:latin typeface="Georgia" panose="02040502050405020303" pitchFamily="18" charset="0"/>
              </a:rPr>
              <a:t>Moksha</a:t>
            </a:r>
            <a:r>
              <a:rPr lang="en-US" dirty="0">
                <a:latin typeface="Georgia" panose="02040502050405020303" pitchFamily="18" charset="0"/>
              </a:rPr>
              <a:t>, the </a:t>
            </a:r>
            <a:r>
              <a:rPr lang="en-US" i="1" dirty="0">
                <a:latin typeface="Georgia" panose="02040502050405020303" pitchFamily="18" charset="0"/>
              </a:rPr>
              <a:t>Rigveda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b="1" dirty="0">
                <a:solidFill>
                  <a:schemeClr val="accent6"/>
                </a:solidFill>
                <a:latin typeface="Georgia" panose="02040502050405020303" pitchFamily="18" charset="0"/>
              </a:rPr>
              <a:t>epic heroes</a:t>
            </a:r>
            <a:r>
              <a:rPr lang="en-US" dirty="0">
                <a:latin typeface="Georgia" panose="02040502050405020303" pitchFamily="18" charset="0"/>
              </a:rPr>
              <a:t>, and Valmiki.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Students will be able to define </a:t>
            </a:r>
            <a:r>
              <a:rPr lang="en-US" b="1" dirty="0">
                <a:solidFill>
                  <a:schemeClr val="accent5"/>
                </a:solidFill>
                <a:latin typeface="Georgia" panose="02040502050405020303" pitchFamily="18" charset="0"/>
              </a:rPr>
              <a:t>paradox</a:t>
            </a:r>
            <a:r>
              <a:rPr lang="en-US" dirty="0">
                <a:latin typeface="Georgia" panose="02040502050405020303" pitchFamily="18" charset="0"/>
              </a:rPr>
              <a:t> and identify it in various texts.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Students will be able to act out the </a:t>
            </a:r>
            <a:r>
              <a:rPr lang="en-US" i="1" dirty="0">
                <a:latin typeface="Georgia" panose="02040502050405020303" pitchFamily="18" charset="0"/>
              </a:rPr>
              <a:t>Ramayana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A8286427-33F4-4561-92ED-190D63A2E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528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chemeClr val="accent5"/>
                </a:solidFill>
                <a:latin typeface="Georgia" panose="02040502050405020303" pitchFamily="18" charset="0"/>
              </a:rPr>
              <a:t>Paradox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4055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5"/>
                </a:solidFill>
                <a:latin typeface="Georgia" panose="02040502050405020303" pitchFamily="18" charset="0"/>
              </a:rPr>
              <a:t>a statement that is, or appears to be, self-contradictory but may include a hidden truth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  <a:p>
            <a:r>
              <a:rPr lang="en-US" dirty="0">
                <a:latin typeface="Georgia" panose="02040502050405020303" pitchFamily="18" charset="0"/>
              </a:rPr>
              <a:t>Generally, people find paradoxes to be really interesting…</a:t>
            </a:r>
          </a:p>
          <a:p>
            <a:r>
              <a:rPr lang="en-US" dirty="0">
                <a:latin typeface="Georgia" panose="02040502050405020303" pitchFamily="18" charset="0"/>
              </a:rPr>
              <a:t>Example: “What a pity that youth must be wasted on the young.” – George Bernard Shaw</a:t>
            </a:r>
          </a:p>
          <a:p>
            <a:r>
              <a:rPr lang="en-US" dirty="0">
                <a:latin typeface="Georgia" panose="02040502050405020303" pitchFamily="18" charset="0"/>
              </a:rPr>
              <a:t>“</a:t>
            </a:r>
            <a:r>
              <a:rPr lang="en-US" b="1" dirty="0">
                <a:solidFill>
                  <a:schemeClr val="accent5"/>
                </a:solidFill>
                <a:latin typeface="Georgia" panose="02040502050405020303" pitchFamily="18" charset="0"/>
              </a:rPr>
              <a:t>Contradiction</a:t>
            </a:r>
            <a:r>
              <a:rPr lang="en-US" dirty="0">
                <a:latin typeface="Georgia" panose="02040502050405020303" pitchFamily="18" charset="0"/>
              </a:rPr>
              <a:t>”: a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combination of statements,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ideas, or features of a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situation that are opposed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to one another.</a:t>
            </a:r>
          </a:p>
          <a:p>
            <a:endParaRPr lang="en-US" dirty="0">
              <a:latin typeface="Georgia" panose="02040502050405020303" pitchFamily="18" charset="0"/>
            </a:endParaRPr>
          </a:p>
          <a:p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Picture 6" descr="https://pbs.twimg.com/profile_images/577781577150636032/5Qkg9zt_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8" t="17645" r="17407" b="16656"/>
          <a:stretch/>
        </p:blipFill>
        <p:spPr bwMode="auto">
          <a:xfrm>
            <a:off x="9416079" y="4208107"/>
            <a:ext cx="2486671" cy="245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7" t="3809" r="1270" b="6467"/>
          <a:stretch/>
        </p:blipFill>
        <p:spPr bwMode="auto">
          <a:xfrm>
            <a:off x="6096000" y="4536117"/>
            <a:ext cx="3206497" cy="1797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CA7EF83E-0684-42B5-A517-B011553CDC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33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s://pbs.twimg.com/profile_images/577781577150636032/5Qkg9zt_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18" t="17645" r="17407" b="16656"/>
          <a:stretch/>
        </p:blipFill>
        <p:spPr bwMode="auto">
          <a:xfrm>
            <a:off x="6267061" y="118351"/>
            <a:ext cx="5822302" cy="5745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07" t="3809" r="1270" b="6467"/>
          <a:stretch/>
        </p:blipFill>
        <p:spPr bwMode="auto">
          <a:xfrm>
            <a:off x="121298" y="118351"/>
            <a:ext cx="5840963" cy="32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iep.utm.edu/wp-content/media/paradox_logical-300x25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" t="4863" r="10466" b="8513"/>
          <a:stretch/>
        </p:blipFill>
        <p:spPr bwMode="auto">
          <a:xfrm>
            <a:off x="1772816" y="3489649"/>
            <a:ext cx="3544879" cy="312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36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ynthesense.info/images/Relativity-esch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50" y="0"/>
            <a:ext cx="7283127" cy="6849269"/>
          </a:xfrm>
          <a:prstGeom prst="rect">
            <a:avLst/>
          </a:prstGeom>
          <a:noFill/>
        </p:spPr>
      </p:pic>
      <p:pic>
        <p:nvPicPr>
          <p:cNvPr id="5" name="Picture 2" descr="Image result for visual parad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290" y="452178"/>
            <a:ext cx="4154235" cy="344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227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The Creation Hymn from the Rig Veda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6102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The Rigveda is an ancient Indian collection of Vedic Sanskrit hymns. It is one of the four sacred texts of Hinduism known as the Vedas. </a:t>
            </a:r>
          </a:p>
          <a:p>
            <a:r>
              <a:rPr lang="en-US" dirty="0">
                <a:latin typeface="Georgia" panose="02040502050405020303" pitchFamily="18" charset="0"/>
              </a:rPr>
              <a:t>The text is a collection of 1,028 hymns and 10,600 verses, organized into ten books. The hymns are dedicated to </a:t>
            </a:r>
            <a:r>
              <a:rPr lang="en-US" dirty="0" err="1">
                <a:latin typeface="Georgia" panose="02040502050405020303" pitchFamily="18" charset="0"/>
              </a:rPr>
              <a:t>Rigvedic</a:t>
            </a:r>
            <a:r>
              <a:rPr lang="en-US" dirty="0">
                <a:latin typeface="Georgia" panose="02040502050405020303" pitchFamily="18" charset="0"/>
              </a:rPr>
              <a:t>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deities. </a:t>
            </a:r>
          </a:p>
          <a:p>
            <a:pPr lvl="1"/>
            <a:r>
              <a:rPr lang="en-US" dirty="0" err="1">
                <a:latin typeface="Georgia" panose="02040502050405020303" pitchFamily="18" charset="0"/>
              </a:rPr>
              <a:t>Indra</a:t>
            </a:r>
            <a:r>
              <a:rPr lang="en-US" dirty="0">
                <a:latin typeface="Georgia" panose="02040502050405020303" pitchFamily="18" charset="0"/>
              </a:rPr>
              <a:t>, </a:t>
            </a:r>
            <a:r>
              <a:rPr lang="en-US" dirty="0" err="1">
                <a:latin typeface="Georgia" panose="02040502050405020303" pitchFamily="18" charset="0"/>
              </a:rPr>
              <a:t>Visnu</a:t>
            </a:r>
            <a:r>
              <a:rPr lang="en-US" dirty="0">
                <a:latin typeface="Georgia" panose="02040502050405020303" pitchFamily="18" charset="0"/>
              </a:rPr>
              <a:t>, etc.</a:t>
            </a:r>
          </a:p>
          <a:p>
            <a:r>
              <a:rPr lang="en-US" dirty="0">
                <a:latin typeface="Georgia" panose="02040502050405020303" pitchFamily="18" charset="0"/>
              </a:rPr>
              <a:t>In the 8 books that were composed the earliest, the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hymns predominantly discuss cosmology and praise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the deities. </a:t>
            </a:r>
          </a:p>
          <a:p>
            <a:r>
              <a:rPr lang="en-US" dirty="0">
                <a:latin typeface="Georgia" panose="02040502050405020303" pitchFamily="18" charset="0"/>
              </a:rPr>
              <a:t>Books 1 and 10, which were added last, deal with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philosophical or speculative questions about the origin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of the universe and the nature of god, the virtue of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charity in society, and other metaphysical issues.</a:t>
            </a:r>
          </a:p>
          <a:p>
            <a:r>
              <a:rPr lang="en-US" dirty="0">
                <a:latin typeface="Georgia" panose="02040502050405020303" pitchFamily="18" charset="0"/>
              </a:rPr>
              <a:t>One of the oldest texts in any Indo-European language.</a:t>
            </a:r>
          </a:p>
        </p:txBody>
      </p:sp>
      <p:pic>
        <p:nvPicPr>
          <p:cNvPr id="2050" name="Picture 2" descr="File:Indra d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846" y="3322805"/>
            <a:ext cx="3050373" cy="342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gni 18th century minia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865" y="2657602"/>
            <a:ext cx="1347865" cy="202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29732" y="4080711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Indra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83863" y="2790397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inux Libertine"/>
                <a:ea typeface="+mn-ea"/>
                <a:cs typeface="+mn-cs"/>
              </a:rPr>
              <a:t>Agni</a:t>
            </a:r>
          </a:p>
        </p:txBody>
      </p:sp>
      <p:pic>
        <p:nvPicPr>
          <p:cNvPr id="8" name="Graphic 7" descr="Brontosaurus">
            <a:extLst>
              <a:ext uri="{FF2B5EF4-FFF2-40B4-BE49-F238E27FC236}">
                <a16:creationId xmlns:a16="http://schemas.microsoft.com/office/drawing/2014/main" id="{CA83F01C-B247-4616-80D9-864D8F4DDA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77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208" y="242595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Read the Hindu Creation Hymn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763" y="1548882"/>
            <a:ext cx="10254343" cy="5080518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sz="3600" dirty="0">
                <a:latin typeface="Georgia" panose="02040502050405020303" pitchFamily="18" charset="0"/>
              </a:rPr>
              <a:t>What might be the benefits of leaving the creation a mystery?</a:t>
            </a:r>
          </a:p>
          <a:p>
            <a:pPr marL="914400" lvl="1" indent="-514350">
              <a:buAutoNum type="arabicParenR"/>
            </a:pPr>
            <a:r>
              <a:rPr lang="en-US" sz="3200" dirty="0">
                <a:latin typeface="Georgia" panose="02040502050405020303" pitchFamily="18" charset="0"/>
              </a:rPr>
              <a:t>Compared to the whole ‘7 days and 7 nights’ thing…?</a:t>
            </a:r>
          </a:p>
          <a:p>
            <a:pPr marL="514350" indent="-514350">
              <a:buAutoNum type="arabicParenR"/>
            </a:pPr>
            <a:r>
              <a:rPr lang="en-US" sz="3600" dirty="0">
                <a:latin typeface="Georgia" panose="02040502050405020303" pitchFamily="18" charset="0"/>
              </a:rPr>
              <a:t>Does the mystery make Hinduism stronger or weaker?</a:t>
            </a:r>
          </a:p>
          <a:p>
            <a:pPr marL="514350" indent="-514350">
              <a:buAutoNum type="arabicParenR"/>
            </a:pPr>
            <a:r>
              <a:rPr lang="en-US" sz="3600" dirty="0">
                <a:latin typeface="Georgia" panose="02040502050405020303" pitchFamily="18" charset="0"/>
              </a:rPr>
              <a:t>Your final writing assignment for this unit will be to “argue for the excellence of a particular piece” from the unit... What would you say is excellent about the Creation Hymn?</a:t>
            </a:r>
          </a:p>
          <a:p>
            <a:pPr marL="514350" indent="-514350">
              <a:buAutoNum type="arabicParenR"/>
            </a:pP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Graphic 3" descr="Brontosaurus">
            <a:extLst>
              <a:ext uri="{FF2B5EF4-FFF2-40B4-BE49-F238E27FC236}">
                <a16:creationId xmlns:a16="http://schemas.microsoft.com/office/drawing/2014/main" id="{5EA60E97-4570-463A-99FF-937825E65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1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4436" y="215536"/>
            <a:ext cx="3981451" cy="5300662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B0F0"/>
                </a:solidFill>
                <a:latin typeface="Gill Sans MT Condensed" panose="020B0506020104020203" pitchFamily="34" charset="0"/>
              </a:rPr>
              <a:t>What inferences can you draw about the values and/or beliefs of Ancient Indians based on the “Creation Hymn” from </a:t>
            </a:r>
            <a:r>
              <a:rPr lang="en-US" sz="6000" b="1" i="1" dirty="0">
                <a:solidFill>
                  <a:srgbClr val="00B0F0"/>
                </a:solidFill>
                <a:latin typeface="Gill Sans MT Condensed" panose="020B0506020104020203" pitchFamily="34" charset="0"/>
              </a:rPr>
              <a:t>Rigveda</a:t>
            </a:r>
            <a:r>
              <a:rPr lang="en-US" sz="6000" b="1" dirty="0">
                <a:solidFill>
                  <a:srgbClr val="00B0F0"/>
                </a:solidFill>
                <a:latin typeface="Gill Sans MT Condensed" panose="020B0506020104020203" pitchFamily="34" charset="0"/>
              </a:rPr>
              <a:t>? </a:t>
            </a:r>
          </a:p>
          <a:p>
            <a:pPr marL="0" indent="0" algn="ctr">
              <a:buNone/>
            </a:pPr>
            <a:r>
              <a:rPr lang="en-US" sz="6000" b="1" dirty="0">
                <a:latin typeface="Gill Sans MT Condensed" panose="020B0506020104020203" pitchFamily="34" charset="0"/>
              </a:rPr>
              <a:t>Talk turns sharing a specific idea. Please reference an example from the text.</a:t>
            </a:r>
          </a:p>
          <a:p>
            <a:pPr marL="0" indent="0" algn="ctr">
              <a:buNone/>
            </a:pPr>
            <a:endParaRPr lang="en-US" sz="4500" b="1" dirty="0">
              <a:solidFill>
                <a:srgbClr val="00B0F0"/>
              </a:solidFill>
              <a:latin typeface="Gill Sans MT Condensed" panose="020B0506020104020203" pitchFamily="34" charset="0"/>
            </a:endParaRPr>
          </a:p>
        </p:txBody>
      </p:sp>
      <p:pic>
        <p:nvPicPr>
          <p:cNvPr id="3074" name="Picture 2" descr="Yama on buffa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487" y="1515291"/>
            <a:ext cx="4817666" cy="517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4914262" y="215536"/>
            <a:ext cx="4362450" cy="2309812"/>
          </a:xfrm>
          <a:prstGeom prst="wedgeEllipseCallout">
            <a:avLst>
              <a:gd name="adj1" fmla="val 51885"/>
              <a:gd name="adj2" fmla="val 514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2412" y="490128"/>
            <a:ext cx="3924300" cy="1443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gency FB" panose="020B0503020202020204" pitchFamily="34" charset="0"/>
              </a:rPr>
              <a:t>“The paradoxical statement stating neither death nor immortality existed in the beginning suggests...”</a:t>
            </a:r>
          </a:p>
        </p:txBody>
      </p:sp>
      <p:pic>
        <p:nvPicPr>
          <p:cNvPr id="6" name="Graphic 5" descr="Brontosaurus">
            <a:extLst>
              <a:ext uri="{FF2B5EF4-FFF2-40B4-BE49-F238E27FC236}">
                <a16:creationId xmlns:a16="http://schemas.microsoft.com/office/drawing/2014/main" id="{B83D666C-3FA5-4A71-9858-24E46F09E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71950" y="967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26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D16E3F30-7EEF-4970-B18D-83991CF31BD9}" vid="{1632CF3D-9091-4D26-BDA6-467F6059AF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Agency FB</vt:lpstr>
      <vt:lpstr>Arial</vt:lpstr>
      <vt:lpstr>Calibri</vt:lpstr>
      <vt:lpstr>Georgia</vt:lpstr>
      <vt:lpstr>Gill Sans MT Condensed</vt:lpstr>
      <vt:lpstr>Linux Libertine</vt:lpstr>
      <vt:lpstr>Theme10</vt:lpstr>
      <vt:lpstr>Journal ??: India</vt:lpstr>
      <vt:lpstr>Paradox</vt:lpstr>
      <vt:lpstr>PowerPoint Presentation</vt:lpstr>
      <vt:lpstr>PowerPoint Presentation</vt:lpstr>
      <vt:lpstr>The Creation Hymn from the Rig Veda</vt:lpstr>
      <vt:lpstr>Read the Hindu Creation Hymn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kyle.p.smith@email.wsu.edu</dc:creator>
  <cp:lastModifiedBy>kyle.p.smith@email.wsu.edu</cp:lastModifiedBy>
  <cp:revision>3</cp:revision>
  <dcterms:created xsi:type="dcterms:W3CDTF">2020-05-06T17:42:49Z</dcterms:created>
  <dcterms:modified xsi:type="dcterms:W3CDTF">2020-05-06T17:49:08Z</dcterms:modified>
</cp:coreProperties>
</file>