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8" r:id="rId2"/>
    <p:sldId id="257" r:id="rId3"/>
    <p:sldId id="297" r:id="rId4"/>
    <p:sldId id="292" r:id="rId5"/>
    <p:sldId id="272" r:id="rId6"/>
    <p:sldId id="271" r:id="rId7"/>
    <p:sldId id="296" r:id="rId8"/>
    <p:sldId id="268" r:id="rId9"/>
    <p:sldId id="258" r:id="rId10"/>
    <p:sldId id="269"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2FBAD-00F3-48A3-A0D6-59177C22C40B}"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5AC9C-273D-414E-BABB-E05ABADA1927}" type="slidenum">
              <a:rPr lang="en-US" smtClean="0"/>
              <a:t>‹#›</a:t>
            </a:fld>
            <a:endParaRPr lang="en-US"/>
          </a:p>
        </p:txBody>
      </p:sp>
    </p:spTree>
    <p:extLst>
      <p:ext uri="{BB962C8B-B14F-4D97-AF65-F5344CB8AC3E}">
        <p14:creationId xmlns:p14="http://schemas.microsoft.com/office/powerpoint/2010/main" val="358698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https://art19.com/shows/today-explained/episodes/70001cb1-935c-4671-b0d3-b7526ffc0ec8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1157B2-0EE7-48D2-9ED8-EB726E8CA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0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https://art19.com/shows/today-explained/episodes/70001cb1-935c-4671-b0d3-b7526ffc0ec8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1157B2-0EE7-48D2-9ED8-EB726E8CA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29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https://www.theatlantic.com/science/archive/2018/12/15-worrying-things-about-crispr-babies-scandal/577234/?utm_campaign=the-atlantic&amp;utm_content=5c09c9973ed3f0000178227a_ta&amp;utm_medium=social&amp;utm_source=facebook</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1157B2-0EE7-48D2-9ED8-EB726E8CA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97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https://www.theatlantic.com/science/archive/2018/12/15-worrying-things-about-crispr-babies-scandal/577234/?utm_campaign=the-atlantic&amp;utm_content=5c09c9973ed3f0000178227a_ta&amp;utm_medium=social&amp;utm_source=facebook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1157B2-0EE7-48D2-9ED8-EB726E8CA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6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01957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946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241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469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7597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162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40553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52547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15713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9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06076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4884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1814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05411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26178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06650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7408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4/20/2020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extLst>
      <p:ext uri="{BB962C8B-B14F-4D97-AF65-F5344CB8AC3E}">
        <p14:creationId xmlns:p14="http://schemas.microsoft.com/office/powerpoint/2010/main" val="25507036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flix.com/watch/80243752?trackId=13752289&amp;tctx=0%2C18%2Ca4912706-55e5-4683-b5a2-f776c6bc940f-649535794%2C%2C" TargetMode="External"/><Relationship Id="rId2" Type="http://schemas.openxmlformats.org/officeDocument/2006/relationships/hyperlink" Target="https://www.npr.org/2018/02/28/589415467/barbra-sreisand-reveals-she-cloned-her-dog-variety-reports" TargetMode="External"/><Relationship Id="rId1" Type="http://schemas.openxmlformats.org/officeDocument/2006/relationships/slideLayout" Target="../slideLayouts/slideLayout2.xml"/><Relationship Id="rId5" Type="http://schemas.openxmlformats.org/officeDocument/2006/relationships/hyperlink" Target="https://www.youtube.com/watch?v=oIzO8qPUOno" TargetMode="External"/><Relationship Id="rId4" Type="http://schemas.openxmlformats.org/officeDocument/2006/relationships/hyperlink" Target="https://www.youtube.com/watch?v=0kf5S2HQSj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hyperlink" Target="https://www.broadinstitute.org/what-broad/areas-focus/project-spotlight/questions-and-answers-about-crisp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2ixEDLa3Jlc" TargetMode="Externa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B9D9-34BC-4764-82E4-419B608C366A}"/>
              </a:ext>
            </a:extLst>
          </p:cNvPr>
          <p:cNvSpPr>
            <a:spLocks noGrp="1"/>
          </p:cNvSpPr>
          <p:nvPr>
            <p:ph type="title"/>
          </p:nvPr>
        </p:nvSpPr>
        <p:spPr/>
        <p:txBody>
          <a:bodyPr>
            <a:normAutofit fontScale="90000"/>
          </a:bodyPr>
          <a:lstStyle/>
          <a:p>
            <a:r>
              <a:rPr lang="en-US" dirty="0"/>
              <a:t>Remember, Smith is using the gold dinosaurs to guide your for thinking, notes, etc. you should do.</a:t>
            </a:r>
          </a:p>
        </p:txBody>
      </p:sp>
      <p:pic>
        <p:nvPicPr>
          <p:cNvPr id="4" name="Content Placeholder 3" descr="Brontosaurus">
            <a:extLst>
              <a:ext uri="{FF2B5EF4-FFF2-40B4-BE49-F238E27FC236}">
                <a16:creationId xmlns:a16="http://schemas.microsoft.com/office/drawing/2014/main" id="{487FD3DC-576C-41B6-9870-2B02DCD4646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3476" y="2018920"/>
            <a:ext cx="914400" cy="914400"/>
          </a:xfrm>
          <a:prstGeom prst="rect">
            <a:avLst/>
          </a:prstGeom>
        </p:spPr>
      </p:pic>
    </p:spTree>
    <p:extLst>
      <p:ext uri="{BB962C8B-B14F-4D97-AF65-F5344CB8AC3E}">
        <p14:creationId xmlns:p14="http://schemas.microsoft.com/office/powerpoint/2010/main" val="14129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A63E-58CC-4CAA-B98B-C84FE2648B60}"/>
              </a:ext>
            </a:extLst>
          </p:cNvPr>
          <p:cNvSpPr>
            <a:spLocks noGrp="1"/>
          </p:cNvSpPr>
          <p:nvPr>
            <p:ph type="title"/>
          </p:nvPr>
        </p:nvSpPr>
        <p:spPr/>
        <p:txBody>
          <a:bodyPr>
            <a:normAutofit/>
          </a:bodyPr>
          <a:lstStyle/>
          <a:p>
            <a:r>
              <a:rPr lang="en-US" dirty="0"/>
              <a:t>SOME SUPPLIMENTAL LINKS, YO</a:t>
            </a:r>
          </a:p>
        </p:txBody>
      </p:sp>
      <p:sp>
        <p:nvSpPr>
          <p:cNvPr id="3" name="Content Placeholder 2">
            <a:extLst>
              <a:ext uri="{FF2B5EF4-FFF2-40B4-BE49-F238E27FC236}">
                <a16:creationId xmlns:a16="http://schemas.microsoft.com/office/drawing/2014/main" id="{3689235D-E755-4BDE-B954-8087A6D7EA53}"/>
              </a:ext>
            </a:extLst>
          </p:cNvPr>
          <p:cNvSpPr>
            <a:spLocks noGrp="1"/>
          </p:cNvSpPr>
          <p:nvPr>
            <p:ph idx="1"/>
          </p:nvPr>
        </p:nvSpPr>
        <p:spPr>
          <a:xfrm>
            <a:off x="913795" y="1732449"/>
            <a:ext cx="10353762" cy="4973151"/>
          </a:xfrm>
        </p:spPr>
        <p:txBody>
          <a:bodyPr/>
          <a:lstStyle/>
          <a:p>
            <a:r>
              <a:rPr lang="en-US" dirty="0"/>
              <a:t>Barbra Streisand Reveals She Cloned Her Dog, 'Variety' Reports</a:t>
            </a:r>
          </a:p>
          <a:p>
            <a:pPr lvl="1"/>
            <a:r>
              <a:rPr lang="en-US" dirty="0">
                <a:hlinkClick r:id="rId2"/>
              </a:rPr>
              <a:t>https://www.npr.org/2018/02/28/589415467/barbra-sreisand-reveals-she-cloned-her-dog-variety-reports</a:t>
            </a:r>
            <a:r>
              <a:rPr lang="en-US" dirty="0"/>
              <a:t> </a:t>
            </a:r>
          </a:p>
          <a:p>
            <a:r>
              <a:rPr lang="en-US" dirty="0"/>
              <a:t>“Explained” on Netflix discussion of Designer DNA, CRISPR, etc. [</a:t>
            </a:r>
            <a:r>
              <a:rPr lang="en-US" b="1" dirty="0"/>
              <a:t>17 minutes</a:t>
            </a:r>
            <a:r>
              <a:rPr lang="en-US" dirty="0"/>
              <a:t>]</a:t>
            </a:r>
          </a:p>
          <a:p>
            <a:pPr lvl="1"/>
            <a:r>
              <a:rPr lang="en-US" dirty="0">
                <a:hlinkClick r:id="rId3"/>
              </a:rPr>
              <a:t>https://www.netflix.com/watch/80243752?trackId=13752289&amp;tctx=0%2C18%2Ca4912706-55e5-4683-b5a2-f776c6bc940f-649535794%2C%2C</a:t>
            </a:r>
            <a:r>
              <a:rPr lang="en-US" dirty="0"/>
              <a:t> </a:t>
            </a:r>
          </a:p>
          <a:p>
            <a:r>
              <a:rPr lang="en-US" dirty="0"/>
              <a:t>The Risk of Using CRISPR [3 minutes]</a:t>
            </a:r>
          </a:p>
          <a:p>
            <a:pPr lvl="1"/>
            <a:r>
              <a:rPr lang="en-US" dirty="0">
                <a:hlinkClick r:id="rId4"/>
              </a:rPr>
              <a:t>https://www.youtube.com/watch?v=0kf5S2HQSjY</a:t>
            </a:r>
            <a:endParaRPr lang="en-US" dirty="0"/>
          </a:p>
          <a:p>
            <a:r>
              <a:rPr lang="en-US" dirty="0"/>
              <a:t>Ethical Issues Related to CRISPR [5 minutes]</a:t>
            </a:r>
          </a:p>
          <a:p>
            <a:pPr lvl="1"/>
            <a:r>
              <a:rPr lang="en-US" dirty="0">
                <a:hlinkClick r:id="rId5"/>
              </a:rPr>
              <a:t>https://www.youtube.com/watch?v=oIzO8qPUOno</a:t>
            </a:r>
            <a:r>
              <a:rPr lang="en-US" dirty="0"/>
              <a:t> </a:t>
            </a:r>
          </a:p>
          <a:p>
            <a:endParaRPr lang="en-US" dirty="0"/>
          </a:p>
        </p:txBody>
      </p:sp>
    </p:spTree>
    <p:extLst>
      <p:ext uri="{BB962C8B-B14F-4D97-AF65-F5344CB8AC3E}">
        <p14:creationId xmlns:p14="http://schemas.microsoft.com/office/powerpoint/2010/main" val="186756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NA">
            <a:extLst>
              <a:ext uri="{FF2B5EF4-FFF2-40B4-BE49-F238E27FC236}">
                <a16:creationId xmlns:a16="http://schemas.microsoft.com/office/drawing/2014/main" id="{C8CAB0A6-AF73-4D9C-B6B5-EE3AF33524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6282" y="4864607"/>
            <a:ext cx="1838117" cy="1838117"/>
          </a:xfrm>
          <a:prstGeom prst="rect">
            <a:avLst/>
          </a:prstGeom>
        </p:spPr>
      </p:pic>
      <p:sp>
        <p:nvSpPr>
          <p:cNvPr id="2" name="Title 1">
            <a:extLst>
              <a:ext uri="{FF2B5EF4-FFF2-40B4-BE49-F238E27FC236}">
                <a16:creationId xmlns:a16="http://schemas.microsoft.com/office/drawing/2014/main" id="{67763337-F423-4B41-9278-8FC4CC4C01B8}"/>
              </a:ext>
            </a:extLst>
          </p:cNvPr>
          <p:cNvSpPr>
            <a:spLocks noGrp="1"/>
          </p:cNvSpPr>
          <p:nvPr>
            <p:ph type="title"/>
          </p:nvPr>
        </p:nvSpPr>
        <p:spPr>
          <a:xfrm>
            <a:off x="1219201" y="274637"/>
            <a:ext cx="10363200" cy="872675"/>
          </a:xfrm>
        </p:spPr>
        <p:txBody>
          <a:bodyPr anchor="t">
            <a:normAutofit fontScale="90000"/>
          </a:bodyPr>
          <a:lstStyle/>
          <a:p>
            <a:r>
              <a:rPr lang="en-US" sz="4800" b="1" dirty="0"/>
              <a:t>Think: Cloning + Gene Editing in other Science Fiction Texts</a:t>
            </a:r>
          </a:p>
        </p:txBody>
      </p:sp>
      <p:sp>
        <p:nvSpPr>
          <p:cNvPr id="3" name="Content Placeholder 2">
            <a:extLst>
              <a:ext uri="{FF2B5EF4-FFF2-40B4-BE49-F238E27FC236}">
                <a16:creationId xmlns:a16="http://schemas.microsoft.com/office/drawing/2014/main" id="{26139EBA-704E-48C3-B34C-036890BC21A9}"/>
              </a:ext>
            </a:extLst>
          </p:cNvPr>
          <p:cNvSpPr>
            <a:spLocks noGrp="1"/>
          </p:cNvSpPr>
          <p:nvPr>
            <p:ph idx="1"/>
          </p:nvPr>
        </p:nvSpPr>
        <p:spPr>
          <a:xfrm>
            <a:off x="1219201" y="1874520"/>
            <a:ext cx="10363200" cy="4289549"/>
          </a:xfrm>
        </p:spPr>
        <p:txBody>
          <a:bodyPr>
            <a:normAutofit fontScale="92500"/>
          </a:bodyPr>
          <a:lstStyle/>
          <a:p>
            <a:r>
              <a:rPr lang="en-US" sz="3600" dirty="0"/>
              <a:t>What other science fiction texts involve gene editing?</a:t>
            </a:r>
          </a:p>
          <a:p>
            <a:r>
              <a:rPr lang="en-US" sz="3600" dirty="0"/>
              <a:t>How does it work out? What problems arise? What uses does society have for these practices?</a:t>
            </a:r>
          </a:p>
          <a:p>
            <a:pPr marL="0" indent="0">
              <a:buNone/>
            </a:pPr>
            <a:endParaRPr lang="en-US" sz="3600" b="1" i="1" dirty="0"/>
          </a:p>
          <a:p>
            <a:pPr marL="0" indent="0" algn="ctr">
              <a:buNone/>
            </a:pPr>
            <a:r>
              <a:rPr lang="en-US" sz="4000" b="1" i="1" dirty="0">
                <a:ln>
                  <a:solidFill>
                    <a:schemeClr val="tx1"/>
                  </a:solidFill>
                </a:ln>
                <a:solidFill>
                  <a:srgbClr val="FF0000"/>
                </a:solidFill>
              </a:rPr>
              <a:t>Jurassic Park</a:t>
            </a:r>
            <a:r>
              <a:rPr lang="en-US" sz="4000" dirty="0">
                <a:ln>
                  <a:solidFill>
                    <a:schemeClr val="tx1"/>
                  </a:solidFill>
                </a:ln>
                <a:solidFill>
                  <a:srgbClr val="FF0000"/>
                </a:solidFill>
              </a:rPr>
              <a:t>: </a:t>
            </a:r>
            <a:r>
              <a:rPr lang="en-US" sz="3200" dirty="0">
                <a:ln>
                  <a:solidFill>
                    <a:schemeClr val="tx1"/>
                  </a:solidFill>
                </a:ln>
                <a:solidFill>
                  <a:srgbClr val="FF0000"/>
                </a:solidFill>
              </a:rPr>
              <a:t>“Yeah, but your scientists were so preoccupied with whether or not they could, they didn’t stop to think if they should.”</a:t>
            </a:r>
          </a:p>
          <a:p>
            <a:pPr marL="0" indent="0">
              <a:buNone/>
            </a:pPr>
            <a:endParaRPr lang="en-US" sz="3600" i="1" dirty="0"/>
          </a:p>
        </p:txBody>
      </p:sp>
      <p:pic>
        <p:nvPicPr>
          <p:cNvPr id="5" name="Graphic 4" descr="Brontosaurus">
            <a:extLst>
              <a:ext uri="{FF2B5EF4-FFF2-40B4-BE49-F238E27FC236}">
                <a16:creationId xmlns:a16="http://schemas.microsoft.com/office/drawing/2014/main" id="{A8ABFDB9-5E83-4AE5-81E1-8208D597BC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5201" y="937754"/>
            <a:ext cx="914400" cy="914400"/>
          </a:xfrm>
          <a:prstGeom prst="rect">
            <a:avLst/>
          </a:prstGeom>
        </p:spPr>
      </p:pic>
    </p:spTree>
    <p:extLst>
      <p:ext uri="{BB962C8B-B14F-4D97-AF65-F5344CB8AC3E}">
        <p14:creationId xmlns:p14="http://schemas.microsoft.com/office/powerpoint/2010/main" val="26745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high confidence">
            <a:extLst>
              <a:ext uri="{FF2B5EF4-FFF2-40B4-BE49-F238E27FC236}">
                <a16:creationId xmlns:a16="http://schemas.microsoft.com/office/drawing/2014/main" id="{5BBE276F-E194-42B4-90F7-D839EB29675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8528538" y="3236952"/>
            <a:ext cx="3524697" cy="3524697"/>
          </a:xfrm>
          <a:prstGeom prst="rect">
            <a:avLst/>
          </a:prstGeom>
        </p:spPr>
      </p:pic>
      <p:sp>
        <p:nvSpPr>
          <p:cNvPr id="2" name="Title 1">
            <a:extLst>
              <a:ext uri="{FF2B5EF4-FFF2-40B4-BE49-F238E27FC236}">
                <a16:creationId xmlns:a16="http://schemas.microsoft.com/office/drawing/2014/main" id="{2C156B52-FBDD-46B2-85F0-607933CA2387}"/>
              </a:ext>
            </a:extLst>
          </p:cNvPr>
          <p:cNvSpPr>
            <a:spLocks noGrp="1"/>
          </p:cNvSpPr>
          <p:nvPr>
            <p:ph type="title"/>
          </p:nvPr>
        </p:nvSpPr>
        <p:spPr>
          <a:xfrm>
            <a:off x="913795" y="247291"/>
            <a:ext cx="10353762" cy="970450"/>
          </a:xfrm>
        </p:spPr>
        <p:txBody>
          <a:bodyPr>
            <a:normAutofit/>
          </a:bodyPr>
          <a:lstStyle/>
          <a:p>
            <a:r>
              <a:rPr lang="en-US" sz="4800" b="1" dirty="0"/>
              <a:t>Vox’s </a:t>
            </a:r>
            <a:r>
              <a:rPr lang="en-US" sz="4800" b="1" i="1" dirty="0"/>
              <a:t>Today Explained</a:t>
            </a:r>
            <a:r>
              <a:rPr lang="en-US" sz="4800" b="1" dirty="0"/>
              <a:t>: “Humans 2.0”</a:t>
            </a:r>
          </a:p>
        </p:txBody>
      </p:sp>
      <p:sp>
        <p:nvSpPr>
          <p:cNvPr id="3" name="Content Placeholder 2">
            <a:extLst>
              <a:ext uri="{FF2B5EF4-FFF2-40B4-BE49-F238E27FC236}">
                <a16:creationId xmlns:a16="http://schemas.microsoft.com/office/drawing/2014/main" id="{BEB1B23D-FA2D-42B5-8EF4-AA7C310E4ACD}"/>
              </a:ext>
            </a:extLst>
          </p:cNvPr>
          <p:cNvSpPr>
            <a:spLocks noGrp="1"/>
          </p:cNvSpPr>
          <p:nvPr>
            <p:ph idx="1"/>
          </p:nvPr>
        </p:nvSpPr>
        <p:spPr>
          <a:xfrm>
            <a:off x="913795" y="1217741"/>
            <a:ext cx="10353762" cy="4626468"/>
          </a:xfrm>
        </p:spPr>
        <p:txBody>
          <a:bodyPr>
            <a:normAutofit fontScale="92500" lnSpcReduction="10000"/>
          </a:bodyPr>
          <a:lstStyle/>
          <a:p>
            <a:r>
              <a:rPr lang="en-US" sz="2400" b="1" dirty="0"/>
              <a:t>From </a:t>
            </a:r>
            <a:r>
              <a:rPr lang="en-US" b="1" dirty="0">
                <a:effectLst/>
              </a:rPr>
              <a:t>11/30/2018</a:t>
            </a:r>
          </a:p>
          <a:p>
            <a:pPr lvl="1"/>
            <a:r>
              <a:rPr lang="en-US" sz="2200" b="1" dirty="0">
                <a:effectLst/>
              </a:rPr>
              <a:t>You’ll be expected to do a *little* search afterword's to figure out what’s new on the CRISPR front.  Choose your own adventure.  There are some other links in this PPT which relate.  </a:t>
            </a:r>
          </a:p>
          <a:p>
            <a:pPr lvl="1"/>
            <a:r>
              <a:rPr lang="en-US" sz="2200" b="1" dirty="0">
                <a:effectLst/>
              </a:rPr>
              <a:t>You’ll talk about this in your group’s first video chat.</a:t>
            </a:r>
          </a:p>
          <a:p>
            <a:pPr lvl="1"/>
            <a:r>
              <a:rPr lang="en-US" sz="2200" b="1" dirty="0">
                <a:effectLst/>
              </a:rPr>
              <a:t>They mention the movie we’ll watch, </a:t>
            </a:r>
            <a:r>
              <a:rPr lang="en-US" sz="2200" b="1" i="1" dirty="0">
                <a:effectLst/>
              </a:rPr>
              <a:t>Gattaca</a:t>
            </a:r>
            <a:endParaRPr lang="en-US" sz="2200" b="1" dirty="0">
              <a:effectLst/>
            </a:endParaRPr>
          </a:p>
          <a:p>
            <a:r>
              <a:rPr lang="en-US" sz="2400" b="1" dirty="0"/>
              <a:t>24:18 minutes </a:t>
            </a:r>
          </a:p>
          <a:p>
            <a:pPr lvl="1"/>
            <a:r>
              <a:rPr lang="en-US" sz="2200" b="1" dirty="0"/>
              <a:t>easy to follow at 1.5x speed.</a:t>
            </a:r>
          </a:p>
          <a:p>
            <a:pPr lvl="1"/>
            <a:r>
              <a:rPr lang="en-US" sz="2200" b="1" dirty="0"/>
              <a:t>Its on the podcast app on your phone or </a:t>
            </a:r>
            <a:r>
              <a:rPr lang="en-US" sz="2200" b="1" dirty="0" err="1"/>
              <a:t>spotify</a:t>
            </a:r>
            <a:r>
              <a:rPr lang="en-US" sz="2200" b="1" dirty="0"/>
              <a:t> if you want</a:t>
            </a:r>
            <a:br>
              <a:rPr lang="en-US" sz="2200" b="1" dirty="0"/>
            </a:br>
            <a:r>
              <a:rPr lang="en-US" sz="2200" b="1" dirty="0"/>
              <a:t>enhanced play speed settings.</a:t>
            </a:r>
          </a:p>
          <a:p>
            <a:r>
              <a:rPr lang="en-US" sz="2400" b="1" dirty="0"/>
              <a:t>Ultimately, what dystopian fears could emerge from the </a:t>
            </a:r>
            <a:br>
              <a:rPr lang="en-US" sz="2400" b="1" dirty="0"/>
            </a:br>
            <a:r>
              <a:rPr lang="en-US" sz="2400" b="1" dirty="0"/>
              <a:t>use of this technology?</a:t>
            </a:r>
          </a:p>
        </p:txBody>
      </p:sp>
      <p:pic>
        <p:nvPicPr>
          <p:cNvPr id="8" name="Graphic 7" descr="Brontosaurus">
            <a:extLst>
              <a:ext uri="{FF2B5EF4-FFF2-40B4-BE49-F238E27FC236}">
                <a16:creationId xmlns:a16="http://schemas.microsoft.com/office/drawing/2014/main" id="{41EC032D-D712-447D-9037-E8F97E0B58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8835" y="96351"/>
            <a:ext cx="914400" cy="914400"/>
          </a:xfrm>
          <a:prstGeom prst="rect">
            <a:avLst/>
          </a:prstGeom>
        </p:spPr>
      </p:pic>
    </p:spTree>
    <p:extLst>
      <p:ext uri="{BB962C8B-B14F-4D97-AF65-F5344CB8AC3E}">
        <p14:creationId xmlns:p14="http://schemas.microsoft.com/office/powerpoint/2010/main" val="249641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high confidence">
            <a:extLst>
              <a:ext uri="{FF2B5EF4-FFF2-40B4-BE49-F238E27FC236}">
                <a16:creationId xmlns:a16="http://schemas.microsoft.com/office/drawing/2014/main" id="{5BBE276F-E194-42B4-90F7-D839EB29675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9552690" y="4261104"/>
            <a:ext cx="2500545" cy="2500545"/>
          </a:xfrm>
          <a:prstGeom prst="rect">
            <a:avLst/>
          </a:prstGeom>
        </p:spPr>
      </p:pic>
      <p:sp>
        <p:nvSpPr>
          <p:cNvPr id="2" name="Title 1">
            <a:extLst>
              <a:ext uri="{FF2B5EF4-FFF2-40B4-BE49-F238E27FC236}">
                <a16:creationId xmlns:a16="http://schemas.microsoft.com/office/drawing/2014/main" id="{2C156B52-FBDD-46B2-85F0-607933CA2387}"/>
              </a:ext>
            </a:extLst>
          </p:cNvPr>
          <p:cNvSpPr>
            <a:spLocks noGrp="1"/>
          </p:cNvSpPr>
          <p:nvPr>
            <p:ph type="title"/>
          </p:nvPr>
        </p:nvSpPr>
        <p:spPr>
          <a:xfrm>
            <a:off x="913795" y="247291"/>
            <a:ext cx="10353762" cy="970450"/>
          </a:xfrm>
        </p:spPr>
        <p:txBody>
          <a:bodyPr>
            <a:normAutofit/>
          </a:bodyPr>
          <a:lstStyle/>
          <a:p>
            <a:r>
              <a:rPr lang="en-US" sz="4800" b="1" dirty="0"/>
              <a:t>Vox’s </a:t>
            </a:r>
            <a:r>
              <a:rPr lang="en-US" sz="4800" b="1" i="1" dirty="0"/>
              <a:t>Today Explained</a:t>
            </a:r>
            <a:r>
              <a:rPr lang="en-US" sz="4800" b="1" dirty="0"/>
              <a:t>: “Humans 2.0”</a:t>
            </a:r>
          </a:p>
        </p:txBody>
      </p:sp>
      <p:sp>
        <p:nvSpPr>
          <p:cNvPr id="3" name="Content Placeholder 2">
            <a:extLst>
              <a:ext uri="{FF2B5EF4-FFF2-40B4-BE49-F238E27FC236}">
                <a16:creationId xmlns:a16="http://schemas.microsoft.com/office/drawing/2014/main" id="{BEB1B23D-FA2D-42B5-8EF4-AA7C310E4ACD}"/>
              </a:ext>
            </a:extLst>
          </p:cNvPr>
          <p:cNvSpPr>
            <a:spLocks noGrp="1"/>
          </p:cNvSpPr>
          <p:nvPr>
            <p:ph idx="1"/>
          </p:nvPr>
        </p:nvSpPr>
        <p:spPr>
          <a:xfrm>
            <a:off x="913795" y="1217741"/>
            <a:ext cx="10353762" cy="5543908"/>
          </a:xfrm>
        </p:spPr>
        <p:txBody>
          <a:bodyPr>
            <a:normAutofit/>
          </a:bodyPr>
          <a:lstStyle/>
          <a:p>
            <a:pPr marL="36900" indent="0">
              <a:buNone/>
            </a:pPr>
            <a:r>
              <a:rPr lang="en-US" sz="2400" b="1" u="sng" dirty="0"/>
              <a:t>Review Questions for your Notes</a:t>
            </a:r>
            <a:r>
              <a:rPr lang="en-US" sz="2400" b="1" dirty="0"/>
              <a:t>:</a:t>
            </a:r>
          </a:p>
          <a:p>
            <a:r>
              <a:rPr lang="en-US" sz="2400" b="1" dirty="0"/>
              <a:t>What is CRISPR?</a:t>
            </a:r>
          </a:p>
          <a:p>
            <a:r>
              <a:rPr lang="en-US" sz="2400" b="1" dirty="0"/>
              <a:t>Who is He </a:t>
            </a:r>
            <a:r>
              <a:rPr lang="en-US" sz="2400" b="1" dirty="0" err="1"/>
              <a:t>Jiankui</a:t>
            </a:r>
            <a:r>
              <a:rPr lang="en-US" sz="2400" b="1" dirty="0"/>
              <a:t> and what breakthrough has he claimed to have made? </a:t>
            </a:r>
          </a:p>
          <a:p>
            <a:r>
              <a:rPr lang="en-US" sz="2400" b="1" dirty="0"/>
              <a:t>From the podcast: “I guess what seems scariest about this is that there’s just some random scientist in a lab deciding that he wants to alter how humans are made.” Now that it’s been done “maybe another 500 scientists will be like ‘meh maybe I’ll give that a shot too.’ Isn’t that, like, scary?”</a:t>
            </a:r>
          </a:p>
          <a:p>
            <a:r>
              <a:rPr lang="en-US" sz="2400" b="1" dirty="0"/>
              <a:t>What scenario was outlined about how CRISPR could do some good? </a:t>
            </a:r>
          </a:p>
          <a:p>
            <a:r>
              <a:rPr lang="en-US" sz="2400" b="1" dirty="0"/>
              <a:t>Connections to dystopian fiction? Ultimately, what dystopian fears could emerge from the use of this technology?</a:t>
            </a:r>
          </a:p>
          <a:p>
            <a:r>
              <a:rPr lang="en-US" sz="2400" b="1" dirty="0"/>
              <a:t>What questions do you have? How was listening to the podcast?</a:t>
            </a:r>
          </a:p>
          <a:p>
            <a:endParaRPr lang="en-US" sz="2400" b="1" dirty="0"/>
          </a:p>
        </p:txBody>
      </p:sp>
      <p:pic>
        <p:nvPicPr>
          <p:cNvPr id="6" name="Graphic 5" descr="Brontosaurus">
            <a:extLst>
              <a:ext uri="{FF2B5EF4-FFF2-40B4-BE49-F238E27FC236}">
                <a16:creationId xmlns:a16="http://schemas.microsoft.com/office/drawing/2014/main" id="{91C514E7-B513-40FC-9F8D-48AB77E476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8835" y="96351"/>
            <a:ext cx="914400" cy="914400"/>
          </a:xfrm>
          <a:prstGeom prst="rect">
            <a:avLst/>
          </a:prstGeom>
        </p:spPr>
      </p:pic>
    </p:spTree>
    <p:extLst>
      <p:ext uri="{BB962C8B-B14F-4D97-AF65-F5344CB8AC3E}">
        <p14:creationId xmlns:p14="http://schemas.microsoft.com/office/powerpoint/2010/main" val="222422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D605-38EE-436C-BC08-63647481F56A}"/>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46CA1D97-BFC0-4A4F-B2EE-0FF62B5698D3}"/>
              </a:ext>
            </a:extLst>
          </p:cNvPr>
          <p:cNvSpPr>
            <a:spLocks noGrp="1"/>
          </p:cNvSpPr>
          <p:nvPr>
            <p:ph idx="1"/>
          </p:nvPr>
        </p:nvSpPr>
        <p:spPr>
          <a:xfrm>
            <a:off x="913795" y="1732449"/>
            <a:ext cx="10353762" cy="4842087"/>
          </a:xfrm>
        </p:spPr>
        <p:txBody>
          <a:bodyPr>
            <a:normAutofit/>
          </a:bodyPr>
          <a:lstStyle/>
          <a:p>
            <a:r>
              <a:rPr lang="en-US" dirty="0">
                <a:hlinkClick r:id="rId2"/>
              </a:rPr>
              <a:t>https://www.broadinstitute.org/what-broad/areas-focus/project-spotlight/questions-and-answers-about-crispr</a:t>
            </a:r>
            <a:r>
              <a:rPr lang="en-US" dirty="0"/>
              <a:t> </a:t>
            </a:r>
          </a:p>
          <a:p>
            <a:r>
              <a:rPr lang="en-US" dirty="0"/>
              <a:t>“CRISPR” (pronounced “crisper”) stands for Clustered Regularly Interspaced Short Palindromic Repeats, which are the hallmark of a bacterial defense system that forms the basis for CRISPR-Cas9 genome editing technology. In the field of genome engineering, the term “CRISPR” or “CRISPR-Cas9” is often used loosely to refer to the various CRISPR-Cas9 and -CPF1, (and other) systems that can be programmed to target specific stretches of genetic code and to edit DNA at precise locations, as well as for other purposes, such as for new diagnostic tools. With these systems, researchers can permanently modify genes in living cells and organisms and, in the future, may make it possible to correct mutations at precise locations in the human genome in order to treat genetic causes of disease. Other systems are now available, such as CRISPR-Cas13’s, that target RNA provide alternate avenues for use, and with unique characteristics that have been leveraged for sensitive diagnostic tools, such as SHERLOCK.</a:t>
            </a:r>
          </a:p>
        </p:txBody>
      </p:sp>
    </p:spTree>
    <p:extLst>
      <p:ext uri="{BB962C8B-B14F-4D97-AF65-F5344CB8AC3E}">
        <p14:creationId xmlns:p14="http://schemas.microsoft.com/office/powerpoint/2010/main" val="260829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Content Placeholder 4" descr="A person wearing a striped shirt&#10;&#10;Description generated with high confidence">
            <a:extLst>
              <a:ext uri="{FF2B5EF4-FFF2-40B4-BE49-F238E27FC236}">
                <a16:creationId xmlns:a16="http://schemas.microsoft.com/office/drawing/2014/main" id="{EB5DF6F8-C905-44E9-9A6F-EB25921F2962}"/>
              </a:ext>
            </a:extLst>
          </p:cNvPr>
          <p:cNvPicPr>
            <a:picLocks noChangeAspect="1"/>
          </p:cNvPicPr>
          <p:nvPr/>
        </p:nvPicPr>
        <p:blipFill rotWithShape="1">
          <a:blip r:embed="rId4"/>
          <a:srcRect l="23087" r="15088"/>
          <a:stretch/>
        </p:blipFill>
        <p:spPr>
          <a:xfrm>
            <a:off x="4654295" y="10"/>
            <a:ext cx="7537705" cy="6857990"/>
          </a:xfrm>
          <a:prstGeom prst="rect">
            <a:avLst/>
          </a:prstGeom>
        </p:spPr>
      </p:pic>
      <p:sp>
        <p:nvSpPr>
          <p:cNvPr id="2" name="Title 1">
            <a:extLst>
              <a:ext uri="{FF2B5EF4-FFF2-40B4-BE49-F238E27FC236}">
                <a16:creationId xmlns:a16="http://schemas.microsoft.com/office/drawing/2014/main" id="{672F3944-B0ED-4245-B285-03CBEFACC29C}"/>
              </a:ext>
            </a:extLst>
          </p:cNvPr>
          <p:cNvSpPr>
            <a:spLocks noGrp="1"/>
          </p:cNvSpPr>
          <p:nvPr>
            <p:ph type="title"/>
          </p:nvPr>
        </p:nvSpPr>
        <p:spPr>
          <a:xfrm>
            <a:off x="4710270" y="284136"/>
            <a:ext cx="3178367" cy="2738034"/>
          </a:xfrm>
        </p:spPr>
        <p:txBody>
          <a:bodyPr anchor="t">
            <a:normAutofit/>
          </a:bodyPr>
          <a:lstStyle/>
          <a:p>
            <a:pPr algn="l"/>
            <a:r>
              <a:rPr lang="en-US" sz="2800" b="1" u="sng" dirty="0"/>
              <a:t>He </a:t>
            </a:r>
            <a:r>
              <a:rPr lang="en-US" sz="2800" b="1" u="sng" dirty="0" err="1"/>
              <a:t>Jiankui</a:t>
            </a:r>
            <a:r>
              <a:rPr lang="en-US" sz="2800" b="1" dirty="0"/>
              <a:t> attends the International Summit on Human Genome Editing at the University of Hong Kong.</a:t>
            </a:r>
          </a:p>
        </p:txBody>
      </p:sp>
      <p:sp>
        <p:nvSpPr>
          <p:cNvPr id="10" name="Content Placeholder 9">
            <a:extLst>
              <a:ext uri="{FF2B5EF4-FFF2-40B4-BE49-F238E27FC236}">
                <a16:creationId xmlns:a16="http://schemas.microsoft.com/office/drawing/2014/main" id="{BB35454E-08D7-4590-A420-024D550F4123}"/>
              </a:ext>
            </a:extLst>
          </p:cNvPr>
          <p:cNvSpPr>
            <a:spLocks noGrp="1"/>
          </p:cNvSpPr>
          <p:nvPr>
            <p:ph idx="1"/>
          </p:nvPr>
        </p:nvSpPr>
        <p:spPr>
          <a:xfrm>
            <a:off x="493776" y="284137"/>
            <a:ext cx="4216494" cy="6380134"/>
          </a:xfrm>
        </p:spPr>
        <p:txBody>
          <a:bodyPr anchor="t">
            <a:normAutofit/>
          </a:bodyPr>
          <a:lstStyle/>
          <a:p>
            <a:pPr marL="36900" indent="0">
              <a:spcBef>
                <a:spcPts val="0"/>
              </a:spcBef>
              <a:buNone/>
            </a:pPr>
            <a:r>
              <a:rPr lang="en-US" sz="1650" dirty="0"/>
              <a:t>	It is still unclear if He did what he claims to have done. Nonetheless, the reaction was swift and negative. The CRISPR pioneer Jennifer </a:t>
            </a:r>
            <a:r>
              <a:rPr lang="en-US" sz="1650" dirty="0" err="1"/>
              <a:t>Doudna</a:t>
            </a:r>
            <a:r>
              <a:rPr lang="en-US" sz="1650" dirty="0"/>
              <a:t> says she was “horrified,” NIH Director Francis Collins said the experiment was “profoundly disturbing,” and even Julian </a:t>
            </a:r>
            <a:r>
              <a:rPr lang="en-US" sz="1650" dirty="0" err="1"/>
              <a:t>Savulescu</a:t>
            </a:r>
            <a:r>
              <a:rPr lang="en-US" sz="1650" dirty="0"/>
              <a:t>, an ethicist who has described gene-editing research as “a moral necessity,” described He’s work as “monstrous.”</a:t>
            </a:r>
          </a:p>
          <a:p>
            <a:pPr marL="36900" indent="0">
              <a:spcBef>
                <a:spcPts val="0"/>
              </a:spcBef>
              <a:buNone/>
            </a:pPr>
            <a:r>
              <a:rPr lang="en-US" sz="1650" dirty="0"/>
              <a:t>	Such a strong reaction is understandable, given the many puzzling and worrying details about the experiment. Even without any speculation about designer babies and Gattaca-like futures that may or may not come to pass, the details about what has already transpired are galling enough. If you wanted to create the worst possible scenario for introducing the first gene-edited babies into the world, it is difficult to imagine how you could improve on this 15-part farce.</a:t>
            </a:r>
          </a:p>
        </p:txBody>
      </p:sp>
      <p:pic>
        <p:nvPicPr>
          <p:cNvPr id="13" name="Picture 12" descr="A close up of a logo&#10;&#10;Description generated with very high confidence">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spTree>
    <p:extLst>
      <p:ext uri="{BB962C8B-B14F-4D97-AF65-F5344CB8AC3E}">
        <p14:creationId xmlns:p14="http://schemas.microsoft.com/office/powerpoint/2010/main" val="91005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1B23D-FA2D-42B5-8EF4-AA7C310E4ACD}"/>
              </a:ext>
            </a:extLst>
          </p:cNvPr>
          <p:cNvSpPr>
            <a:spLocks noGrp="1"/>
          </p:cNvSpPr>
          <p:nvPr>
            <p:ph idx="1"/>
          </p:nvPr>
        </p:nvSpPr>
        <p:spPr>
          <a:xfrm>
            <a:off x="566928" y="1752599"/>
            <a:ext cx="11301983" cy="5009049"/>
          </a:xfrm>
        </p:spPr>
        <p:txBody>
          <a:bodyPr numCol="2">
            <a:normAutofit/>
          </a:bodyPr>
          <a:lstStyle/>
          <a:p>
            <a:pPr marL="551250" indent="-514350">
              <a:spcBef>
                <a:spcPts val="0"/>
              </a:spcBef>
              <a:spcAft>
                <a:spcPts val="0"/>
              </a:spcAft>
              <a:buFont typeface="+mj-lt"/>
              <a:buAutoNum type="arabicPeriod"/>
            </a:pPr>
            <a:r>
              <a:rPr lang="en-US" sz="2400" b="1" u="sng" dirty="0"/>
              <a:t>He didn’t address an unmet medical need</a:t>
            </a:r>
            <a:r>
              <a:rPr lang="en-US" sz="2400" b="1" dirty="0"/>
              <a:t>: </a:t>
            </a:r>
            <a:r>
              <a:rPr lang="en-US" sz="1600" b="1" dirty="0"/>
              <a:t>“</a:t>
            </a:r>
            <a:r>
              <a:rPr lang="en-US" sz="1600" b="1" i="1" dirty="0"/>
              <a:t>Deactivating CCR5 doesn’t confer complete immunity to HIV, either, since some strains of the virus can enter cells via a different protein.</a:t>
            </a:r>
            <a:r>
              <a:rPr lang="en-US" sz="1600" b="1" dirty="0"/>
              <a:t>”</a:t>
            </a:r>
          </a:p>
          <a:p>
            <a:pPr marL="551250" indent="-514350">
              <a:spcBef>
                <a:spcPts val="0"/>
              </a:spcBef>
              <a:spcAft>
                <a:spcPts val="0"/>
              </a:spcAft>
              <a:buFont typeface="+mj-lt"/>
              <a:buAutoNum type="arabicPeriod"/>
            </a:pPr>
            <a:r>
              <a:rPr lang="en-US" sz="2400" b="1" u="sng" dirty="0"/>
              <a:t>The actual editing wasn’t executed well</a:t>
            </a:r>
            <a:r>
              <a:rPr lang="en-US" sz="2400" b="1" dirty="0"/>
              <a:t>: </a:t>
            </a:r>
            <a:r>
              <a:rPr lang="en-US" sz="1600" b="1" dirty="0"/>
              <a:t>“</a:t>
            </a:r>
            <a:r>
              <a:rPr lang="en-US" sz="1600" b="1" i="1" dirty="0"/>
              <a:t>Ryder says: ‘He made new mutations, and there’s no reason to think that they’d be protective—or even that they’d be safe.’</a:t>
            </a:r>
            <a:r>
              <a:rPr lang="en-US" sz="1600" b="1" dirty="0"/>
              <a:t>”</a:t>
            </a:r>
          </a:p>
          <a:p>
            <a:pPr marL="551250" indent="-514350">
              <a:spcBef>
                <a:spcPts val="0"/>
              </a:spcBef>
              <a:spcAft>
                <a:spcPts val="0"/>
              </a:spcAft>
              <a:buFont typeface="+mj-lt"/>
              <a:buAutoNum type="arabicPeriod"/>
            </a:pPr>
            <a:r>
              <a:rPr lang="en-US" sz="2400" b="1" u="sng" dirty="0"/>
              <a:t>It’s not clear what those new mutations will do</a:t>
            </a:r>
            <a:r>
              <a:rPr lang="en-US" sz="2400" b="1" dirty="0"/>
              <a:t>. </a:t>
            </a:r>
          </a:p>
          <a:p>
            <a:pPr marL="551250" indent="-514350">
              <a:spcBef>
                <a:spcPts val="0"/>
              </a:spcBef>
              <a:spcAft>
                <a:spcPts val="0"/>
              </a:spcAft>
              <a:buFont typeface="+mj-lt"/>
              <a:buAutoNum type="arabicPeriod"/>
            </a:pPr>
            <a:r>
              <a:rPr lang="en-US" sz="2400" b="1" u="sng" dirty="0"/>
              <a:t>There were problems with informed consent</a:t>
            </a:r>
            <a:r>
              <a:rPr lang="en-US" sz="2400" b="1" dirty="0"/>
              <a:t>. </a:t>
            </a:r>
          </a:p>
          <a:p>
            <a:pPr marL="551250" indent="-514350">
              <a:spcBef>
                <a:spcPts val="0"/>
              </a:spcBef>
              <a:spcAft>
                <a:spcPts val="0"/>
              </a:spcAft>
              <a:buFont typeface="+mj-lt"/>
              <a:buAutoNum type="arabicPeriod"/>
            </a:pPr>
            <a:r>
              <a:rPr lang="en-US" sz="2400" b="1" u="sng" dirty="0"/>
              <a:t>He operated under a cloak of secrecy</a:t>
            </a:r>
            <a:r>
              <a:rPr lang="en-US" sz="2400" b="1" dirty="0"/>
              <a:t>.</a:t>
            </a:r>
          </a:p>
          <a:p>
            <a:pPr marL="551250" indent="-514350">
              <a:spcBef>
                <a:spcPts val="0"/>
              </a:spcBef>
              <a:spcAft>
                <a:spcPts val="0"/>
              </a:spcAft>
              <a:buFont typeface="+mj-lt"/>
              <a:buAutoNum type="arabicPeriod"/>
            </a:pPr>
            <a:r>
              <a:rPr lang="en-US" sz="2400" b="1" u="sng" dirty="0"/>
              <a:t>A few people knew about He’s intentions but failed to stop him</a:t>
            </a:r>
            <a:r>
              <a:rPr lang="en-US" sz="2400" b="1" dirty="0"/>
              <a:t>.</a:t>
            </a:r>
          </a:p>
          <a:p>
            <a:pPr marL="551250" indent="-514350">
              <a:spcBef>
                <a:spcPts val="0"/>
              </a:spcBef>
              <a:spcAft>
                <a:spcPts val="0"/>
              </a:spcAft>
              <a:buFont typeface="+mj-lt"/>
              <a:buAutoNum type="arabicPeriod"/>
            </a:pPr>
            <a:r>
              <a:rPr lang="en-US" sz="2400" b="1" u="sng" dirty="0"/>
              <a:t>He acted in contravention of global consensus</a:t>
            </a:r>
            <a:r>
              <a:rPr lang="en-US" sz="2400" b="1" dirty="0"/>
              <a:t>.</a:t>
            </a:r>
          </a:p>
          <a:p>
            <a:pPr marL="551250" indent="-514350">
              <a:spcBef>
                <a:spcPts val="0"/>
              </a:spcBef>
              <a:spcAft>
                <a:spcPts val="0"/>
              </a:spcAft>
              <a:buFont typeface="+mj-lt"/>
              <a:buAutoNum type="arabicPeriod"/>
            </a:pPr>
            <a:r>
              <a:rPr lang="en-US" sz="2400" b="1" u="sng" dirty="0"/>
              <a:t>He acted in contravention of his own stated ethical views</a:t>
            </a:r>
            <a:r>
              <a:rPr lang="en-US" sz="2400" b="1" dirty="0"/>
              <a:t>. </a:t>
            </a:r>
          </a:p>
          <a:p>
            <a:pPr marL="551250" indent="-514350">
              <a:spcBef>
                <a:spcPts val="0"/>
              </a:spcBef>
              <a:spcAft>
                <a:spcPts val="0"/>
              </a:spcAft>
              <a:buFont typeface="+mj-lt"/>
              <a:buAutoNum type="arabicPeriod"/>
            </a:pPr>
            <a:r>
              <a:rPr lang="en-US" sz="2400" b="1" u="sng" dirty="0"/>
              <a:t>He sought ethical advice and ignored i</a:t>
            </a:r>
            <a:r>
              <a:rPr lang="en-US" sz="2400" b="1" dirty="0"/>
              <a:t>t. </a:t>
            </a:r>
          </a:p>
          <a:p>
            <a:pPr marL="551250" indent="-514350">
              <a:spcBef>
                <a:spcPts val="0"/>
              </a:spcBef>
              <a:spcAft>
                <a:spcPts val="0"/>
              </a:spcAft>
              <a:buFont typeface="+mj-lt"/>
              <a:buAutoNum type="arabicPeriod"/>
            </a:pPr>
            <a:r>
              <a:rPr lang="en-US" sz="2400" b="1" u="sng" dirty="0"/>
              <a:t>A leading geneticist came to He’s defense</a:t>
            </a:r>
            <a:r>
              <a:rPr lang="en-US" sz="2400" b="1" dirty="0"/>
              <a:t>.</a:t>
            </a:r>
          </a:p>
          <a:p>
            <a:pPr marL="551250" indent="-514350">
              <a:spcBef>
                <a:spcPts val="0"/>
              </a:spcBef>
              <a:spcAft>
                <a:spcPts val="0"/>
              </a:spcAft>
              <a:buFont typeface="+mj-lt"/>
              <a:buAutoNum type="arabicPeriod"/>
            </a:pPr>
            <a:r>
              <a:rPr lang="en-US" sz="2400" b="1" u="sng" dirty="0"/>
              <a:t>This could easily happen again</a:t>
            </a:r>
            <a:r>
              <a:rPr lang="en-US" sz="2400" b="1" dirty="0"/>
              <a:t>: </a:t>
            </a:r>
            <a:r>
              <a:rPr lang="en-US" sz="1600" b="1" dirty="0"/>
              <a:t>“</a:t>
            </a:r>
            <a:r>
              <a:rPr lang="en-US" sz="1600" i="1" dirty="0"/>
              <a:t>regardless of the risks or merits of the experiment, it reveals a vulnerability at the heart of modern science. That is: Small groups of researchers can make virtually unilateral decisions about experiments that have potentially global consequences, and that everyone else only learns about after the fact.</a:t>
            </a:r>
            <a:r>
              <a:rPr lang="en-US" sz="1600" dirty="0"/>
              <a:t>”</a:t>
            </a:r>
            <a:endParaRPr lang="en-US" sz="1600" b="1" dirty="0"/>
          </a:p>
        </p:txBody>
      </p:sp>
      <p:pic>
        <p:nvPicPr>
          <p:cNvPr id="4" name="Picture 3">
            <a:extLst>
              <a:ext uri="{FF2B5EF4-FFF2-40B4-BE49-F238E27FC236}">
                <a16:creationId xmlns:a16="http://schemas.microsoft.com/office/drawing/2014/main" id="{2B9432FB-2C4A-4A11-ABC0-5AFA430B5AC0}"/>
              </a:ext>
            </a:extLst>
          </p:cNvPr>
          <p:cNvPicPr>
            <a:picLocks noChangeAspect="1"/>
          </p:cNvPicPr>
          <p:nvPr/>
        </p:nvPicPr>
        <p:blipFill>
          <a:blip r:embed="rId3"/>
          <a:stretch>
            <a:fillRect/>
          </a:stretch>
        </p:blipFill>
        <p:spPr>
          <a:xfrm>
            <a:off x="1618688" y="-1"/>
            <a:ext cx="8943975" cy="1752600"/>
          </a:xfrm>
          <a:prstGeom prst="rect">
            <a:avLst/>
          </a:prstGeom>
        </p:spPr>
      </p:pic>
    </p:spTree>
    <p:extLst>
      <p:ext uri="{BB962C8B-B14F-4D97-AF65-F5344CB8AC3E}">
        <p14:creationId xmlns:p14="http://schemas.microsoft.com/office/powerpoint/2010/main" val="773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6B52-FBDD-46B2-85F0-607933CA2387}"/>
              </a:ext>
            </a:extLst>
          </p:cNvPr>
          <p:cNvSpPr>
            <a:spLocks noGrp="1"/>
          </p:cNvSpPr>
          <p:nvPr>
            <p:ph type="title"/>
          </p:nvPr>
        </p:nvSpPr>
        <p:spPr>
          <a:xfrm>
            <a:off x="913795" y="247291"/>
            <a:ext cx="10353762" cy="970450"/>
          </a:xfrm>
        </p:spPr>
        <p:txBody>
          <a:bodyPr>
            <a:normAutofit/>
          </a:bodyPr>
          <a:lstStyle/>
          <a:p>
            <a:r>
              <a:rPr lang="en-US" sz="4800" b="1" dirty="0"/>
              <a:t>Key Definitions:</a:t>
            </a:r>
          </a:p>
        </p:txBody>
      </p:sp>
      <p:sp>
        <p:nvSpPr>
          <p:cNvPr id="3" name="Content Placeholder 2">
            <a:extLst>
              <a:ext uri="{FF2B5EF4-FFF2-40B4-BE49-F238E27FC236}">
                <a16:creationId xmlns:a16="http://schemas.microsoft.com/office/drawing/2014/main" id="{BEB1B23D-FA2D-42B5-8EF4-AA7C310E4ACD}"/>
              </a:ext>
            </a:extLst>
          </p:cNvPr>
          <p:cNvSpPr>
            <a:spLocks noGrp="1"/>
          </p:cNvSpPr>
          <p:nvPr>
            <p:ph idx="1"/>
          </p:nvPr>
        </p:nvSpPr>
        <p:spPr>
          <a:xfrm>
            <a:off x="913795" y="1217741"/>
            <a:ext cx="10353762" cy="5392968"/>
          </a:xfrm>
        </p:spPr>
        <p:txBody>
          <a:bodyPr>
            <a:normAutofit/>
          </a:bodyPr>
          <a:lstStyle/>
          <a:p>
            <a:pPr marL="494100" indent="-457200">
              <a:buFont typeface="+mj-lt"/>
              <a:buAutoNum type="arabicPeriod"/>
            </a:pPr>
            <a:r>
              <a:rPr lang="en-US" b="1" u="sng" dirty="0"/>
              <a:t>Cloning</a:t>
            </a:r>
            <a:r>
              <a:rPr lang="en-US" dirty="0"/>
              <a:t>: is the process of producing genetically identical individuals of an organism either naturally or artificially.</a:t>
            </a:r>
          </a:p>
          <a:p>
            <a:pPr marL="494100" indent="-457200">
              <a:buFont typeface="+mj-lt"/>
              <a:buAutoNum type="arabicPeriod"/>
            </a:pPr>
            <a:r>
              <a:rPr lang="en-US" b="1" u="sng" dirty="0"/>
              <a:t>Genome</a:t>
            </a:r>
            <a:r>
              <a:rPr lang="en-US" dirty="0"/>
              <a:t>: our entire genetic blueprint. Three billion pairs of As, </a:t>
            </a:r>
            <a:r>
              <a:rPr lang="en-US" dirty="0" err="1"/>
              <a:t>Ts</a:t>
            </a:r>
            <a:r>
              <a:rPr lang="en-US" dirty="0"/>
              <a:t>, Cs, and </a:t>
            </a:r>
            <a:r>
              <a:rPr lang="en-US" dirty="0" err="1"/>
              <a:t>Gs</a:t>
            </a:r>
            <a:r>
              <a:rPr lang="en-US" dirty="0"/>
              <a:t> that each of us carries in most of our cells.</a:t>
            </a:r>
          </a:p>
          <a:p>
            <a:pPr marL="494100" indent="-457200">
              <a:buFont typeface="+mj-lt"/>
              <a:buAutoNum type="arabicPeriod"/>
            </a:pPr>
            <a:r>
              <a:rPr lang="en-US" b="1" u="sng" dirty="0"/>
              <a:t>Germline Cells</a:t>
            </a:r>
            <a:r>
              <a:rPr lang="en-US" dirty="0"/>
              <a:t>:  a series of germ cells each descended or developed from earlier cells in the series, regarded as continuing through successive generations of an organism. The germline in a multicellular organism is the population of its bodily cells that are so differentiated or segregated that in the usual processes of reproduction they may pass on their genetic material to the progeny.</a:t>
            </a:r>
          </a:p>
        </p:txBody>
      </p:sp>
    </p:spTree>
    <p:extLst>
      <p:ext uri="{BB962C8B-B14F-4D97-AF65-F5344CB8AC3E}">
        <p14:creationId xmlns:p14="http://schemas.microsoft.com/office/powerpoint/2010/main" val="157357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8283-33C7-468A-A1E3-4A14CB01997E}"/>
              </a:ext>
            </a:extLst>
          </p:cNvPr>
          <p:cNvSpPr>
            <a:spLocks noGrp="1"/>
          </p:cNvSpPr>
          <p:nvPr>
            <p:ph type="title"/>
          </p:nvPr>
        </p:nvSpPr>
        <p:spPr>
          <a:xfrm>
            <a:off x="913795" y="96350"/>
            <a:ext cx="10353762" cy="970450"/>
          </a:xfrm>
        </p:spPr>
        <p:txBody>
          <a:bodyPr/>
          <a:lstStyle/>
          <a:p>
            <a:r>
              <a:rPr lang="en-US" dirty="0"/>
              <a:t>Extent of Modern (Human) Gene Editing</a:t>
            </a:r>
          </a:p>
        </p:txBody>
      </p:sp>
      <p:sp>
        <p:nvSpPr>
          <p:cNvPr id="3" name="Content Placeholder 2">
            <a:extLst>
              <a:ext uri="{FF2B5EF4-FFF2-40B4-BE49-F238E27FC236}">
                <a16:creationId xmlns:a16="http://schemas.microsoft.com/office/drawing/2014/main" id="{EBA468E6-5DB6-4847-9BE9-79FEB125B74C}"/>
              </a:ext>
            </a:extLst>
          </p:cNvPr>
          <p:cNvSpPr>
            <a:spLocks noGrp="1"/>
          </p:cNvSpPr>
          <p:nvPr>
            <p:ph idx="1"/>
          </p:nvPr>
        </p:nvSpPr>
        <p:spPr>
          <a:xfrm>
            <a:off x="913795" y="1066800"/>
            <a:ext cx="10353762" cy="5635923"/>
          </a:xfrm>
        </p:spPr>
        <p:txBody>
          <a:bodyPr>
            <a:normAutofit/>
          </a:bodyPr>
          <a:lstStyle/>
          <a:p>
            <a:r>
              <a:rPr lang="en-US" sz="2600" b="1" dirty="0"/>
              <a:t>It is just in the last 65 years– a single lifetime– we figured out how DNA works, built machines that could read it, and then tools that could rewrite it. </a:t>
            </a:r>
          </a:p>
          <a:p>
            <a:r>
              <a:rPr lang="en-US" sz="2600" u="sng" dirty="0"/>
              <a:t>From the podcast</a:t>
            </a:r>
            <a:r>
              <a:rPr lang="en-US" sz="2600" b="1" dirty="0"/>
              <a:t>: “We have a long trend towards using genetics more and more in human reproduction. This is a big step towards that direction, but we’ve been doing it for a really long time.  I mean in the United States you can walk into a fertility clinic... Say ‘I want a baby, I don’t want a girl, and I want my baby boy to have blue eyes.’ … You can do that. There are non-CRISPR questions that have to do with the way we’re using genetics to choose what kind of humans we bring into the world.”</a:t>
            </a:r>
          </a:p>
          <a:p>
            <a:r>
              <a:rPr lang="en-US" sz="2600" b="1" dirty="0"/>
              <a:t>If you do some supplemental research, look into what has </a:t>
            </a:r>
            <a:br>
              <a:rPr lang="en-US" sz="2600" b="1" dirty="0"/>
            </a:br>
            <a:r>
              <a:rPr lang="en-US" sz="2600" b="1" dirty="0"/>
              <a:t>happened on the CRISPR front recently.</a:t>
            </a:r>
          </a:p>
        </p:txBody>
      </p:sp>
      <p:pic>
        <p:nvPicPr>
          <p:cNvPr id="4" name="Graphic 3" descr="DNA">
            <a:extLst>
              <a:ext uri="{FF2B5EF4-FFF2-40B4-BE49-F238E27FC236}">
                <a16:creationId xmlns:a16="http://schemas.microsoft.com/office/drawing/2014/main" id="{7AE34EF9-9310-41A5-B1A0-0B3E4EBA73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6282" y="4864607"/>
            <a:ext cx="1838117" cy="1838117"/>
          </a:xfrm>
          <a:prstGeom prst="rect">
            <a:avLst/>
          </a:prstGeom>
        </p:spPr>
      </p:pic>
      <p:pic>
        <p:nvPicPr>
          <p:cNvPr id="5" name="Graphic 4" descr="Brontosaurus">
            <a:extLst>
              <a:ext uri="{FF2B5EF4-FFF2-40B4-BE49-F238E27FC236}">
                <a16:creationId xmlns:a16="http://schemas.microsoft.com/office/drawing/2014/main" id="{E482FF55-6369-4627-A071-4163C32C8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8835" y="96351"/>
            <a:ext cx="914400" cy="914400"/>
          </a:xfrm>
          <a:prstGeom prst="rect">
            <a:avLst/>
          </a:prstGeom>
        </p:spPr>
      </p:pic>
    </p:spTree>
    <p:extLst>
      <p:ext uri="{BB962C8B-B14F-4D97-AF65-F5344CB8AC3E}">
        <p14:creationId xmlns:p14="http://schemas.microsoft.com/office/powerpoint/2010/main" val="360822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6B52-FBDD-46B2-85F0-607933CA2387}"/>
              </a:ext>
            </a:extLst>
          </p:cNvPr>
          <p:cNvSpPr>
            <a:spLocks noGrp="1"/>
          </p:cNvSpPr>
          <p:nvPr>
            <p:ph type="title"/>
          </p:nvPr>
        </p:nvSpPr>
        <p:spPr>
          <a:xfrm>
            <a:off x="913795" y="247291"/>
            <a:ext cx="10353762" cy="970450"/>
          </a:xfrm>
        </p:spPr>
        <p:txBody>
          <a:bodyPr>
            <a:normAutofit fontScale="90000"/>
          </a:bodyPr>
          <a:lstStyle/>
          <a:p>
            <a:r>
              <a:rPr lang="en-US" sz="4800" b="1" u="sng" dirty="0"/>
              <a:t>Preimplantation genetic diagnosis (PGD)</a:t>
            </a:r>
            <a:r>
              <a:rPr lang="en-US" sz="4800" dirty="0"/>
              <a:t>:</a:t>
            </a:r>
            <a:endParaRPr lang="en-US" sz="4800" b="1" dirty="0"/>
          </a:p>
        </p:txBody>
      </p:sp>
      <p:sp>
        <p:nvSpPr>
          <p:cNvPr id="3" name="Content Placeholder 2">
            <a:extLst>
              <a:ext uri="{FF2B5EF4-FFF2-40B4-BE49-F238E27FC236}">
                <a16:creationId xmlns:a16="http://schemas.microsoft.com/office/drawing/2014/main" id="{BEB1B23D-FA2D-42B5-8EF4-AA7C310E4ACD}"/>
              </a:ext>
            </a:extLst>
          </p:cNvPr>
          <p:cNvSpPr>
            <a:spLocks noGrp="1"/>
          </p:cNvSpPr>
          <p:nvPr>
            <p:ph idx="1"/>
          </p:nvPr>
        </p:nvSpPr>
        <p:spPr>
          <a:xfrm>
            <a:off x="913795" y="1217741"/>
            <a:ext cx="10353762" cy="5392968"/>
          </a:xfrm>
        </p:spPr>
        <p:txBody>
          <a:bodyPr>
            <a:normAutofit fontScale="85000" lnSpcReduction="10000"/>
          </a:bodyPr>
          <a:lstStyle/>
          <a:p>
            <a:r>
              <a:rPr lang="en-US" b="1" u="sng" dirty="0"/>
              <a:t>Preimplantation genetic diagnosis (PGD)</a:t>
            </a:r>
            <a:r>
              <a:rPr lang="en-US" dirty="0"/>
              <a:t>: is a procedure used prior to implantation to help identify genetic defects within embryos. This serves to prevent certain genetic diseases or disorders from being passed on to the child. The embryos used in PGD are usually created during the process of in vitro fertilization (IVF). The PGD allows studying the DNA of eggs or embryos to select those that carry certain mutations for genetic diseases. </a:t>
            </a:r>
          </a:p>
          <a:p>
            <a:r>
              <a:rPr lang="en-US" dirty="0"/>
              <a:t>PGD has raised ethical issues, although this approach could reduce reliance on fetal deselection during pregnancy. The technique can be used for prenatal sex discernment of the embryo, and thus potentially can be used to select embryos of one sex in preference of the other in the context of "family balancing". It may be possible to make other "social selection" choices in the future that introduce socio-economic concerns. Only unaffected embryos are implanted in a woman’s uterus; those that are affected are either discarded or donated to science.</a:t>
            </a:r>
          </a:p>
          <a:p>
            <a:r>
              <a:rPr lang="en-US" b="1" dirty="0"/>
              <a:t>PGD has the potential to screen for genetic issues unrelated to medical necessity, such as intelligence and beauty, and against negative traits such as disabilities.</a:t>
            </a:r>
            <a:r>
              <a:rPr lang="en-US" dirty="0"/>
              <a:t> The medical community has regarded this as a counterintuitive and controversial suggestion. The prospect of a "designer baby" is closely related to the PGD technique, creating a fear that increasing frequency of genetic screening will move toward a modern eugenics movement</a:t>
            </a:r>
            <a:r>
              <a:rPr lang="en-US" b="1" dirty="0"/>
              <a:t>. On the other hand, a principle of procreative beneficence is proposed, which is a putative moral obligation of parents in a position to select their children to favor those expected to have the best life. An argument in favor of this principle is that traits (such as empathy, memory, etc.) are "all-purpose means" in the sense of being of instrumental value in realizing whatever life plans the child may come to have.</a:t>
            </a:r>
          </a:p>
          <a:p>
            <a:r>
              <a:rPr lang="en-US" dirty="0"/>
              <a:t>Designer Baby Video: </a:t>
            </a:r>
            <a:r>
              <a:rPr lang="en-US" dirty="0">
                <a:hlinkClick r:id="rId2"/>
              </a:rPr>
              <a:t>https://www.youtube.com/watch?v=2ixEDLa3Jlc</a:t>
            </a:r>
            <a:r>
              <a:rPr lang="en-US" dirty="0"/>
              <a:t> </a:t>
            </a:r>
          </a:p>
        </p:txBody>
      </p:sp>
      <p:pic>
        <p:nvPicPr>
          <p:cNvPr id="5" name="Graphic 4" descr="Brontosaurus">
            <a:extLst>
              <a:ext uri="{FF2B5EF4-FFF2-40B4-BE49-F238E27FC236}">
                <a16:creationId xmlns:a16="http://schemas.microsoft.com/office/drawing/2014/main" id="{71207BCA-1CB0-41AD-8C5A-297465C96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3844" y="5943600"/>
            <a:ext cx="914400" cy="914400"/>
          </a:xfrm>
          <a:prstGeom prst="rect">
            <a:avLst/>
          </a:prstGeom>
        </p:spPr>
      </p:pic>
    </p:spTree>
    <p:extLst>
      <p:ext uri="{BB962C8B-B14F-4D97-AF65-F5344CB8AC3E}">
        <p14:creationId xmlns:p14="http://schemas.microsoft.com/office/powerpoint/2010/main" val="2541126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1590</Words>
  <Application>Microsoft Office PowerPoint</Application>
  <PresentationFormat>Widescreen</PresentationFormat>
  <Paragraphs>70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Calisto MT</vt:lpstr>
      <vt:lpstr>Wingdings 2</vt:lpstr>
      <vt:lpstr>Slate</vt:lpstr>
      <vt:lpstr>Remember, Smith is using the gold dinosaurs to guide your for thinking, notes, etc. you should do.</vt:lpstr>
      <vt:lpstr>Vox’s Today Explained: “Humans 2.0”</vt:lpstr>
      <vt:lpstr>Vox’s Today Explained: “Humans 2.0”</vt:lpstr>
      <vt:lpstr>CRISPR</vt:lpstr>
      <vt:lpstr>He Jiankui attends the International Summit on Human Genome Editing at the University of Hong Kong.</vt:lpstr>
      <vt:lpstr>PowerPoint Presentation</vt:lpstr>
      <vt:lpstr>Key Definitions:</vt:lpstr>
      <vt:lpstr>Extent of Modern (Human) Gene Editing</vt:lpstr>
      <vt:lpstr>Preimplantation genetic diagnosis (PGD):</vt:lpstr>
      <vt:lpstr>SOME SUPPLIMENTAL LINKS, YO</vt:lpstr>
      <vt:lpstr>Think: Cloning + Gene Editing in other Science Fiction 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Smith is using the gold dinosaurs to guide your for thinking, notes, etc. you should do.</dc:title>
  <dc:creator>kyle.p.smith@email.wsu.edu</dc:creator>
  <cp:lastModifiedBy>kyle.p.smith@email.wsu.edu</cp:lastModifiedBy>
  <cp:revision>2</cp:revision>
  <dcterms:created xsi:type="dcterms:W3CDTF">2020-04-20T20:30:00Z</dcterms:created>
  <dcterms:modified xsi:type="dcterms:W3CDTF">2020-04-20T20:44:41Z</dcterms:modified>
</cp:coreProperties>
</file>