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88E5DC-1BAB-44A4-9318-11192481DED9}" type="datetimeFigureOut">
              <a:rPr lang="en-US" smtClean="0"/>
              <a:t>9/20/2017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30D972-5581-46CE-9B7B-BC9E30E92497}" type="slidenum">
              <a:rPr lang="en-US" smtClean="0"/>
              <a:t>‹#›</a:t>
            </a:fld>
            <a:endParaRPr lang="en-US"/>
          </a:p>
        </p:txBody>
      </p:sp>
    </p:spTree>
    <p:extLst>
      <p:ext uri="{BB962C8B-B14F-4D97-AF65-F5344CB8AC3E}">
        <p14:creationId xmlns:p14="http://schemas.microsoft.com/office/powerpoint/2010/main" val="987361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4BF7DE-AB4C-4ECA-81A7-AFC2BA87E4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272807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4BF7DE-AB4C-4ECA-81A7-AFC2BA87E4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9831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4BF7DE-AB4C-4ECA-81A7-AFC2BA87E46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1740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A00C75-8DF7-4B92-BFF6-3DD16F03660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348233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00C75-8DF7-4B92-BFF6-3DD16F03660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2011240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00C75-8DF7-4B92-BFF6-3DD16F03660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1824955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A00C75-8DF7-4B92-BFF6-3DD16F03660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1604283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A00C75-8DF7-4B92-BFF6-3DD16F036605}" type="datetimeFigureOut">
              <a:rPr lang="en-US" smtClean="0"/>
              <a:pPr/>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2178679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A00C75-8DF7-4B92-BFF6-3DD16F036605}"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1423440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A00C75-8DF7-4B92-BFF6-3DD16F036605}" type="datetimeFigureOut">
              <a:rPr lang="en-US" smtClean="0"/>
              <a:pPr/>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297525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A00C75-8DF7-4B92-BFF6-3DD16F036605}" type="datetimeFigureOut">
              <a:rPr lang="en-US" smtClean="0"/>
              <a:pPr/>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4272134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00C75-8DF7-4B92-BFF6-3DD16F036605}" type="datetimeFigureOut">
              <a:rPr lang="en-US" smtClean="0"/>
              <a:pPr/>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461718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00C75-8DF7-4B92-BFF6-3DD16F036605}"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708050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A00C75-8DF7-4B92-BFF6-3DD16F036605}" type="datetimeFigureOut">
              <a:rPr lang="en-US" smtClean="0"/>
              <a:pPr/>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C09062-695C-4D83-81D4-D613BDD3A0EA}" type="slidenum">
              <a:rPr lang="en-US" smtClean="0"/>
              <a:pPr/>
              <a:t>‹#›</a:t>
            </a:fld>
            <a:endParaRPr lang="en-US"/>
          </a:p>
        </p:txBody>
      </p:sp>
    </p:spTree>
    <p:extLst>
      <p:ext uri="{BB962C8B-B14F-4D97-AF65-F5344CB8AC3E}">
        <p14:creationId xmlns:p14="http://schemas.microsoft.com/office/powerpoint/2010/main" val="599799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00C75-8DF7-4B92-BFF6-3DD16F036605}" type="datetimeFigureOut">
              <a:rPr lang="en-US" smtClean="0"/>
              <a:pPr/>
              <a:t>9/20/2017</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C09062-695C-4D83-81D4-D613BDD3A0EA}" type="slidenum">
              <a:rPr lang="en-US" smtClean="0"/>
              <a:pPr/>
              <a:t>‹#›</a:t>
            </a:fld>
            <a:endParaRPr lang="en-US"/>
          </a:p>
        </p:txBody>
      </p:sp>
    </p:spTree>
    <p:extLst>
      <p:ext uri="{BB962C8B-B14F-4D97-AF65-F5344CB8AC3E}">
        <p14:creationId xmlns:p14="http://schemas.microsoft.com/office/powerpoint/2010/main" val="35519909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0"/>
            <a:ext cx="8229600" cy="1143000"/>
          </a:xfrm>
        </p:spPr>
        <p:txBody>
          <a:bodyPr/>
          <a:lstStyle/>
          <a:p>
            <a:r>
              <a:rPr lang="en-US" b="1" u="sng" dirty="0" smtClean="0">
                <a:solidFill>
                  <a:schemeClr val="accent5">
                    <a:lumMod val="75000"/>
                  </a:schemeClr>
                </a:solidFill>
              </a:rPr>
              <a:t>Catharsis</a:t>
            </a:r>
            <a:endParaRPr lang="en-US" dirty="0"/>
          </a:p>
        </p:txBody>
      </p:sp>
      <p:sp>
        <p:nvSpPr>
          <p:cNvPr id="3" name="Content Placeholder 2"/>
          <p:cNvSpPr>
            <a:spLocks noGrp="1"/>
          </p:cNvSpPr>
          <p:nvPr>
            <p:ph idx="1"/>
          </p:nvPr>
        </p:nvSpPr>
        <p:spPr>
          <a:xfrm>
            <a:off x="1981200" y="1143000"/>
            <a:ext cx="8229600" cy="5410200"/>
          </a:xfrm>
        </p:spPr>
        <p:txBody>
          <a:bodyPr>
            <a:normAutofit fontScale="92500"/>
          </a:bodyPr>
          <a:lstStyle/>
          <a:p>
            <a:pPr>
              <a:buNone/>
            </a:pPr>
            <a:r>
              <a:rPr lang="en-US" b="1" u="sng" dirty="0" smtClean="0">
                <a:solidFill>
                  <a:schemeClr val="accent5">
                    <a:lumMod val="75000"/>
                  </a:schemeClr>
                </a:solidFill>
              </a:rPr>
              <a:t>Catharsis</a:t>
            </a:r>
            <a:r>
              <a:rPr lang="en-US" dirty="0" smtClean="0"/>
              <a:t> is when the audience feels intense pity or sadness about the contents or characters of literature and plays that results in the audience feeling happier or refreshed afterword due to the extreme purging of emotions. </a:t>
            </a:r>
          </a:p>
          <a:p>
            <a:pPr>
              <a:buNone/>
            </a:pPr>
            <a:r>
              <a:rPr lang="en-US" dirty="0" smtClean="0"/>
              <a:t>Aristotle </a:t>
            </a:r>
            <a:r>
              <a:rPr lang="en-US" dirty="0"/>
              <a:t>argued that tragedy cleansed the heart through pity and terror, purging us of our petty concerns and worries by making us aware that there can be nobility in suffering</a:t>
            </a:r>
            <a:r>
              <a:rPr lang="en-US" dirty="0" smtClean="0"/>
              <a:t>.</a:t>
            </a:r>
          </a:p>
          <a:p>
            <a:pPr>
              <a:buNone/>
            </a:pPr>
            <a:r>
              <a:rPr lang="en-US" b="1" dirty="0" smtClean="0"/>
              <a:t>In your own words describe what </a:t>
            </a:r>
            <a:r>
              <a:rPr lang="en-US" b="1" u="sng" dirty="0" smtClean="0">
                <a:solidFill>
                  <a:schemeClr val="accent5">
                    <a:lumMod val="75000"/>
                  </a:schemeClr>
                </a:solidFill>
              </a:rPr>
              <a:t>Catharsis</a:t>
            </a:r>
            <a:r>
              <a:rPr lang="en-US" b="1" dirty="0" smtClean="0"/>
              <a:t> physically feels like.</a:t>
            </a:r>
          </a:p>
          <a:p>
            <a:pPr>
              <a:buNone/>
            </a:pPr>
            <a:endParaRPr lang="en-US" dirty="0"/>
          </a:p>
        </p:txBody>
      </p:sp>
    </p:spTree>
    <p:extLst>
      <p:ext uri="{BB962C8B-B14F-4D97-AF65-F5344CB8AC3E}">
        <p14:creationId xmlns:p14="http://schemas.microsoft.com/office/powerpoint/2010/main" val="6003885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0"/>
            <a:ext cx="8229600" cy="1143000"/>
          </a:xfrm>
        </p:spPr>
        <p:txBody>
          <a:bodyPr/>
          <a:lstStyle/>
          <a:p>
            <a:r>
              <a:rPr lang="en-US" b="1" u="sng" dirty="0" smtClean="0">
                <a:solidFill>
                  <a:srgbClr val="7030A0"/>
                </a:solidFill>
              </a:rPr>
              <a:t>Archetype</a:t>
            </a:r>
            <a:r>
              <a:rPr lang="en-US" dirty="0" smtClean="0"/>
              <a:t>: </a:t>
            </a:r>
            <a:r>
              <a:rPr lang="en-US" b="1" u="sng" dirty="0" smtClean="0">
                <a:solidFill>
                  <a:srgbClr val="00B050"/>
                </a:solidFill>
              </a:rPr>
              <a:t>Tragic Hero</a:t>
            </a:r>
            <a:endParaRPr lang="en-US" b="1" u="sng" dirty="0">
              <a:solidFill>
                <a:srgbClr val="00B050"/>
              </a:solidFill>
            </a:endParaRPr>
          </a:p>
        </p:txBody>
      </p:sp>
      <p:sp>
        <p:nvSpPr>
          <p:cNvPr id="3" name="Content Placeholder 2"/>
          <p:cNvSpPr>
            <a:spLocks noGrp="1"/>
          </p:cNvSpPr>
          <p:nvPr>
            <p:ph idx="1"/>
          </p:nvPr>
        </p:nvSpPr>
        <p:spPr>
          <a:xfrm>
            <a:off x="2057400" y="1143000"/>
            <a:ext cx="8001000" cy="5029200"/>
          </a:xfrm>
        </p:spPr>
        <p:txBody>
          <a:bodyPr>
            <a:noAutofit/>
          </a:bodyPr>
          <a:lstStyle/>
          <a:p>
            <a:pPr marL="0" indent="0">
              <a:buNone/>
            </a:pPr>
            <a:r>
              <a:rPr lang="en-US" sz="2700" dirty="0"/>
              <a:t>Review: What is an </a:t>
            </a:r>
            <a:r>
              <a:rPr lang="en-US" sz="2800" b="1" u="sng" dirty="0">
                <a:solidFill>
                  <a:srgbClr val="7030A0"/>
                </a:solidFill>
              </a:rPr>
              <a:t>Archetype</a:t>
            </a:r>
            <a:r>
              <a:rPr lang="en-US" sz="2700" dirty="0"/>
              <a:t>?</a:t>
            </a:r>
          </a:p>
          <a:p>
            <a:pPr marL="0" indent="0">
              <a:buNone/>
            </a:pPr>
            <a:endParaRPr lang="en-US" sz="2700" dirty="0"/>
          </a:p>
          <a:p>
            <a:pPr marL="0" indent="0">
              <a:buNone/>
            </a:pPr>
            <a:r>
              <a:rPr lang="en-US" sz="2700" dirty="0"/>
              <a:t>The main character of a </a:t>
            </a:r>
            <a:r>
              <a:rPr lang="en-US" sz="2800" b="1" u="sng" dirty="0">
                <a:solidFill>
                  <a:schemeClr val="bg2">
                    <a:lumMod val="50000"/>
                  </a:schemeClr>
                </a:solidFill>
              </a:rPr>
              <a:t>Classical Tragedy</a:t>
            </a:r>
            <a:r>
              <a:rPr lang="en-US" sz="2700" dirty="0"/>
              <a:t> is the </a:t>
            </a:r>
            <a:r>
              <a:rPr lang="en-US" sz="2700" b="1" u="sng" dirty="0">
                <a:solidFill>
                  <a:srgbClr val="00B050"/>
                </a:solidFill>
              </a:rPr>
              <a:t>Tragic Hero</a:t>
            </a:r>
            <a:r>
              <a:rPr lang="en-US" sz="2700" dirty="0"/>
              <a:t>.</a:t>
            </a:r>
          </a:p>
          <a:p>
            <a:pPr marL="0" indent="0">
              <a:buNone/>
            </a:pPr>
            <a:endParaRPr lang="en-US" sz="2700" dirty="0"/>
          </a:p>
          <a:p>
            <a:pPr marL="0" indent="0">
              <a:buNone/>
            </a:pPr>
            <a:r>
              <a:rPr lang="en-US" sz="2700" dirty="0"/>
              <a:t>Author Oscar Wilde in his book </a:t>
            </a:r>
            <a:r>
              <a:rPr lang="en-US" sz="2700" i="1" dirty="0"/>
              <a:t>A Picture of Dorian Gray</a:t>
            </a:r>
            <a:r>
              <a:rPr lang="en-US" sz="2700" dirty="0"/>
              <a:t> on the reason we like the </a:t>
            </a:r>
            <a:r>
              <a:rPr lang="en-US" sz="2700" u="sng" dirty="0">
                <a:solidFill>
                  <a:srgbClr val="00B050"/>
                </a:solidFill>
              </a:rPr>
              <a:t>Tragic Hero</a:t>
            </a:r>
            <a:r>
              <a:rPr lang="en-US" sz="2700" dirty="0"/>
              <a:t>:</a:t>
            </a:r>
          </a:p>
          <a:p>
            <a:pPr marL="0" indent="0">
              <a:buNone/>
            </a:pPr>
            <a:endParaRPr lang="en-US" sz="2700" dirty="0"/>
          </a:p>
          <a:p>
            <a:pPr marL="0" indent="0">
              <a:buNone/>
            </a:pPr>
            <a:endParaRPr lang="en-US" sz="2700" dirty="0"/>
          </a:p>
          <a:p>
            <a:pPr marL="0" indent="0">
              <a:buNone/>
            </a:pPr>
            <a:endParaRPr lang="en-US" sz="2700" dirty="0"/>
          </a:p>
          <a:p>
            <a:pPr marL="0" indent="0">
              <a:buNone/>
            </a:pPr>
            <a:endParaRPr lang="en-US" sz="2700" dirty="0"/>
          </a:p>
          <a:p>
            <a:pPr marL="0" indent="0">
              <a:buNone/>
            </a:pPr>
            <a:endParaRPr lang="en-US" sz="2700" dirty="0"/>
          </a:p>
        </p:txBody>
      </p:sp>
      <p:pic>
        <p:nvPicPr>
          <p:cNvPr id="5" name="Picture 4"/>
          <p:cNvPicPr>
            <a:picLocks noChangeAspect="1"/>
          </p:cNvPicPr>
          <p:nvPr/>
        </p:nvPicPr>
        <p:blipFill>
          <a:blip r:embed="rId3"/>
          <a:stretch>
            <a:fillRect/>
          </a:stretch>
        </p:blipFill>
        <p:spPr>
          <a:xfrm>
            <a:off x="1524001" y="4648200"/>
            <a:ext cx="9152106" cy="1371600"/>
          </a:xfrm>
          <a:prstGeom prst="rect">
            <a:avLst/>
          </a:prstGeom>
        </p:spPr>
      </p:pic>
    </p:spTree>
    <p:extLst>
      <p:ext uri="{BB962C8B-B14F-4D97-AF65-F5344CB8AC3E}">
        <p14:creationId xmlns:p14="http://schemas.microsoft.com/office/powerpoint/2010/main" val="30560748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s://upload.wikimedia.org/wikipedia/commons/3/35/Aristotle_Bust_White_Background_Transpare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64085" y="4800600"/>
            <a:ext cx="1503915" cy="2057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981200" y="152400"/>
            <a:ext cx="8229600" cy="1143000"/>
          </a:xfrm>
        </p:spPr>
        <p:txBody>
          <a:bodyPr/>
          <a:lstStyle/>
          <a:p>
            <a:r>
              <a:rPr lang="en-US" b="1" u="sng" dirty="0" smtClean="0">
                <a:solidFill>
                  <a:srgbClr val="7030A0"/>
                </a:solidFill>
              </a:rPr>
              <a:t>Archetype</a:t>
            </a:r>
            <a:r>
              <a:rPr lang="en-US" dirty="0" smtClean="0"/>
              <a:t>: </a:t>
            </a:r>
            <a:r>
              <a:rPr lang="en-US" b="1" u="sng" dirty="0" smtClean="0">
                <a:solidFill>
                  <a:srgbClr val="00B050"/>
                </a:solidFill>
              </a:rPr>
              <a:t>Tragic Hero</a:t>
            </a:r>
            <a:endParaRPr lang="en-US" b="1" u="sng" dirty="0">
              <a:solidFill>
                <a:srgbClr val="00B050"/>
              </a:solidFill>
            </a:endParaRPr>
          </a:p>
        </p:txBody>
      </p:sp>
      <p:sp>
        <p:nvSpPr>
          <p:cNvPr id="3" name="Content Placeholder 2"/>
          <p:cNvSpPr>
            <a:spLocks noGrp="1"/>
          </p:cNvSpPr>
          <p:nvPr>
            <p:ph idx="1"/>
          </p:nvPr>
        </p:nvSpPr>
        <p:spPr>
          <a:xfrm>
            <a:off x="2057400" y="1143000"/>
            <a:ext cx="8001000" cy="5029200"/>
          </a:xfrm>
        </p:spPr>
        <p:txBody>
          <a:bodyPr>
            <a:noAutofit/>
          </a:bodyPr>
          <a:lstStyle/>
          <a:p>
            <a:pPr marL="514350" indent="-514350">
              <a:buFont typeface="+mj-lt"/>
              <a:buAutoNum type="arabicPeriod"/>
            </a:pPr>
            <a:r>
              <a:rPr lang="en-US" sz="2700" dirty="0"/>
              <a:t>A </a:t>
            </a:r>
            <a:r>
              <a:rPr lang="en-US" sz="2700" dirty="0"/>
              <a:t>character </a:t>
            </a:r>
            <a:r>
              <a:rPr lang="en-US" sz="2700" dirty="0"/>
              <a:t>whose fate </a:t>
            </a:r>
            <a:r>
              <a:rPr lang="en-US" sz="2700" dirty="0"/>
              <a:t>matters, </a:t>
            </a:r>
            <a:r>
              <a:rPr lang="en-US" sz="2700" dirty="0">
                <a:solidFill>
                  <a:srgbClr val="FF0000"/>
                </a:solidFill>
              </a:rPr>
              <a:t>figuratively</a:t>
            </a:r>
            <a:r>
              <a:rPr lang="en-US" sz="2700" dirty="0"/>
              <a:t> (through </a:t>
            </a:r>
            <a:r>
              <a:rPr lang="en-US" sz="2700" dirty="0">
                <a:solidFill>
                  <a:srgbClr val="00B0F0"/>
                </a:solidFill>
              </a:rPr>
              <a:t>symbolism</a:t>
            </a:r>
            <a:r>
              <a:rPr lang="en-US" sz="2700" dirty="0"/>
              <a:t>) or literally, to </a:t>
            </a:r>
            <a:r>
              <a:rPr lang="en-US" sz="2700" dirty="0"/>
              <a:t>a nation or people</a:t>
            </a:r>
            <a:r>
              <a:rPr lang="en-US" sz="2700" dirty="0"/>
              <a:t>. </a:t>
            </a:r>
          </a:p>
          <a:p>
            <a:pPr marL="514350" indent="-514350">
              <a:buFont typeface="+mj-lt"/>
              <a:buAutoNum type="arabicPeriod"/>
            </a:pPr>
            <a:r>
              <a:rPr lang="en-US" sz="2700" dirty="0"/>
              <a:t>A character who challenges fate</a:t>
            </a:r>
            <a:r>
              <a:rPr lang="en-US" sz="2700" dirty="0"/>
              <a:t>; struggles against supernatural forces or doom.</a:t>
            </a:r>
          </a:p>
          <a:p>
            <a:pPr marL="514350" indent="-514350">
              <a:buFont typeface="+mj-lt"/>
              <a:buAutoNum type="arabicPeriod"/>
            </a:pPr>
            <a:r>
              <a:rPr lang="en-US" sz="2700" b="1" dirty="0"/>
              <a:t>A </a:t>
            </a:r>
            <a:r>
              <a:rPr lang="en-US" sz="2700" b="1" dirty="0"/>
              <a:t>character who has </a:t>
            </a:r>
            <a:r>
              <a:rPr lang="en-US" sz="2700" b="1" dirty="0"/>
              <a:t>a </a:t>
            </a:r>
            <a:r>
              <a:rPr lang="en-US" sz="2700" b="1" u="sng" dirty="0">
                <a:solidFill>
                  <a:srgbClr val="00B050"/>
                </a:solidFill>
              </a:rPr>
              <a:t>tragic </a:t>
            </a:r>
            <a:r>
              <a:rPr lang="en-US" sz="2700" b="1" u="sng" dirty="0">
                <a:solidFill>
                  <a:srgbClr val="00B050"/>
                </a:solidFill>
              </a:rPr>
              <a:t>flaw</a:t>
            </a:r>
            <a:r>
              <a:rPr lang="en-US" sz="2700" dirty="0"/>
              <a:t> </a:t>
            </a:r>
          </a:p>
          <a:p>
            <a:pPr marL="514350" indent="-514350">
              <a:buFont typeface="+mj-lt"/>
              <a:buAutoNum type="arabicPeriod"/>
            </a:pPr>
            <a:r>
              <a:rPr lang="en-US" sz="2700" dirty="0"/>
              <a:t>A </a:t>
            </a:r>
            <a:r>
              <a:rPr lang="en-US" sz="2700" dirty="0"/>
              <a:t>character who fails in the end; they make </a:t>
            </a:r>
            <a:r>
              <a:rPr lang="en-US" sz="2700" dirty="0"/>
              <a:t>choices that bring about </a:t>
            </a:r>
            <a:r>
              <a:rPr lang="en-US" sz="2700" dirty="0"/>
              <a:t>their </a:t>
            </a:r>
            <a:r>
              <a:rPr lang="en-US" sz="2700" dirty="0"/>
              <a:t>destruction and/or </a:t>
            </a:r>
            <a:r>
              <a:rPr lang="en-US" sz="2700" dirty="0"/>
              <a:t>fate prevent </a:t>
            </a:r>
            <a:r>
              <a:rPr lang="en-US" sz="2700" dirty="0"/>
              <a:t>success.</a:t>
            </a:r>
          </a:p>
          <a:p>
            <a:pPr marL="514350" indent="-514350">
              <a:buFont typeface="+mj-lt"/>
              <a:buAutoNum type="arabicPeriod"/>
            </a:pPr>
            <a:r>
              <a:rPr lang="en-US" sz="2700" dirty="0"/>
              <a:t>A </a:t>
            </a:r>
            <a:r>
              <a:rPr lang="en-US" sz="2700" dirty="0"/>
              <a:t>character who develops </a:t>
            </a:r>
            <a:r>
              <a:rPr lang="en-US" sz="2700" dirty="0"/>
              <a:t>deeper </a:t>
            </a:r>
            <a:r>
              <a:rPr lang="en-US" sz="2700" dirty="0"/>
              <a:t>self-knowledge  </a:t>
            </a:r>
            <a:r>
              <a:rPr lang="en-US" sz="2700" dirty="0"/>
              <a:t>through </a:t>
            </a:r>
            <a:r>
              <a:rPr lang="en-US" sz="2700" dirty="0"/>
              <a:t>suffering.</a:t>
            </a:r>
            <a:endParaRPr lang="en-US" sz="2700" dirty="0"/>
          </a:p>
          <a:p>
            <a:endParaRPr lang="en-US" sz="2700" dirty="0"/>
          </a:p>
        </p:txBody>
      </p:sp>
    </p:spTree>
    <p:extLst>
      <p:ext uri="{BB962C8B-B14F-4D97-AF65-F5344CB8AC3E}">
        <p14:creationId xmlns:p14="http://schemas.microsoft.com/office/powerpoint/2010/main" val="35586142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52400"/>
            <a:ext cx="8229600" cy="1143000"/>
          </a:xfrm>
        </p:spPr>
        <p:txBody>
          <a:bodyPr/>
          <a:lstStyle/>
          <a:p>
            <a:r>
              <a:rPr lang="en-US" b="1" u="sng" dirty="0" smtClean="0">
                <a:solidFill>
                  <a:srgbClr val="7030A0"/>
                </a:solidFill>
              </a:rPr>
              <a:t>Archetype</a:t>
            </a:r>
            <a:r>
              <a:rPr lang="en-US" dirty="0" smtClean="0"/>
              <a:t>: </a:t>
            </a:r>
            <a:r>
              <a:rPr lang="en-US" b="1" u="sng" dirty="0" smtClean="0">
                <a:solidFill>
                  <a:srgbClr val="00B050"/>
                </a:solidFill>
              </a:rPr>
              <a:t>Tragic Hero</a:t>
            </a:r>
            <a:endParaRPr lang="en-US" b="1" u="sng" dirty="0">
              <a:solidFill>
                <a:srgbClr val="00B050"/>
              </a:solidFill>
            </a:endParaRPr>
          </a:p>
        </p:txBody>
      </p:sp>
      <p:sp>
        <p:nvSpPr>
          <p:cNvPr id="3" name="Content Placeholder 2"/>
          <p:cNvSpPr>
            <a:spLocks noGrp="1"/>
          </p:cNvSpPr>
          <p:nvPr>
            <p:ph idx="1"/>
          </p:nvPr>
        </p:nvSpPr>
        <p:spPr>
          <a:xfrm>
            <a:off x="2057400" y="1143000"/>
            <a:ext cx="8001000" cy="5029200"/>
          </a:xfrm>
        </p:spPr>
        <p:txBody>
          <a:bodyPr>
            <a:noAutofit/>
          </a:bodyPr>
          <a:lstStyle/>
          <a:p>
            <a:pPr marL="514350" indent="-514350">
              <a:buAutoNum type="arabicPeriod" startAt="6"/>
            </a:pPr>
            <a:r>
              <a:rPr lang="en-US" sz="2700" dirty="0"/>
              <a:t>The character who usually goes on a quest.</a:t>
            </a:r>
          </a:p>
          <a:p>
            <a:pPr marL="514350" indent="-514350">
              <a:buFont typeface="Arial" pitchFamily="34" charset="0"/>
              <a:buAutoNum type="arabicPeriod" startAt="6"/>
            </a:pPr>
            <a:r>
              <a:rPr lang="en-US" sz="2700" dirty="0"/>
              <a:t>The character has both good and bad in his personality.</a:t>
            </a:r>
          </a:p>
          <a:p>
            <a:pPr marL="514350" indent="-514350">
              <a:buFont typeface="Arial" pitchFamily="34" charset="0"/>
              <a:buAutoNum type="arabicPeriod" startAt="6"/>
            </a:pPr>
            <a:r>
              <a:rPr lang="en-US" sz="2700" dirty="0"/>
              <a:t>Can be protagonists or antagonists (“good guy” or “bad guy”)</a:t>
            </a:r>
            <a:endParaRPr lang="en-US" sz="2300" dirty="0"/>
          </a:p>
          <a:p>
            <a:pPr marL="0" indent="0">
              <a:buNone/>
            </a:pPr>
            <a:endParaRPr lang="en-US" sz="2700" dirty="0"/>
          </a:p>
          <a:p>
            <a:pPr marL="514350" indent="-514350">
              <a:buAutoNum type="arabicPeriod" startAt="5"/>
            </a:pPr>
            <a:endParaRPr lang="en-US" sz="2700" dirty="0"/>
          </a:p>
        </p:txBody>
      </p:sp>
      <p:pic>
        <p:nvPicPr>
          <p:cNvPr id="6" name="Picture 4" descr="https://upload.wikimedia.org/wikipedia/commons/3/35/Aristotle_Bust_White_Background_Transparen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64085" y="4800600"/>
            <a:ext cx="150391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23685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a:t>
            </a:r>
            <a:r>
              <a:rPr lang="en-US" dirty="0" smtClean="0">
                <a:solidFill>
                  <a:srgbClr val="00B050"/>
                </a:solidFill>
              </a:rPr>
              <a:t>Tragic Hero</a:t>
            </a:r>
            <a:endParaRPr lang="en-US" dirty="0">
              <a:solidFill>
                <a:srgbClr val="00B050"/>
              </a:solidFill>
            </a:endParaRPr>
          </a:p>
        </p:txBody>
      </p:sp>
      <p:sp>
        <p:nvSpPr>
          <p:cNvPr id="3" name="Content Placeholder 2"/>
          <p:cNvSpPr>
            <a:spLocks noGrp="1"/>
          </p:cNvSpPr>
          <p:nvPr>
            <p:ph sz="quarter" idx="1"/>
          </p:nvPr>
        </p:nvSpPr>
        <p:spPr/>
        <p:txBody>
          <a:bodyPr>
            <a:normAutofit/>
          </a:bodyPr>
          <a:lstStyle/>
          <a:p>
            <a:pPr lvl="0"/>
            <a:r>
              <a:rPr lang="en-US" dirty="0"/>
              <a:t>Modern </a:t>
            </a:r>
            <a:r>
              <a:rPr lang="en-US" dirty="0" smtClean="0"/>
              <a:t>twists:</a:t>
            </a:r>
            <a:endParaRPr lang="en-US" dirty="0"/>
          </a:p>
          <a:p>
            <a:pPr lvl="1"/>
            <a:r>
              <a:rPr lang="en-US" sz="3200" b="1" dirty="0"/>
              <a:t>Society may be oppressor</a:t>
            </a:r>
          </a:p>
          <a:p>
            <a:pPr lvl="1"/>
            <a:r>
              <a:rPr lang="en-US" sz="3200" dirty="0"/>
              <a:t>Does not have to be high </a:t>
            </a:r>
            <a:r>
              <a:rPr lang="en-US" sz="3200" dirty="0"/>
              <a:t>born, more often a common </a:t>
            </a:r>
            <a:r>
              <a:rPr lang="en-US" sz="3200" dirty="0"/>
              <a:t>man</a:t>
            </a:r>
          </a:p>
          <a:p>
            <a:pPr lvl="1"/>
            <a:r>
              <a:rPr lang="en-US" sz="3200" dirty="0"/>
              <a:t>May/not result in recognition of </a:t>
            </a:r>
            <a:r>
              <a:rPr lang="en-US" sz="3200" dirty="0">
                <a:solidFill>
                  <a:srgbClr val="00B050"/>
                </a:solidFill>
              </a:rPr>
              <a:t>tragic flaw</a:t>
            </a:r>
          </a:p>
          <a:p>
            <a:pPr lvl="1"/>
            <a:r>
              <a:rPr lang="en-US" sz="3200" dirty="0"/>
              <a:t>Harsh Punishment: May/not die</a:t>
            </a:r>
          </a:p>
          <a:p>
            <a:pPr lvl="1"/>
            <a:r>
              <a:rPr lang="en-US" sz="3200" dirty="0"/>
              <a:t>May/not be mourned</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200" y="228601"/>
            <a:ext cx="1828800" cy="13469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76763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0886"/>
            <a:ext cx="8229600" cy="1143000"/>
          </a:xfrm>
        </p:spPr>
        <p:txBody>
          <a:bodyPr>
            <a:normAutofit fontScale="90000"/>
          </a:bodyPr>
          <a:lstStyle/>
          <a:p>
            <a:r>
              <a:rPr lang="en-US" dirty="0" smtClean="0"/>
              <a:t>Common </a:t>
            </a:r>
            <a:r>
              <a:rPr lang="en-US" b="1" u="sng" dirty="0" smtClean="0">
                <a:solidFill>
                  <a:srgbClr val="00B050"/>
                </a:solidFill>
              </a:rPr>
              <a:t>Tragic Flaws </a:t>
            </a:r>
            <a:br>
              <a:rPr lang="en-US" b="1" u="sng" dirty="0" smtClean="0">
                <a:solidFill>
                  <a:srgbClr val="00B050"/>
                </a:solidFill>
              </a:rPr>
            </a:br>
            <a:r>
              <a:rPr lang="en-US" dirty="0" smtClean="0"/>
              <a:t>(personality flaws)</a:t>
            </a:r>
            <a:endParaRPr lang="en-US" b="1" u="sng" dirty="0">
              <a:solidFill>
                <a:srgbClr val="00B050"/>
              </a:solidFill>
            </a:endParaRPr>
          </a:p>
        </p:txBody>
      </p:sp>
      <p:sp>
        <p:nvSpPr>
          <p:cNvPr id="3" name="Content Placeholder 2"/>
          <p:cNvSpPr>
            <a:spLocks noGrp="1"/>
          </p:cNvSpPr>
          <p:nvPr>
            <p:ph idx="1"/>
          </p:nvPr>
        </p:nvSpPr>
        <p:spPr>
          <a:xfrm>
            <a:off x="1981200" y="1153886"/>
            <a:ext cx="8229600" cy="5475514"/>
          </a:xfrm>
        </p:spPr>
        <p:txBody>
          <a:bodyPr>
            <a:normAutofit fontScale="85000" lnSpcReduction="20000"/>
          </a:bodyPr>
          <a:lstStyle/>
          <a:p>
            <a:pPr marL="514350" indent="-514350">
              <a:buFont typeface="+mj-lt"/>
              <a:buAutoNum type="arabicPeriod"/>
            </a:pPr>
            <a:r>
              <a:rPr lang="en-US" b="1" u="sng" dirty="0" smtClean="0">
                <a:solidFill>
                  <a:schemeClr val="accent2">
                    <a:lumMod val="75000"/>
                  </a:schemeClr>
                </a:solidFill>
              </a:rPr>
              <a:t>Hubris</a:t>
            </a:r>
            <a:r>
              <a:rPr lang="en-US" dirty="0" smtClean="0"/>
              <a:t>: excessive pride or confidence or (for 	the Greeks going against the gods)</a:t>
            </a:r>
          </a:p>
          <a:p>
            <a:pPr marL="514350" indent="-514350">
              <a:buFont typeface="+mj-lt"/>
              <a:buAutoNum type="arabicPeriod"/>
            </a:pPr>
            <a:r>
              <a:rPr lang="en-US" u="sng" dirty="0" smtClean="0"/>
              <a:t>Ambition</a:t>
            </a:r>
            <a:r>
              <a:rPr lang="en-US" dirty="0" smtClean="0"/>
              <a:t>: the desire to achieve greatness or 	status </a:t>
            </a:r>
          </a:p>
          <a:p>
            <a:pPr marL="514350" indent="-514350">
              <a:buFont typeface="+mj-lt"/>
              <a:buAutoNum type="arabicPeriod"/>
            </a:pPr>
            <a:r>
              <a:rPr lang="en-US" u="sng" dirty="0" smtClean="0"/>
              <a:t>Indecisiveness</a:t>
            </a:r>
            <a:r>
              <a:rPr lang="en-US" dirty="0" smtClean="0"/>
              <a:t>: failing to make a choice quick 	enough for fear of being wrong</a:t>
            </a:r>
          </a:p>
          <a:p>
            <a:pPr marL="514350" indent="-514350">
              <a:buFont typeface="+mj-lt"/>
              <a:buAutoNum type="arabicPeriod"/>
            </a:pPr>
            <a:r>
              <a:rPr lang="en-US" u="sng" dirty="0" smtClean="0"/>
              <a:t>Misplaced-Trust</a:t>
            </a:r>
            <a:r>
              <a:rPr lang="en-US" dirty="0" smtClean="0"/>
              <a:t>: the hero trusts the wrong 	people despite evidence they should not</a:t>
            </a:r>
          </a:p>
          <a:p>
            <a:pPr marL="514350" indent="-514350">
              <a:buFont typeface="+mj-lt"/>
              <a:buAutoNum type="arabicPeriod"/>
            </a:pPr>
            <a:r>
              <a:rPr lang="en-US" u="sng" dirty="0" smtClean="0"/>
              <a:t>Lack of Self-control</a:t>
            </a:r>
            <a:r>
              <a:rPr lang="en-US" dirty="0" smtClean="0"/>
              <a:t>: the character is unable to control 	their emotions, behavior, reactions, and 	desires</a:t>
            </a:r>
          </a:p>
          <a:p>
            <a:pPr marL="514350" indent="-514350">
              <a:buFont typeface="+mj-lt"/>
              <a:buAutoNum type="arabicPeriod"/>
            </a:pPr>
            <a:r>
              <a:rPr lang="en-US" u="sng" dirty="0" smtClean="0"/>
              <a:t>Lack of Self-Knowledge</a:t>
            </a:r>
            <a:r>
              <a:rPr lang="en-US" dirty="0" smtClean="0"/>
              <a:t>: </a:t>
            </a:r>
            <a:endParaRPr lang="en-US" u="sng" dirty="0" smtClean="0"/>
          </a:p>
          <a:p>
            <a:pPr marL="0" indent="0">
              <a:buNone/>
            </a:pPr>
            <a:r>
              <a:rPr lang="en-US" dirty="0" smtClean="0"/>
              <a:t>In the novels you’ve read here at SHS, which characters have had these </a:t>
            </a:r>
            <a:r>
              <a:rPr lang="en-US" b="1" u="sng" dirty="0">
                <a:solidFill>
                  <a:srgbClr val="00B050"/>
                </a:solidFill>
              </a:rPr>
              <a:t>Tragic </a:t>
            </a:r>
            <a:r>
              <a:rPr lang="en-US" b="1" u="sng" dirty="0" smtClean="0">
                <a:solidFill>
                  <a:srgbClr val="00B050"/>
                </a:solidFill>
              </a:rPr>
              <a:t>Flaws</a:t>
            </a:r>
            <a:r>
              <a:rPr lang="en-US" dirty="0" smtClean="0"/>
              <a:t>?</a:t>
            </a:r>
          </a:p>
          <a:p>
            <a:pPr marL="514350" indent="-514350">
              <a:buNone/>
            </a:pPr>
            <a:endParaRPr lang="en-US" dirty="0" smtClean="0"/>
          </a:p>
        </p:txBody>
      </p:sp>
    </p:spTree>
    <p:extLst>
      <p:ext uri="{BB962C8B-B14F-4D97-AF65-F5344CB8AC3E}">
        <p14:creationId xmlns:p14="http://schemas.microsoft.com/office/powerpoint/2010/main" val="38181046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289</Words>
  <Application>Microsoft Office PowerPoint</Application>
  <PresentationFormat>Widescreen</PresentationFormat>
  <Paragraphs>41</Paragraphs>
  <Slides>6</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1_Office Theme</vt:lpstr>
      <vt:lpstr>Catharsis</vt:lpstr>
      <vt:lpstr>Archetype: Tragic Hero</vt:lpstr>
      <vt:lpstr>Archetype: Tragic Hero</vt:lpstr>
      <vt:lpstr>Archetype: Tragic Hero</vt:lpstr>
      <vt:lpstr>Modern Tragic Hero</vt:lpstr>
      <vt:lpstr>Common Tragic Flaws  (personality flaws)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Catharsis</dc:title>
  <dc:creator>Smith, Kyle    SHS - Staff</dc:creator>
  <cp:lastModifiedBy>Smith, Kyle    SHS - Staff</cp:lastModifiedBy>
  <cp:revision>1</cp:revision>
  <dcterms:created xsi:type="dcterms:W3CDTF">2017-09-20T17:53:02Z</dcterms:created>
  <dcterms:modified xsi:type="dcterms:W3CDTF">2017-09-20T17:53:46Z</dcterms:modified>
</cp:coreProperties>
</file>