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70" r:id="rId3"/>
    <p:sldId id="257" r:id="rId4"/>
    <p:sldId id="258" r:id="rId5"/>
    <p:sldId id="262" r:id="rId6"/>
    <p:sldId id="273" r:id="rId7"/>
    <p:sldId id="259" r:id="rId8"/>
    <p:sldId id="269" r:id="rId9"/>
    <p:sldId id="263" r:id="rId10"/>
    <p:sldId id="275" r:id="rId11"/>
    <p:sldId id="276" r:id="rId12"/>
    <p:sldId id="277" r:id="rId13"/>
    <p:sldId id="278" r:id="rId14"/>
    <p:sldId id="280" r:id="rId15"/>
    <p:sldId id="268" r:id="rId16"/>
    <p:sldId id="265" r:id="rId17"/>
    <p:sldId id="271" r:id="rId18"/>
    <p:sldId id="267" r:id="rId19"/>
    <p:sldId id="272"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2/28/2020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2/28/2020</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9378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2/28/2020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3443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2/28/2020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6869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2/28/2020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7655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2/28/2020</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82402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2/28/2020</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74287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2/28/2020</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2334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2/28/2020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6278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2/28/2020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770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2/28/2020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8618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2/28/2020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0557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2/28/2020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2/28/2020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8700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2/28/2020</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041224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youtu.be/ohwdA3xas6I?t=5h42m30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ZnD0AGqQ7I"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22: </a:t>
            </a:r>
            <a:r>
              <a:rPr lang="en-US" sz="2700" dirty="0">
                <a:hlinkClick r:id="rId2"/>
              </a:rPr>
              <a:t>https://</a:t>
            </a:r>
            <a:r>
              <a:rPr lang="en-US" sz="2700" dirty="0" smtClean="0">
                <a:hlinkClick r:id="rId2"/>
              </a:rPr>
              <a:t>youtu.be/ohwdA3xas6I?t=5h42m30s</a:t>
            </a:r>
            <a:r>
              <a:rPr lang="en-US" sz="2700" dirty="0" smtClean="0"/>
              <a:t> </a:t>
            </a:r>
            <a:br>
              <a:rPr lang="en-US" sz="2700" dirty="0" smtClean="0"/>
            </a:br>
            <a:r>
              <a:rPr lang="en-US" sz="2700" dirty="0" smtClean="0"/>
              <a:t>16 minutes</a:t>
            </a:r>
            <a:r>
              <a:rPr lang="en-US" dirty="0" smtClean="0"/>
              <a:t/>
            </a:r>
            <a:br>
              <a:rPr lang="en-US" dirty="0" smtClean="0"/>
            </a:br>
            <a:endParaRPr lang="en-US" dirty="0"/>
          </a:p>
        </p:txBody>
      </p:sp>
      <p:sp>
        <p:nvSpPr>
          <p:cNvPr id="3" name="Content Placeholder 2"/>
          <p:cNvSpPr>
            <a:spLocks noGrp="1"/>
          </p:cNvSpPr>
          <p:nvPr>
            <p:ph idx="1"/>
          </p:nvPr>
        </p:nvSpPr>
        <p:spPr>
          <a:xfrm>
            <a:off x="1371600" y="1753985"/>
            <a:ext cx="9601200" cy="4929448"/>
          </a:xfrm>
        </p:spPr>
        <p:txBody>
          <a:bodyPr>
            <a:normAutofit/>
          </a:bodyPr>
          <a:lstStyle/>
          <a:p>
            <a:pPr marL="0" indent="0">
              <a:buNone/>
            </a:pPr>
            <a:r>
              <a:rPr lang="en-US" i="1" dirty="0">
                <a:latin typeface="Georgia" pitchFamily="18" charset="0"/>
              </a:rPr>
              <a:t>Reverend Smith “saw things as </a:t>
            </a:r>
            <a:r>
              <a:rPr lang="en-US" sz="2800" b="1" i="1" dirty="0">
                <a:latin typeface="Georgia" pitchFamily="18" charset="0"/>
              </a:rPr>
              <a:t>black and white</a:t>
            </a:r>
            <a:r>
              <a:rPr lang="en-US" i="1" dirty="0">
                <a:latin typeface="Georgia" pitchFamily="18" charset="0"/>
              </a:rPr>
              <a:t>.  And </a:t>
            </a:r>
            <a:r>
              <a:rPr lang="en-US" sz="2800" b="1" i="1" dirty="0">
                <a:latin typeface="Georgia" pitchFamily="18" charset="0"/>
              </a:rPr>
              <a:t>black was evil</a:t>
            </a:r>
            <a:r>
              <a:rPr lang="en-US" i="1" dirty="0">
                <a:latin typeface="Georgia" pitchFamily="18" charset="0"/>
              </a:rPr>
              <a:t>.  He saw the world as a battlefield in which the children of light were locked in a mortal conflict with the </a:t>
            </a:r>
            <a:r>
              <a:rPr lang="en-US" sz="2800" b="1" i="1" dirty="0">
                <a:latin typeface="Georgia" pitchFamily="18" charset="0"/>
              </a:rPr>
              <a:t>sons of darkness</a:t>
            </a:r>
            <a:r>
              <a:rPr lang="en-US" i="1" dirty="0">
                <a:latin typeface="Georgia" pitchFamily="18" charset="0"/>
              </a:rPr>
              <a:t>. He spoke in his sermons about sheep and goats and about wheat and tares*.  </a:t>
            </a:r>
            <a:r>
              <a:rPr lang="en-US" sz="2800" b="1" i="1" dirty="0">
                <a:latin typeface="Georgia" pitchFamily="18" charset="0"/>
              </a:rPr>
              <a:t>He believed in slaying the prophets of Baal</a:t>
            </a:r>
            <a:r>
              <a:rPr lang="en-US" b="1" i="1" dirty="0">
                <a:latin typeface="Georgia" pitchFamily="18" charset="0"/>
              </a:rPr>
              <a:t>**</a:t>
            </a:r>
            <a:r>
              <a:rPr lang="en-US" i="1" dirty="0">
                <a:latin typeface="Georgia" pitchFamily="18" charset="0"/>
              </a:rPr>
              <a:t>.” (Achebe 184).</a:t>
            </a:r>
          </a:p>
          <a:p>
            <a:pPr marL="0" indent="0">
              <a:buNone/>
            </a:pPr>
            <a:endParaRPr lang="en-US" dirty="0">
              <a:latin typeface="Georgia" pitchFamily="18" charset="0"/>
            </a:endParaRPr>
          </a:p>
          <a:p>
            <a:pPr marL="0" indent="0">
              <a:buNone/>
            </a:pPr>
            <a:r>
              <a:rPr lang="en-US" dirty="0">
                <a:latin typeface="Georgia" pitchFamily="18" charset="0"/>
              </a:rPr>
              <a:t>*</a:t>
            </a:r>
            <a:r>
              <a:rPr lang="en-US" sz="1800" u="sng" dirty="0">
                <a:latin typeface="Georgia" pitchFamily="18" charset="0"/>
              </a:rPr>
              <a:t>wheat and tares</a:t>
            </a:r>
            <a:r>
              <a:rPr lang="en-US" sz="1800" dirty="0">
                <a:latin typeface="Georgia" pitchFamily="18" charset="0"/>
              </a:rPr>
              <a:t>= allusion to biblical separation of good people (wheat) from evil ones (tares or weeds). Interestingly, some interpretations of this passage conclude that part of the point is that it can be hard to tell the two plants apart. </a:t>
            </a:r>
          </a:p>
          <a:p>
            <a:pPr marL="0" indent="0">
              <a:buNone/>
            </a:pPr>
            <a:endParaRPr lang="en-US" sz="1800" dirty="0">
              <a:latin typeface="Georgia" pitchFamily="18" charset="0"/>
            </a:endParaRPr>
          </a:p>
          <a:p>
            <a:pPr marL="0" indent="0">
              <a:buNone/>
            </a:pPr>
            <a:r>
              <a:rPr lang="en-US" sz="1800" dirty="0">
                <a:latin typeface="Georgia" pitchFamily="18" charset="0"/>
              </a:rPr>
              <a:t>**</a:t>
            </a:r>
            <a:r>
              <a:rPr lang="en-US" sz="1800" u="sng" dirty="0">
                <a:latin typeface="Georgia" pitchFamily="18" charset="0"/>
              </a:rPr>
              <a:t>Baal</a:t>
            </a:r>
            <a:r>
              <a:rPr lang="en-US" sz="1800" dirty="0">
                <a:latin typeface="Georgia" pitchFamily="18" charset="0"/>
              </a:rPr>
              <a:t>= new testament word for evil/false god, literally means “lord” or “master”</a:t>
            </a:r>
          </a:p>
          <a:p>
            <a:pPr marL="0" indent="0">
              <a:buNone/>
            </a:pPr>
            <a:endParaRPr lang="en-US" dirty="0"/>
          </a:p>
        </p:txBody>
      </p:sp>
    </p:spTree>
    <p:extLst>
      <p:ext uri="{BB962C8B-B14F-4D97-AF65-F5344CB8AC3E}">
        <p14:creationId xmlns:p14="http://schemas.microsoft.com/office/powerpoint/2010/main" val="688839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smtClean="0"/>
              <a:t>Examples</a:t>
            </a:r>
            <a:endParaRPr lang="en-US" dirty="0"/>
          </a:p>
        </p:txBody>
      </p:sp>
      <p:sp>
        <p:nvSpPr>
          <p:cNvPr id="3" name="Content Placeholder 2"/>
          <p:cNvSpPr>
            <a:spLocks noGrp="1"/>
          </p:cNvSpPr>
          <p:nvPr>
            <p:ph idx="1"/>
          </p:nvPr>
        </p:nvSpPr>
        <p:spPr>
          <a:xfrm>
            <a:off x="1129005" y="1066800"/>
            <a:ext cx="9283958" cy="5791200"/>
          </a:xfrm>
        </p:spPr>
        <p:txBody>
          <a:bodyPr>
            <a:noAutofit/>
          </a:bodyPr>
          <a:lstStyle/>
          <a:p>
            <a:pPr marL="594360" lvl="2" indent="-457200">
              <a:buClr>
                <a:schemeClr val="tx1">
                  <a:shade val="95000"/>
                </a:schemeClr>
              </a:buClr>
              <a:buSzPct val="65000"/>
              <a:buFont typeface="Wingdings" pitchFamily="2" charset="2"/>
              <a:buChar char="v"/>
            </a:pPr>
            <a:r>
              <a:rPr lang="en-US" sz="3200" b="1" u="sng" dirty="0">
                <a:solidFill>
                  <a:srgbClr val="C00000"/>
                </a:solidFill>
              </a:rPr>
              <a:t>Direct Characterization</a:t>
            </a:r>
            <a:r>
              <a:rPr lang="en-US" sz="3200" b="1" dirty="0"/>
              <a:t>: readers are explicitly told what the personality of a character is using </a:t>
            </a:r>
            <a:r>
              <a:rPr lang="en-US" sz="3200" b="1" dirty="0">
                <a:ln>
                  <a:solidFill>
                    <a:sysClr val="windowText" lastClr="000000"/>
                  </a:solidFill>
                </a:ln>
                <a:solidFill>
                  <a:srgbClr val="FFFF00"/>
                </a:solidFill>
                <a:effectLst>
                  <a:outerShdw blurRad="38100" dist="38100" dir="2700000" algn="tl">
                    <a:srgbClr val="000000">
                      <a:alpha val="43137"/>
                    </a:srgbClr>
                  </a:outerShdw>
                </a:effectLst>
              </a:rPr>
              <a:t>adjectives</a:t>
            </a:r>
            <a:r>
              <a:rPr lang="en-US" sz="3200" b="1" dirty="0"/>
              <a:t> and other rhetorical methods</a:t>
            </a:r>
          </a:p>
          <a:p>
            <a:pPr lvl="1"/>
            <a:r>
              <a:rPr lang="en-US" sz="2800" b="1" dirty="0" smtClean="0"/>
              <a:t>Example:</a:t>
            </a:r>
          </a:p>
          <a:p>
            <a:pPr marL="585216" lvl="1" indent="0">
              <a:buNone/>
            </a:pPr>
            <a:r>
              <a:rPr lang="en-US" sz="3200" b="1" dirty="0"/>
              <a:t>	“I looked at the three of them standing there, 	and I felt I was seeing them for the last time: 	</a:t>
            </a:r>
            <a:r>
              <a:rPr lang="en-US" sz="4800" b="1" u="sng" dirty="0" err="1">
                <a:solidFill>
                  <a:srgbClr val="C00000"/>
                </a:solidFill>
              </a:rPr>
              <a:t>Ultima</a:t>
            </a:r>
            <a:r>
              <a:rPr lang="en-US" sz="4800" b="1" u="sng" dirty="0">
                <a:solidFill>
                  <a:srgbClr val="C00000"/>
                </a:solidFill>
              </a:rPr>
              <a:t> in her </a:t>
            </a:r>
            <a:r>
              <a:rPr lang="en-US" sz="4800" b="1" u="sng" dirty="0">
                <a:ln>
                  <a:solidFill>
                    <a:sysClr val="windowText" lastClr="000000"/>
                  </a:solidFill>
                </a:ln>
                <a:solidFill>
                  <a:srgbClr val="FFFF00"/>
                </a:solidFill>
                <a:effectLst>
                  <a:outerShdw blurRad="38100" dist="38100" dir="2700000" algn="tl">
                    <a:srgbClr val="000000">
                      <a:alpha val="43137"/>
                    </a:srgbClr>
                  </a:outerShdw>
                </a:effectLst>
              </a:rPr>
              <a:t>wisdom</a:t>
            </a:r>
            <a:r>
              <a:rPr lang="en-US" sz="3200" b="1" i="1" dirty="0"/>
              <a:t>, </a:t>
            </a:r>
            <a:r>
              <a:rPr lang="en-US" sz="3200" b="1" dirty="0"/>
              <a:t>my mother in her dream, and </a:t>
            </a:r>
            <a:r>
              <a:rPr lang="en-US" sz="4800" b="1" u="sng" dirty="0">
                <a:solidFill>
                  <a:srgbClr val="C00000"/>
                </a:solidFill>
              </a:rPr>
              <a:t>my father in his </a:t>
            </a:r>
            <a:r>
              <a:rPr lang="en-US" sz="4800" b="1" u="sng" dirty="0">
                <a:ln>
                  <a:solidFill>
                    <a:sysClr val="windowText" lastClr="000000"/>
                  </a:solidFill>
                </a:ln>
                <a:solidFill>
                  <a:srgbClr val="FFFF00"/>
                </a:solidFill>
                <a:effectLst>
                  <a:outerShdw blurRad="38100" dist="38100" dir="2700000" algn="tl">
                    <a:srgbClr val="000000">
                      <a:alpha val="43137"/>
                    </a:srgbClr>
                  </a:outerShdw>
                </a:effectLst>
              </a:rPr>
              <a:t>rebellion</a:t>
            </a:r>
            <a:r>
              <a:rPr lang="en-US" sz="3200" b="1" dirty="0"/>
              <a:t>.” </a:t>
            </a:r>
            <a:r>
              <a:rPr lang="en-US" sz="3200" b="1" dirty="0" smtClean="0"/>
              <a:t>(</a:t>
            </a:r>
            <a:r>
              <a:rPr lang="en-US" sz="3200" b="1" dirty="0"/>
              <a:t>Anaya, 52).</a:t>
            </a:r>
            <a:r>
              <a:rPr lang="en-US" sz="2800" b="1" i="1" dirty="0" smtClean="0"/>
              <a:t> </a:t>
            </a:r>
            <a:endParaRPr lang="en-US" sz="2800" b="1" dirty="0" smtClean="0"/>
          </a:p>
        </p:txBody>
      </p:sp>
    </p:spTree>
    <p:extLst>
      <p:ext uri="{BB962C8B-B14F-4D97-AF65-F5344CB8AC3E}">
        <p14:creationId xmlns:p14="http://schemas.microsoft.com/office/powerpoint/2010/main" val="322252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448235"/>
            <a:ext cx="8229600" cy="1143000"/>
          </a:xfrm>
        </p:spPr>
        <p:txBody>
          <a:bodyPr>
            <a:normAutofit/>
          </a:bodyPr>
          <a:lstStyle/>
          <a:p>
            <a:r>
              <a:rPr lang="en-US" b="1" dirty="0" smtClean="0"/>
              <a:t>Methods of </a:t>
            </a:r>
            <a:r>
              <a:rPr lang="en-US" b="1" u="sng" dirty="0" smtClean="0">
                <a:solidFill>
                  <a:schemeClr val="accent2"/>
                </a:solidFill>
              </a:rPr>
              <a:t>Indirect Characterization</a:t>
            </a:r>
            <a:endParaRPr lang="en-US" b="1" u="sng" dirty="0">
              <a:solidFill>
                <a:schemeClr val="accent2"/>
              </a:solidFill>
            </a:endParaRPr>
          </a:p>
        </p:txBody>
      </p:sp>
      <p:sp>
        <p:nvSpPr>
          <p:cNvPr id="3" name="Content Placeholder 2"/>
          <p:cNvSpPr>
            <a:spLocks noGrp="1"/>
          </p:cNvSpPr>
          <p:nvPr>
            <p:ph idx="1"/>
          </p:nvPr>
        </p:nvSpPr>
        <p:spPr>
          <a:xfrm>
            <a:off x="215153" y="1591235"/>
            <a:ext cx="7180729" cy="5181600"/>
          </a:xfrm>
        </p:spPr>
        <p:txBody>
          <a:bodyPr>
            <a:noAutofit/>
          </a:bodyPr>
          <a:lstStyle/>
          <a:p>
            <a:pPr marL="514350" indent="-514350">
              <a:buFont typeface="+mj-lt"/>
              <a:buAutoNum type="arabicPeriod"/>
            </a:pPr>
            <a:r>
              <a:rPr lang="en-US" sz="4000" b="1" dirty="0"/>
              <a:t>What a character does</a:t>
            </a:r>
          </a:p>
          <a:p>
            <a:pPr marL="514350" indent="-514350">
              <a:buFont typeface="+mj-lt"/>
              <a:buAutoNum type="arabicPeriod"/>
            </a:pPr>
            <a:r>
              <a:rPr lang="en-US" sz="4000" b="1" dirty="0"/>
              <a:t>What a character says</a:t>
            </a:r>
          </a:p>
          <a:p>
            <a:pPr marL="514350" indent="-514350">
              <a:buFont typeface="+mj-lt"/>
              <a:buAutoNum type="arabicPeriod"/>
            </a:pPr>
            <a:r>
              <a:rPr lang="en-US" sz="4000" b="1" dirty="0"/>
              <a:t>What a character thinks</a:t>
            </a:r>
          </a:p>
          <a:p>
            <a:pPr marL="514350" indent="-514350">
              <a:buFont typeface="+mj-lt"/>
              <a:buAutoNum type="arabicPeriod"/>
            </a:pPr>
            <a:r>
              <a:rPr lang="en-US" sz="4000" b="1" dirty="0"/>
              <a:t>What others’ say about a character </a:t>
            </a:r>
          </a:p>
          <a:p>
            <a:pPr marL="514350" indent="-514350">
              <a:buFont typeface="+mj-lt"/>
              <a:buAutoNum type="arabicPeriod"/>
            </a:pPr>
            <a:r>
              <a:rPr lang="en-US" sz="4000" b="1" dirty="0"/>
              <a:t>What a character looks like</a:t>
            </a:r>
          </a:p>
          <a:p>
            <a:pPr marL="514350" indent="-514350">
              <a:buFont typeface="+mj-lt"/>
              <a:buAutoNum type="arabicPeriod"/>
            </a:pPr>
            <a:endParaRPr lang="en-US" sz="3200" dirty="0"/>
          </a:p>
          <a:p>
            <a:pPr marL="0" indent="0">
              <a:buNone/>
            </a:pPr>
            <a:r>
              <a:rPr lang="en-US" b="1" dirty="0" smtClean="0">
                <a:hlinkClick r:id="rId2"/>
              </a:rPr>
              <a:t>Link</a:t>
            </a:r>
            <a:r>
              <a:rPr lang="en-US" b="1" dirty="0" smtClean="0"/>
              <a:t> to practice analysis from Disney’s </a:t>
            </a:r>
            <a:r>
              <a:rPr lang="en-US" b="1" i="1" dirty="0" smtClean="0"/>
              <a:t>Frozen</a:t>
            </a:r>
            <a:endParaRPr lang="en-US" b="1" dirty="0"/>
          </a:p>
        </p:txBody>
      </p:sp>
      <p:pic>
        <p:nvPicPr>
          <p:cNvPr id="4" name="Content Placeholder 6" descr="Screen Shot 2017-02-07 at 7.57.03 AM.png"/>
          <p:cNvPicPr>
            <a:picLocks noChangeAspect="1"/>
          </p:cNvPicPr>
          <p:nvPr/>
        </p:nvPicPr>
        <p:blipFill rotWithShape="1">
          <a:blip r:embed="rId3">
            <a:extLst>
              <a:ext uri="{28A0092B-C50C-407E-A947-70E740481C1C}">
                <a14:useLocalDpi xmlns:a14="http://schemas.microsoft.com/office/drawing/2010/main" val="0"/>
              </a:ext>
            </a:extLst>
          </a:blip>
          <a:srcRect l="2851" r="16010"/>
          <a:stretch/>
        </p:blipFill>
        <p:spPr>
          <a:xfrm>
            <a:off x="6329763" y="1600103"/>
            <a:ext cx="5694162" cy="3258768"/>
          </a:xfrm>
          <a:prstGeom prst="rect">
            <a:avLst/>
          </a:prstGeom>
          <a:ln>
            <a:solidFill>
              <a:schemeClr val="tx1"/>
            </a:solidFill>
          </a:ln>
        </p:spPr>
      </p:pic>
      <p:sp>
        <p:nvSpPr>
          <p:cNvPr id="5" name="Right Arrow 4"/>
          <p:cNvSpPr/>
          <p:nvPr/>
        </p:nvSpPr>
        <p:spPr>
          <a:xfrm rot="1573780">
            <a:off x="5178825" y="1831586"/>
            <a:ext cx="3083191" cy="5647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Can be a larger technique…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98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448235"/>
            <a:ext cx="8775046" cy="1143000"/>
          </a:xfrm>
        </p:spPr>
        <p:txBody>
          <a:bodyPr>
            <a:noAutofit/>
          </a:bodyPr>
          <a:lstStyle/>
          <a:p>
            <a:pPr algn="ctr"/>
            <a:r>
              <a:rPr lang="en-US" sz="4400" b="1" dirty="0" smtClean="0"/>
              <a:t>Example: </a:t>
            </a:r>
            <a:r>
              <a:rPr lang="en-US" sz="4400" b="1" u="sng" dirty="0" smtClean="0">
                <a:solidFill>
                  <a:schemeClr val="accent2"/>
                </a:solidFill>
              </a:rPr>
              <a:t>Indirect Characterization</a:t>
            </a:r>
            <a:endParaRPr lang="en-US" sz="4400" b="1" u="sng" dirty="0">
              <a:solidFill>
                <a:schemeClr val="accent2"/>
              </a:solidFill>
            </a:endParaRPr>
          </a:p>
        </p:txBody>
      </p:sp>
      <p:sp>
        <p:nvSpPr>
          <p:cNvPr id="3" name="Content Placeholder 2"/>
          <p:cNvSpPr>
            <a:spLocks noGrp="1"/>
          </p:cNvSpPr>
          <p:nvPr>
            <p:ph idx="1"/>
          </p:nvPr>
        </p:nvSpPr>
        <p:spPr>
          <a:xfrm>
            <a:off x="215153" y="1591235"/>
            <a:ext cx="5698751" cy="4462728"/>
          </a:xfrm>
        </p:spPr>
        <p:txBody>
          <a:bodyPr>
            <a:noAutofit/>
          </a:bodyPr>
          <a:lstStyle/>
          <a:p>
            <a:pPr marL="514350" indent="-514350">
              <a:buFont typeface="+mj-lt"/>
              <a:buAutoNum type="arabicPeriod"/>
            </a:pPr>
            <a:r>
              <a:rPr lang="en-US" sz="4000" b="1" dirty="0"/>
              <a:t>What a character does</a:t>
            </a:r>
          </a:p>
          <a:p>
            <a:pPr marL="514350" indent="-514350">
              <a:buFont typeface="+mj-lt"/>
              <a:buAutoNum type="arabicPeriod"/>
            </a:pPr>
            <a:r>
              <a:rPr lang="en-US" sz="4000" b="1" dirty="0"/>
              <a:t>What a character says</a:t>
            </a:r>
          </a:p>
          <a:p>
            <a:pPr marL="514350" indent="-514350">
              <a:buFont typeface="+mj-lt"/>
              <a:buAutoNum type="arabicPeriod"/>
            </a:pPr>
            <a:r>
              <a:rPr lang="en-US" sz="4000" b="1" dirty="0"/>
              <a:t>What a character thinks</a:t>
            </a:r>
          </a:p>
          <a:p>
            <a:pPr marL="514350" indent="-514350">
              <a:buFont typeface="+mj-lt"/>
              <a:buAutoNum type="arabicPeriod"/>
            </a:pPr>
            <a:r>
              <a:rPr lang="en-US" sz="4000" b="1" dirty="0"/>
              <a:t>What others’ say about a character </a:t>
            </a:r>
          </a:p>
          <a:p>
            <a:pPr marL="514350" indent="-514350">
              <a:buFont typeface="+mj-lt"/>
              <a:buAutoNum type="arabicPeriod"/>
            </a:pPr>
            <a:r>
              <a:rPr lang="en-US" sz="4000" b="1" dirty="0"/>
              <a:t>What a character looks </a:t>
            </a:r>
            <a:r>
              <a:rPr lang="en-US" sz="4000" b="1" dirty="0" smtClean="0"/>
              <a:t>like </a:t>
            </a:r>
            <a:r>
              <a:rPr lang="en-US" sz="4000" dirty="0" smtClean="0"/>
              <a:t>(appearance)</a:t>
            </a:r>
            <a:endParaRPr lang="en-US" sz="4000" b="1" dirty="0"/>
          </a:p>
        </p:txBody>
      </p:sp>
      <p:pic>
        <p:nvPicPr>
          <p:cNvPr id="6" name="Picture 5"/>
          <p:cNvPicPr>
            <a:picLocks noChangeAspect="1"/>
          </p:cNvPicPr>
          <p:nvPr/>
        </p:nvPicPr>
        <p:blipFill rotWithShape="1">
          <a:blip r:embed="rId2"/>
          <a:srcRect r="33408"/>
          <a:stretch/>
        </p:blipFill>
        <p:spPr>
          <a:xfrm>
            <a:off x="5913904" y="3152215"/>
            <a:ext cx="6152590" cy="3638550"/>
          </a:xfrm>
          <a:prstGeom prst="rect">
            <a:avLst/>
          </a:prstGeom>
        </p:spPr>
      </p:pic>
      <p:sp>
        <p:nvSpPr>
          <p:cNvPr id="7" name="Right Arrow 6"/>
          <p:cNvSpPr/>
          <p:nvPr/>
        </p:nvSpPr>
        <p:spPr>
          <a:xfrm>
            <a:off x="4625788" y="6053963"/>
            <a:ext cx="2276368" cy="5647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145" y="462803"/>
            <a:ext cx="2990349" cy="3749488"/>
          </a:xfrm>
          <a:prstGeom prst="rect">
            <a:avLst/>
          </a:prstGeom>
        </p:spPr>
      </p:pic>
      <p:sp>
        <p:nvSpPr>
          <p:cNvPr id="9" name="Right Arrow 8"/>
          <p:cNvSpPr/>
          <p:nvPr/>
        </p:nvSpPr>
        <p:spPr>
          <a:xfrm>
            <a:off x="5683624" y="1679186"/>
            <a:ext cx="3306575" cy="5647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11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rgbClr val="7030A0"/>
                </a:solidFill>
              </a:rPr>
              <a:t>Foils </a:t>
            </a:r>
            <a:r>
              <a:rPr lang="en-US" sz="5400" b="1" dirty="0" smtClean="0">
                <a:solidFill>
                  <a:schemeClr val="tx1"/>
                </a:solidFill>
                <a:sym typeface="Wingdings" panose="05000000000000000000" pitchFamily="2" charset="2"/>
              </a:rPr>
              <a:t></a:t>
            </a:r>
            <a:r>
              <a:rPr lang="en-US" sz="5400" b="1" dirty="0" smtClean="0">
                <a:solidFill>
                  <a:srgbClr val="7030A0"/>
                </a:solidFill>
                <a:sym typeface="Wingdings" panose="05000000000000000000" pitchFamily="2" charset="2"/>
              </a:rPr>
              <a:t> </a:t>
            </a:r>
            <a:r>
              <a:rPr lang="en-US" sz="5400" b="1" dirty="0" smtClean="0">
                <a:solidFill>
                  <a:srgbClr val="00B050"/>
                </a:solidFill>
                <a:sym typeface="Wingdings" panose="05000000000000000000" pitchFamily="2" charset="2"/>
              </a:rPr>
              <a:t>Characterization</a:t>
            </a:r>
            <a:endParaRPr lang="en-US" sz="5400" b="1" dirty="0">
              <a:solidFill>
                <a:srgbClr val="00B050"/>
              </a:solidFill>
            </a:endParaRPr>
          </a:p>
        </p:txBody>
      </p:sp>
      <p:sp>
        <p:nvSpPr>
          <p:cNvPr id="3" name="Content Placeholder 2"/>
          <p:cNvSpPr>
            <a:spLocks noGrp="1"/>
          </p:cNvSpPr>
          <p:nvPr>
            <p:ph idx="1"/>
          </p:nvPr>
        </p:nvSpPr>
        <p:spPr>
          <a:xfrm>
            <a:off x="1371600" y="716692"/>
            <a:ext cx="7231683" cy="5150708"/>
          </a:xfrm>
        </p:spPr>
        <p:txBody>
          <a:bodyPr>
            <a:normAutofit fontScale="92500" lnSpcReduction="10000"/>
          </a:bodyPr>
          <a:lstStyle/>
          <a:p>
            <a:pPr marL="0" indent="0">
              <a:buNone/>
            </a:pPr>
            <a:endParaRPr lang="en-US" dirty="0" smtClean="0"/>
          </a:p>
          <a:p>
            <a:pPr marL="0" indent="0">
              <a:buNone/>
            </a:pPr>
            <a:r>
              <a:rPr lang="en-US" sz="3000" dirty="0" smtClean="0"/>
              <a:t>What </a:t>
            </a:r>
            <a:r>
              <a:rPr lang="en-US" sz="3000" dirty="0"/>
              <a:t>is </a:t>
            </a:r>
            <a:r>
              <a:rPr lang="en-US" sz="3000" b="1" dirty="0">
                <a:solidFill>
                  <a:srgbClr val="00B050"/>
                </a:solidFill>
              </a:rPr>
              <a:t>characterization</a:t>
            </a:r>
            <a:r>
              <a:rPr lang="en-US" sz="3000" dirty="0" smtClean="0"/>
              <a:t>? How do you think it relates to the idea of characters being </a:t>
            </a:r>
            <a:r>
              <a:rPr lang="en-US" sz="3000" dirty="0" smtClean="0">
                <a:solidFill>
                  <a:srgbClr val="7030A0"/>
                </a:solidFill>
              </a:rPr>
              <a:t>foils</a:t>
            </a:r>
            <a:r>
              <a:rPr lang="en-US" sz="3000" dirty="0" smtClean="0"/>
              <a:t>?</a:t>
            </a:r>
            <a:endParaRPr lang="en-US" sz="3000" dirty="0"/>
          </a:p>
          <a:p>
            <a:pPr marL="0" indent="0">
              <a:buNone/>
            </a:pPr>
            <a:endParaRPr lang="en-US" b="1" dirty="0" smtClean="0">
              <a:solidFill>
                <a:srgbClr val="7030A0"/>
              </a:solidFill>
            </a:endParaRPr>
          </a:p>
          <a:p>
            <a:pPr marL="0" indent="0">
              <a:buNone/>
            </a:pPr>
            <a:r>
              <a:rPr lang="en-US" sz="2800" b="1" dirty="0" smtClean="0">
                <a:solidFill>
                  <a:srgbClr val="7030A0"/>
                </a:solidFill>
              </a:rPr>
              <a:t>Foils</a:t>
            </a:r>
            <a:r>
              <a:rPr lang="en-US" sz="2800" dirty="0" smtClean="0"/>
              <a:t> can be an important part of </a:t>
            </a:r>
            <a:r>
              <a:rPr lang="en-US" sz="2800" b="1" dirty="0" smtClean="0">
                <a:solidFill>
                  <a:srgbClr val="00B050"/>
                </a:solidFill>
              </a:rPr>
              <a:t>characterization</a:t>
            </a:r>
            <a:r>
              <a:rPr lang="en-US" sz="2800" dirty="0" smtClean="0"/>
              <a:t> and character development. </a:t>
            </a:r>
            <a:endParaRPr lang="en-US" sz="2800" dirty="0" smtClean="0"/>
          </a:p>
          <a:p>
            <a:pPr marL="0" indent="0">
              <a:buNone/>
            </a:pPr>
            <a:endParaRPr lang="en-US" sz="2800" dirty="0" smtClean="0"/>
          </a:p>
          <a:p>
            <a:pPr marL="0" indent="0">
              <a:buNone/>
            </a:pPr>
            <a:r>
              <a:rPr lang="en-US" sz="2800" dirty="0" smtClean="0"/>
              <a:t>The </a:t>
            </a:r>
            <a:r>
              <a:rPr lang="en-US" sz="2800" dirty="0"/>
              <a:t>comparison of the </a:t>
            </a:r>
            <a:r>
              <a:rPr lang="en-US" sz="2800" dirty="0" smtClean="0"/>
              <a:t>opposite </a:t>
            </a:r>
            <a:r>
              <a:rPr lang="en-US" sz="2800" dirty="0"/>
              <a:t>traits of </a:t>
            </a:r>
            <a:r>
              <a:rPr lang="en-US" sz="2800" dirty="0" smtClean="0"/>
              <a:t>characters </a:t>
            </a:r>
            <a:r>
              <a:rPr lang="en-US" sz="2800" dirty="0"/>
              <a:t>helps the readers to not only understand their personalities but also to comprehend the importance of their roles in a work of literature.</a:t>
            </a:r>
          </a:p>
          <a:p>
            <a:pPr marL="0" indent="0">
              <a:buNone/>
            </a:pPr>
            <a:endParaRPr lang="en-US" sz="3000" dirty="0" smtClean="0"/>
          </a:p>
        </p:txBody>
      </p:sp>
      <p:pic>
        <p:nvPicPr>
          <p:cNvPr id="1026" name="Picture 2" descr="Image result for jekyll and hy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4888" y="915179"/>
            <a:ext cx="3447112" cy="594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rgbClr val="7030A0"/>
                </a:solidFill>
              </a:rPr>
              <a:t>Foils </a:t>
            </a:r>
            <a:r>
              <a:rPr lang="en-US" sz="5400" b="1" dirty="0" smtClean="0">
                <a:solidFill>
                  <a:schemeClr val="tx1"/>
                </a:solidFill>
                <a:sym typeface="Wingdings" panose="05000000000000000000" pitchFamily="2" charset="2"/>
              </a:rPr>
              <a:t></a:t>
            </a:r>
            <a:r>
              <a:rPr lang="en-US" sz="5400" b="1" dirty="0" smtClean="0">
                <a:solidFill>
                  <a:srgbClr val="7030A0"/>
                </a:solidFill>
                <a:sym typeface="Wingdings" panose="05000000000000000000" pitchFamily="2" charset="2"/>
              </a:rPr>
              <a:t> </a:t>
            </a:r>
            <a:r>
              <a:rPr lang="en-US" sz="5400" b="1" dirty="0" smtClean="0">
                <a:solidFill>
                  <a:srgbClr val="00B050"/>
                </a:solidFill>
                <a:sym typeface="Wingdings" panose="05000000000000000000" pitchFamily="2" charset="2"/>
              </a:rPr>
              <a:t>Characterization</a:t>
            </a:r>
            <a:endParaRPr lang="en-US" sz="5400" b="1" dirty="0">
              <a:solidFill>
                <a:srgbClr val="00B050"/>
              </a:solidFill>
            </a:endParaRPr>
          </a:p>
        </p:txBody>
      </p:sp>
      <p:sp>
        <p:nvSpPr>
          <p:cNvPr id="3" name="Content Placeholder 2"/>
          <p:cNvSpPr>
            <a:spLocks noGrp="1"/>
          </p:cNvSpPr>
          <p:nvPr>
            <p:ph idx="1"/>
          </p:nvPr>
        </p:nvSpPr>
        <p:spPr>
          <a:xfrm>
            <a:off x="1371600" y="716692"/>
            <a:ext cx="9601200" cy="5150708"/>
          </a:xfrm>
        </p:spPr>
        <p:txBody>
          <a:bodyPr>
            <a:normAutofit/>
          </a:bodyPr>
          <a:lstStyle/>
          <a:p>
            <a:pPr marL="0" indent="0">
              <a:buNone/>
            </a:pPr>
            <a:endParaRPr lang="en-US" dirty="0" smtClean="0"/>
          </a:p>
          <a:p>
            <a:pPr marL="0" indent="0">
              <a:buNone/>
            </a:pPr>
            <a:r>
              <a:rPr lang="en-US" sz="3000" dirty="0" smtClean="0"/>
              <a:t>In </a:t>
            </a:r>
            <a:r>
              <a:rPr lang="en-US" sz="3000" i="1" dirty="0" smtClean="0"/>
              <a:t>Things Fall Apart</a:t>
            </a:r>
            <a:r>
              <a:rPr lang="en-US" sz="3000" dirty="0"/>
              <a:t> </a:t>
            </a:r>
            <a:r>
              <a:rPr lang="en-US" sz="3000" dirty="0" smtClean="0"/>
              <a:t>there </a:t>
            </a:r>
            <a:r>
              <a:rPr lang="en-US" sz="3000" dirty="0" smtClean="0"/>
              <a:t>a few potential major </a:t>
            </a:r>
            <a:r>
              <a:rPr lang="en-US" sz="3000" dirty="0" smtClean="0">
                <a:solidFill>
                  <a:srgbClr val="7030A0"/>
                </a:solidFill>
              </a:rPr>
              <a:t>foils</a:t>
            </a:r>
            <a:r>
              <a:rPr lang="en-US" sz="3000" dirty="0" smtClean="0"/>
              <a:t>.</a:t>
            </a:r>
          </a:p>
          <a:p>
            <a:pPr marL="0" indent="0">
              <a:buNone/>
            </a:pPr>
            <a:endParaRPr lang="en-US" sz="3000" dirty="0" smtClean="0"/>
          </a:p>
        </p:txBody>
      </p:sp>
      <p:graphicFrame>
        <p:nvGraphicFramePr>
          <p:cNvPr id="4" name="Table 3"/>
          <p:cNvGraphicFramePr>
            <a:graphicFrameLocks noGrp="1"/>
          </p:cNvGraphicFramePr>
          <p:nvPr>
            <p:extLst>
              <p:ext uri="{D42A27DB-BD31-4B8C-83A1-F6EECF244321}">
                <p14:modId xmlns:p14="http://schemas.microsoft.com/office/powerpoint/2010/main" val="1221315204"/>
              </p:ext>
            </p:extLst>
          </p:nvPr>
        </p:nvGraphicFramePr>
        <p:xfrm>
          <a:off x="2101930" y="1895323"/>
          <a:ext cx="7861466" cy="3505200"/>
        </p:xfrm>
        <a:graphic>
          <a:graphicData uri="http://schemas.openxmlformats.org/drawingml/2006/table">
            <a:tbl>
              <a:tblPr firstRow="1" bandRow="1">
                <a:tableStyleId>{616DA210-FB5B-4158-B5E0-FEB733F419BA}</a:tableStyleId>
              </a:tblPr>
              <a:tblGrid>
                <a:gridCol w="3930733">
                  <a:extLst>
                    <a:ext uri="{9D8B030D-6E8A-4147-A177-3AD203B41FA5}">
                      <a16:colId xmlns:a16="http://schemas.microsoft.com/office/drawing/2014/main" val="20000"/>
                    </a:ext>
                  </a:extLst>
                </a:gridCol>
                <a:gridCol w="3930733">
                  <a:extLst>
                    <a:ext uri="{9D8B030D-6E8A-4147-A177-3AD203B41FA5}">
                      <a16:colId xmlns:a16="http://schemas.microsoft.com/office/drawing/2014/main" val="20001"/>
                    </a:ext>
                  </a:extLst>
                </a:gridCol>
              </a:tblGrid>
              <a:tr h="370840">
                <a:tc gridSpan="2">
                  <a:txBody>
                    <a:bodyPr/>
                    <a:lstStyle/>
                    <a:p>
                      <a:pPr algn="ctr"/>
                      <a:r>
                        <a:rPr lang="en-US" sz="4000" b="1" dirty="0" smtClean="0">
                          <a:solidFill>
                            <a:srgbClr val="7030A0"/>
                          </a:solidFill>
                        </a:rPr>
                        <a:t>FOIL</a:t>
                      </a:r>
                      <a:r>
                        <a:rPr lang="en-US" sz="4000" b="1" dirty="0" smtClean="0"/>
                        <a:t> Relationship</a:t>
                      </a:r>
                      <a:endParaRPr lang="en-US" sz="4000" b="1" dirty="0">
                        <a:solidFill>
                          <a:srgbClr val="7030A0"/>
                        </a:solidFill>
                      </a:endParaRPr>
                    </a:p>
                  </a:txBody>
                  <a:tcPr/>
                </a:tc>
                <a:tc hMerge="1">
                  <a:txBody>
                    <a:bodyPr/>
                    <a:lstStyle/>
                    <a:p>
                      <a:pPr algn="ctr"/>
                      <a:endParaRPr lang="en-US" sz="3200" b="1" dirty="0">
                        <a:solidFill>
                          <a:srgbClr val="7030A0"/>
                        </a:solidFill>
                      </a:endParaRPr>
                    </a:p>
                  </a:txBody>
                  <a:tcPr/>
                </a:tc>
                <a:extLst>
                  <a:ext uri="{0D108BD9-81ED-4DB2-BD59-A6C34878D82A}">
                    <a16:rowId xmlns:a16="http://schemas.microsoft.com/office/drawing/2014/main" val="10000"/>
                  </a:ext>
                </a:extLst>
              </a:tr>
              <a:tr h="370840">
                <a:tc>
                  <a:txBody>
                    <a:bodyPr/>
                    <a:lstStyle/>
                    <a:p>
                      <a:pPr algn="ctr"/>
                      <a:r>
                        <a:rPr lang="en-US" sz="4000" b="1" dirty="0" err="1" smtClean="0"/>
                        <a:t>Okonkwo</a:t>
                      </a:r>
                      <a:endParaRPr lang="en-US" sz="4000" b="1" dirty="0"/>
                    </a:p>
                  </a:txBody>
                  <a:tcPr/>
                </a:tc>
                <a:tc>
                  <a:txBody>
                    <a:bodyPr/>
                    <a:lstStyle/>
                    <a:p>
                      <a:pPr algn="ctr"/>
                      <a:endParaRPr lang="en-US" sz="4000" b="1" dirty="0"/>
                    </a:p>
                  </a:txBody>
                  <a:tcPr/>
                </a:tc>
                <a:extLst>
                  <a:ext uri="{0D108BD9-81ED-4DB2-BD59-A6C34878D82A}">
                    <a16:rowId xmlns:a16="http://schemas.microsoft.com/office/drawing/2014/main" val="10001"/>
                  </a:ext>
                </a:extLst>
              </a:tr>
              <a:tr h="370840">
                <a:tc>
                  <a:txBody>
                    <a:bodyPr/>
                    <a:lstStyle/>
                    <a:p>
                      <a:pPr algn="ctr"/>
                      <a:r>
                        <a:rPr lang="en-US" sz="4000" b="1" dirty="0" err="1" smtClean="0"/>
                        <a:t>Okonkwo</a:t>
                      </a:r>
                      <a:endParaRPr lang="en-US" sz="4000" b="1" dirty="0"/>
                    </a:p>
                  </a:txBody>
                  <a:tcPr/>
                </a:tc>
                <a:tc>
                  <a:txBody>
                    <a:bodyPr/>
                    <a:lstStyle/>
                    <a:p>
                      <a:pPr algn="ctr"/>
                      <a:endParaRPr lang="en-US" sz="4000" b="1" dirty="0"/>
                    </a:p>
                  </a:txBody>
                  <a:tcPr/>
                </a:tc>
                <a:extLst>
                  <a:ext uri="{0D108BD9-81ED-4DB2-BD59-A6C34878D82A}">
                    <a16:rowId xmlns:a16="http://schemas.microsoft.com/office/drawing/2014/main" val="10002"/>
                  </a:ext>
                </a:extLst>
              </a:tr>
              <a:tr h="370840">
                <a:tc>
                  <a:txBody>
                    <a:bodyPr/>
                    <a:lstStyle/>
                    <a:p>
                      <a:pPr algn="ctr"/>
                      <a:r>
                        <a:rPr lang="en-US" sz="4000" b="1" dirty="0" err="1" smtClean="0"/>
                        <a:t>Nwoye</a:t>
                      </a:r>
                      <a:endParaRPr lang="en-US" sz="4000" b="1" dirty="0"/>
                    </a:p>
                  </a:txBody>
                  <a:tcPr/>
                </a:tc>
                <a:tc>
                  <a:txBody>
                    <a:bodyPr/>
                    <a:lstStyle/>
                    <a:p>
                      <a:pPr algn="ctr"/>
                      <a:endParaRPr lang="en-US" sz="4000" b="1" dirty="0"/>
                    </a:p>
                  </a:txBody>
                  <a:tcPr/>
                </a:tc>
                <a:extLst>
                  <a:ext uri="{0D108BD9-81ED-4DB2-BD59-A6C34878D82A}">
                    <a16:rowId xmlns:a16="http://schemas.microsoft.com/office/drawing/2014/main" val="10003"/>
                  </a:ext>
                </a:extLst>
              </a:tr>
              <a:tr h="370840">
                <a:tc>
                  <a:txBody>
                    <a:bodyPr/>
                    <a:lstStyle/>
                    <a:p>
                      <a:pPr algn="ctr"/>
                      <a:r>
                        <a:rPr lang="en-US" sz="4000" b="1" dirty="0" smtClean="0"/>
                        <a:t>Mr. Brown</a:t>
                      </a:r>
                      <a:endParaRPr lang="en-US" sz="4000" b="1" dirty="0"/>
                    </a:p>
                  </a:txBody>
                  <a:tcPr/>
                </a:tc>
                <a:tc>
                  <a:txBody>
                    <a:bodyPr/>
                    <a:lstStyle/>
                    <a:p>
                      <a:pPr algn="ctr"/>
                      <a:endParaRPr lang="en-US" sz="4000"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847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rgbClr val="7030A0"/>
                </a:solidFill>
              </a:rPr>
              <a:t>Foils </a:t>
            </a:r>
            <a:r>
              <a:rPr lang="en-US" sz="5400" b="1" dirty="0" smtClean="0">
                <a:solidFill>
                  <a:schemeClr val="tx1"/>
                </a:solidFill>
                <a:sym typeface="Wingdings" panose="05000000000000000000" pitchFamily="2" charset="2"/>
              </a:rPr>
              <a:t></a:t>
            </a:r>
            <a:r>
              <a:rPr lang="en-US" sz="5400" b="1" dirty="0" smtClean="0">
                <a:solidFill>
                  <a:srgbClr val="7030A0"/>
                </a:solidFill>
                <a:sym typeface="Wingdings" panose="05000000000000000000" pitchFamily="2" charset="2"/>
              </a:rPr>
              <a:t> </a:t>
            </a:r>
            <a:r>
              <a:rPr lang="en-US" sz="5400" b="1" dirty="0" smtClean="0">
                <a:solidFill>
                  <a:srgbClr val="00B050"/>
                </a:solidFill>
                <a:sym typeface="Wingdings" panose="05000000000000000000" pitchFamily="2" charset="2"/>
              </a:rPr>
              <a:t>Characterization</a:t>
            </a:r>
            <a:endParaRPr lang="en-US" sz="5400" b="1" dirty="0">
              <a:solidFill>
                <a:srgbClr val="00B050"/>
              </a:solidFill>
            </a:endParaRPr>
          </a:p>
        </p:txBody>
      </p:sp>
      <p:sp>
        <p:nvSpPr>
          <p:cNvPr id="3" name="Content Placeholder 2"/>
          <p:cNvSpPr>
            <a:spLocks noGrp="1"/>
          </p:cNvSpPr>
          <p:nvPr>
            <p:ph idx="1"/>
          </p:nvPr>
        </p:nvSpPr>
        <p:spPr>
          <a:xfrm>
            <a:off x="1371600" y="716692"/>
            <a:ext cx="9601200" cy="5755360"/>
          </a:xfrm>
        </p:spPr>
        <p:txBody>
          <a:bodyPr>
            <a:normAutofit/>
          </a:bodyPr>
          <a:lstStyle/>
          <a:p>
            <a:pPr marL="0" indent="0">
              <a:buNone/>
            </a:pPr>
            <a:endParaRPr lang="en-US" dirty="0" smtClean="0"/>
          </a:p>
          <a:p>
            <a:pPr marL="0" indent="0">
              <a:buNone/>
            </a:pPr>
            <a:r>
              <a:rPr lang="en-US" sz="3000" dirty="0"/>
              <a:t>In </a:t>
            </a:r>
            <a:r>
              <a:rPr lang="en-US" sz="3000" i="1" dirty="0"/>
              <a:t>Things Fall Apart</a:t>
            </a:r>
            <a:r>
              <a:rPr lang="en-US" sz="3000" dirty="0"/>
              <a:t> there a few potential major </a:t>
            </a:r>
            <a:r>
              <a:rPr lang="en-US" sz="3000" dirty="0">
                <a:solidFill>
                  <a:srgbClr val="7030A0"/>
                </a:solidFill>
              </a:rPr>
              <a:t>foils</a:t>
            </a:r>
            <a:r>
              <a:rPr lang="en-US" sz="3000" dirty="0"/>
              <a:t>.</a:t>
            </a:r>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a:p>
          <a:p>
            <a:pPr marL="0" indent="0">
              <a:buNone/>
            </a:pPr>
            <a:endParaRPr lang="en-US" sz="3000" dirty="0" smtClean="0"/>
          </a:p>
        </p:txBody>
      </p:sp>
      <p:graphicFrame>
        <p:nvGraphicFramePr>
          <p:cNvPr id="4" name="Table 3"/>
          <p:cNvGraphicFramePr>
            <a:graphicFrameLocks noGrp="1"/>
          </p:cNvGraphicFramePr>
          <p:nvPr>
            <p:extLst>
              <p:ext uri="{D42A27DB-BD31-4B8C-83A1-F6EECF244321}">
                <p14:modId xmlns:p14="http://schemas.microsoft.com/office/powerpoint/2010/main" val="3342287025"/>
              </p:ext>
            </p:extLst>
          </p:nvPr>
        </p:nvGraphicFramePr>
        <p:xfrm>
          <a:off x="2101930" y="1895323"/>
          <a:ext cx="7861466" cy="3505200"/>
        </p:xfrm>
        <a:graphic>
          <a:graphicData uri="http://schemas.openxmlformats.org/drawingml/2006/table">
            <a:tbl>
              <a:tblPr firstRow="1" bandRow="1">
                <a:tableStyleId>{616DA210-FB5B-4158-B5E0-FEB733F419BA}</a:tableStyleId>
              </a:tblPr>
              <a:tblGrid>
                <a:gridCol w="3930733">
                  <a:extLst>
                    <a:ext uri="{9D8B030D-6E8A-4147-A177-3AD203B41FA5}">
                      <a16:colId xmlns:a16="http://schemas.microsoft.com/office/drawing/2014/main" val="20000"/>
                    </a:ext>
                  </a:extLst>
                </a:gridCol>
                <a:gridCol w="3930733">
                  <a:extLst>
                    <a:ext uri="{9D8B030D-6E8A-4147-A177-3AD203B41FA5}">
                      <a16:colId xmlns:a16="http://schemas.microsoft.com/office/drawing/2014/main" val="20001"/>
                    </a:ext>
                  </a:extLst>
                </a:gridCol>
              </a:tblGrid>
              <a:tr h="370840">
                <a:tc gridSpan="2">
                  <a:txBody>
                    <a:bodyPr/>
                    <a:lstStyle/>
                    <a:p>
                      <a:pPr algn="ctr"/>
                      <a:r>
                        <a:rPr lang="en-US" sz="4000" b="1" dirty="0" smtClean="0">
                          <a:solidFill>
                            <a:srgbClr val="7030A0"/>
                          </a:solidFill>
                        </a:rPr>
                        <a:t>FOIL</a:t>
                      </a:r>
                      <a:r>
                        <a:rPr lang="en-US" sz="4000" b="1" dirty="0" smtClean="0"/>
                        <a:t> Relationship</a:t>
                      </a:r>
                      <a:endParaRPr lang="en-US" sz="4000" b="1" dirty="0">
                        <a:solidFill>
                          <a:srgbClr val="7030A0"/>
                        </a:solidFill>
                      </a:endParaRPr>
                    </a:p>
                  </a:txBody>
                  <a:tcPr/>
                </a:tc>
                <a:tc hMerge="1">
                  <a:txBody>
                    <a:bodyPr/>
                    <a:lstStyle/>
                    <a:p>
                      <a:pPr algn="ctr"/>
                      <a:endParaRPr lang="en-US" sz="3200" b="1" dirty="0">
                        <a:solidFill>
                          <a:srgbClr val="7030A0"/>
                        </a:solidFill>
                      </a:endParaRPr>
                    </a:p>
                  </a:txBody>
                  <a:tcPr/>
                </a:tc>
                <a:extLst>
                  <a:ext uri="{0D108BD9-81ED-4DB2-BD59-A6C34878D82A}">
                    <a16:rowId xmlns:a16="http://schemas.microsoft.com/office/drawing/2014/main" val="10000"/>
                  </a:ext>
                </a:extLst>
              </a:tr>
              <a:tr h="370840">
                <a:tc>
                  <a:txBody>
                    <a:bodyPr/>
                    <a:lstStyle/>
                    <a:p>
                      <a:pPr algn="ctr"/>
                      <a:r>
                        <a:rPr lang="en-US" sz="4000" b="1" dirty="0" err="1" smtClean="0"/>
                        <a:t>Okonkwo</a:t>
                      </a:r>
                      <a:endParaRPr lang="en-US" sz="4000" b="1" dirty="0"/>
                    </a:p>
                  </a:txBody>
                  <a:tcPr/>
                </a:tc>
                <a:tc>
                  <a:txBody>
                    <a:bodyPr/>
                    <a:lstStyle/>
                    <a:p>
                      <a:pPr algn="ctr"/>
                      <a:r>
                        <a:rPr lang="en-US" sz="4000" b="1" dirty="0" err="1" smtClean="0"/>
                        <a:t>Unoka</a:t>
                      </a:r>
                      <a:endParaRPr lang="en-US" sz="4000" b="1" dirty="0"/>
                    </a:p>
                  </a:txBody>
                  <a:tcPr/>
                </a:tc>
                <a:extLst>
                  <a:ext uri="{0D108BD9-81ED-4DB2-BD59-A6C34878D82A}">
                    <a16:rowId xmlns:a16="http://schemas.microsoft.com/office/drawing/2014/main" val="10001"/>
                  </a:ext>
                </a:extLst>
              </a:tr>
              <a:tr h="370840">
                <a:tc>
                  <a:txBody>
                    <a:bodyPr/>
                    <a:lstStyle/>
                    <a:p>
                      <a:pPr algn="ctr"/>
                      <a:r>
                        <a:rPr lang="en-US" sz="4000" b="1" dirty="0" err="1" smtClean="0"/>
                        <a:t>Okonkwo</a:t>
                      </a:r>
                      <a:endParaRPr lang="en-US" sz="4000" b="1" dirty="0"/>
                    </a:p>
                  </a:txBody>
                  <a:tcPr/>
                </a:tc>
                <a:tc>
                  <a:txBody>
                    <a:bodyPr/>
                    <a:lstStyle/>
                    <a:p>
                      <a:pPr algn="ctr"/>
                      <a:r>
                        <a:rPr lang="en-US" sz="4000" b="1" dirty="0" err="1" smtClean="0"/>
                        <a:t>Obierika</a:t>
                      </a:r>
                      <a:endParaRPr lang="en-US" sz="4000" b="1" dirty="0"/>
                    </a:p>
                  </a:txBody>
                  <a:tcPr/>
                </a:tc>
                <a:extLst>
                  <a:ext uri="{0D108BD9-81ED-4DB2-BD59-A6C34878D82A}">
                    <a16:rowId xmlns:a16="http://schemas.microsoft.com/office/drawing/2014/main" val="10002"/>
                  </a:ext>
                </a:extLst>
              </a:tr>
              <a:tr h="370840">
                <a:tc>
                  <a:txBody>
                    <a:bodyPr/>
                    <a:lstStyle/>
                    <a:p>
                      <a:pPr algn="ctr"/>
                      <a:r>
                        <a:rPr lang="en-US" sz="4000" b="1" dirty="0" err="1" smtClean="0"/>
                        <a:t>Nwoye</a:t>
                      </a:r>
                      <a:endParaRPr lang="en-US" sz="4000" b="1" dirty="0"/>
                    </a:p>
                  </a:txBody>
                  <a:tcPr/>
                </a:tc>
                <a:tc>
                  <a:txBody>
                    <a:bodyPr/>
                    <a:lstStyle/>
                    <a:p>
                      <a:pPr algn="ctr"/>
                      <a:r>
                        <a:rPr lang="en-US" sz="4000" b="1" smtClean="0"/>
                        <a:t>Ezinma</a:t>
                      </a:r>
                      <a:endParaRPr lang="en-US" sz="4000" b="1" dirty="0"/>
                    </a:p>
                  </a:txBody>
                  <a:tcPr/>
                </a:tc>
                <a:extLst>
                  <a:ext uri="{0D108BD9-81ED-4DB2-BD59-A6C34878D82A}">
                    <a16:rowId xmlns:a16="http://schemas.microsoft.com/office/drawing/2014/main" val="10003"/>
                  </a:ext>
                </a:extLst>
              </a:tr>
              <a:tr h="370840">
                <a:tc>
                  <a:txBody>
                    <a:bodyPr/>
                    <a:lstStyle/>
                    <a:p>
                      <a:pPr algn="ctr"/>
                      <a:r>
                        <a:rPr lang="en-US" sz="4000" b="1" dirty="0" smtClean="0"/>
                        <a:t>Mr. Brown</a:t>
                      </a:r>
                      <a:endParaRPr lang="en-US" sz="4000" b="1" dirty="0"/>
                    </a:p>
                  </a:txBody>
                  <a:tcPr/>
                </a:tc>
                <a:tc>
                  <a:txBody>
                    <a:bodyPr/>
                    <a:lstStyle/>
                    <a:p>
                      <a:pPr algn="ctr"/>
                      <a:r>
                        <a:rPr lang="en-US" sz="4000" b="1" dirty="0" smtClean="0"/>
                        <a:t>Reverend Smith</a:t>
                      </a:r>
                      <a:endParaRPr lang="en-US" sz="4000" b="1" dirty="0"/>
                    </a:p>
                  </a:txBody>
                  <a:tcPr/>
                </a:tc>
                <a:extLst>
                  <a:ext uri="{0D108BD9-81ED-4DB2-BD59-A6C34878D82A}">
                    <a16:rowId xmlns:a16="http://schemas.microsoft.com/office/drawing/2014/main" val="10004"/>
                  </a:ext>
                </a:extLst>
              </a:tr>
            </a:tbl>
          </a:graphicData>
        </a:graphic>
      </p:graphicFrame>
      <p:sp>
        <p:nvSpPr>
          <p:cNvPr id="5" name="Oval Callout 4"/>
          <p:cNvSpPr/>
          <p:nvPr/>
        </p:nvSpPr>
        <p:spPr>
          <a:xfrm>
            <a:off x="8470669" y="0"/>
            <a:ext cx="3721331" cy="2892829"/>
          </a:xfrm>
          <a:prstGeom prst="wedgeEllipseCallout">
            <a:avLst>
              <a:gd name="adj1" fmla="val -39889"/>
              <a:gd name="adj2" fmla="val 5547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schemeClr val="tx1"/>
                </a:solidFill>
              </a:rPr>
              <a:t>How does this </a:t>
            </a:r>
            <a:r>
              <a:rPr lang="en-US" sz="2800" b="1" dirty="0" smtClean="0">
                <a:solidFill>
                  <a:srgbClr val="7030A0"/>
                </a:solidFill>
              </a:rPr>
              <a:t>foil</a:t>
            </a:r>
            <a:r>
              <a:rPr lang="en-US" sz="2800" b="1" dirty="0" smtClean="0">
                <a:solidFill>
                  <a:schemeClr val="tx1"/>
                </a:solidFill>
              </a:rPr>
              <a:t> develop the complexity of Okonkwo’s </a:t>
            </a:r>
            <a:r>
              <a:rPr lang="en-US" sz="2400" b="1" dirty="0" smtClean="0">
                <a:solidFill>
                  <a:srgbClr val="00B050"/>
                </a:solidFill>
              </a:rPr>
              <a:t>characterization</a:t>
            </a:r>
            <a:r>
              <a:rPr lang="en-US" sz="2800" b="1" dirty="0" smtClean="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3092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rgbClr val="7030A0"/>
                </a:solidFill>
              </a:rPr>
              <a:t>Foils </a:t>
            </a:r>
            <a:r>
              <a:rPr lang="en-US" sz="5400" b="1" dirty="0" smtClean="0">
                <a:solidFill>
                  <a:schemeClr val="tx1"/>
                </a:solidFill>
                <a:sym typeface="Wingdings" panose="05000000000000000000" pitchFamily="2" charset="2"/>
              </a:rPr>
              <a:t></a:t>
            </a:r>
            <a:r>
              <a:rPr lang="en-US" sz="5400" b="1" dirty="0" smtClean="0">
                <a:solidFill>
                  <a:srgbClr val="7030A0"/>
                </a:solidFill>
                <a:sym typeface="Wingdings" panose="05000000000000000000" pitchFamily="2" charset="2"/>
              </a:rPr>
              <a:t> </a:t>
            </a:r>
            <a:r>
              <a:rPr lang="en-US" sz="5400" b="1" dirty="0" smtClean="0">
                <a:solidFill>
                  <a:srgbClr val="00B050"/>
                </a:solidFill>
                <a:sym typeface="Wingdings" panose="05000000000000000000" pitchFamily="2" charset="2"/>
              </a:rPr>
              <a:t>Characterization</a:t>
            </a:r>
            <a:endParaRPr lang="en-US" sz="5400" b="1" dirty="0">
              <a:solidFill>
                <a:srgbClr val="00B050"/>
              </a:solidFill>
            </a:endParaRPr>
          </a:p>
        </p:txBody>
      </p:sp>
      <p:sp>
        <p:nvSpPr>
          <p:cNvPr id="3" name="Content Placeholder 2"/>
          <p:cNvSpPr>
            <a:spLocks noGrp="1"/>
          </p:cNvSpPr>
          <p:nvPr>
            <p:ph idx="1"/>
          </p:nvPr>
        </p:nvSpPr>
        <p:spPr>
          <a:xfrm>
            <a:off x="1371599" y="716692"/>
            <a:ext cx="10274531" cy="5755360"/>
          </a:xfrm>
        </p:spPr>
        <p:txBody>
          <a:bodyPr>
            <a:normAutofit/>
          </a:bodyPr>
          <a:lstStyle/>
          <a:p>
            <a:pPr marL="0" indent="0">
              <a:buNone/>
            </a:pPr>
            <a:r>
              <a:rPr lang="en-US" sz="2800" dirty="0" smtClean="0"/>
              <a:t>Task:</a:t>
            </a:r>
          </a:p>
          <a:p>
            <a:pPr marL="514350" indent="-514350">
              <a:buFont typeface="+mj-lt"/>
              <a:buAutoNum type="arabicPeriod"/>
            </a:pPr>
            <a:r>
              <a:rPr lang="en-US" sz="2800" dirty="0" smtClean="0"/>
              <a:t>List 3-4 details about each of Mr. Brown and Reverend Smith.</a:t>
            </a:r>
          </a:p>
          <a:p>
            <a:pPr marL="514350" indent="-514350">
              <a:buFont typeface="+mj-lt"/>
              <a:buAutoNum type="arabicPeriod"/>
            </a:pPr>
            <a:endParaRPr lang="en-US" sz="2800" dirty="0" smtClean="0"/>
          </a:p>
          <a:p>
            <a:pPr marL="514350" indent="-514350">
              <a:buFont typeface="+mj-lt"/>
              <a:buAutoNum type="arabicPeriod"/>
            </a:pP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087402742"/>
              </p:ext>
            </p:extLst>
          </p:nvPr>
        </p:nvGraphicFramePr>
        <p:xfrm>
          <a:off x="972589" y="1878676"/>
          <a:ext cx="11137736" cy="1054490"/>
        </p:xfrm>
        <a:graphic>
          <a:graphicData uri="http://schemas.openxmlformats.org/drawingml/2006/table">
            <a:tbl>
              <a:tblPr firstRow="1" bandRow="1">
                <a:tableStyleId>{5940675A-B579-460E-94D1-54222C63F5DA}</a:tableStyleId>
              </a:tblPr>
              <a:tblGrid>
                <a:gridCol w="5568868">
                  <a:extLst>
                    <a:ext uri="{9D8B030D-6E8A-4147-A177-3AD203B41FA5}">
                      <a16:colId xmlns:a16="http://schemas.microsoft.com/office/drawing/2014/main" val="1470766311"/>
                    </a:ext>
                  </a:extLst>
                </a:gridCol>
                <a:gridCol w="5568868">
                  <a:extLst>
                    <a:ext uri="{9D8B030D-6E8A-4147-A177-3AD203B41FA5}">
                      <a16:colId xmlns:a16="http://schemas.microsoft.com/office/drawing/2014/main" val="3242353205"/>
                    </a:ext>
                  </a:extLst>
                </a:gridCol>
              </a:tblGrid>
              <a:tr h="527245">
                <a:tc>
                  <a:txBody>
                    <a:bodyPr/>
                    <a:lstStyle/>
                    <a:p>
                      <a:pPr algn="ctr"/>
                      <a:r>
                        <a:rPr lang="en-US" sz="2800" b="1" dirty="0" smtClean="0"/>
                        <a:t>Reverend</a:t>
                      </a:r>
                      <a:r>
                        <a:rPr lang="en-US" sz="2800" b="1" baseline="0" dirty="0" smtClean="0"/>
                        <a:t> Smith</a:t>
                      </a:r>
                      <a:endParaRPr lang="en-US" sz="2800" b="1" dirty="0"/>
                    </a:p>
                  </a:txBody>
                  <a:tcPr/>
                </a:tc>
                <a:tc>
                  <a:txBody>
                    <a:bodyPr/>
                    <a:lstStyle/>
                    <a:p>
                      <a:pPr algn="ctr"/>
                      <a:r>
                        <a:rPr lang="en-US" sz="2800" b="1" dirty="0" smtClean="0"/>
                        <a:t>Mr. Brown</a:t>
                      </a:r>
                      <a:endParaRPr lang="en-US" sz="2800" b="1" dirty="0"/>
                    </a:p>
                  </a:txBody>
                  <a:tcPr/>
                </a:tc>
                <a:extLst>
                  <a:ext uri="{0D108BD9-81ED-4DB2-BD59-A6C34878D82A}">
                    <a16:rowId xmlns:a16="http://schemas.microsoft.com/office/drawing/2014/main" val="2818504723"/>
                  </a:ext>
                </a:extLst>
              </a:tr>
              <a:tr h="527245">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3557962320"/>
                  </a:ext>
                </a:extLst>
              </a:tr>
            </a:tbl>
          </a:graphicData>
        </a:graphic>
      </p:graphicFrame>
    </p:spTree>
    <p:extLst>
      <p:ext uri="{BB962C8B-B14F-4D97-AF65-F5344CB8AC3E}">
        <p14:creationId xmlns:p14="http://schemas.microsoft.com/office/powerpoint/2010/main" val="77217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chemeClr val="tx1"/>
                </a:solidFill>
              </a:rPr>
              <a:t>Reverend Smith / Mr. Brown</a:t>
            </a:r>
            <a:endParaRPr lang="en-US" sz="5400" b="1" dirty="0">
              <a:solidFill>
                <a:schemeClr val="tx1"/>
              </a:solidFill>
            </a:endParaRPr>
          </a:p>
        </p:txBody>
      </p:sp>
      <p:sp>
        <p:nvSpPr>
          <p:cNvPr id="3" name="Content Placeholder 2"/>
          <p:cNvSpPr>
            <a:spLocks noGrp="1"/>
          </p:cNvSpPr>
          <p:nvPr>
            <p:ph idx="1"/>
          </p:nvPr>
        </p:nvSpPr>
        <p:spPr>
          <a:xfrm>
            <a:off x="724395" y="716692"/>
            <a:ext cx="11467605" cy="637095"/>
          </a:xfrm>
        </p:spPr>
        <p:txBody>
          <a:bodyPr>
            <a:normAutofit/>
          </a:bodyPr>
          <a:lstStyle/>
          <a:p>
            <a:pPr marL="0" indent="0">
              <a:buNone/>
            </a:pPr>
            <a:r>
              <a:rPr lang="en-US" dirty="0" smtClean="0"/>
              <a:t>***On the TFA section of the final you will want to be able to differentiate between quotes from them***</a:t>
            </a:r>
          </a:p>
          <a:p>
            <a:pPr marL="0" indent="0">
              <a:buNone/>
            </a:pPr>
            <a:endParaRPr lang="en-US" sz="3000" dirty="0"/>
          </a:p>
          <a:p>
            <a:pPr marL="0" indent="0">
              <a:buNone/>
            </a:pPr>
            <a:endParaRPr lang="en-US" sz="3000" dirty="0" smtClean="0"/>
          </a:p>
        </p:txBody>
      </p:sp>
      <p:graphicFrame>
        <p:nvGraphicFramePr>
          <p:cNvPr id="4" name="Table 3"/>
          <p:cNvGraphicFramePr>
            <a:graphicFrameLocks noGrp="1"/>
          </p:cNvGraphicFramePr>
          <p:nvPr>
            <p:extLst>
              <p:ext uri="{D42A27DB-BD31-4B8C-83A1-F6EECF244321}">
                <p14:modId xmlns:p14="http://schemas.microsoft.com/office/powerpoint/2010/main" val="2013768664"/>
              </p:ext>
            </p:extLst>
          </p:nvPr>
        </p:nvGraphicFramePr>
        <p:xfrm>
          <a:off x="868217" y="1087799"/>
          <a:ext cx="11137736" cy="4663440"/>
        </p:xfrm>
        <a:graphic>
          <a:graphicData uri="http://schemas.openxmlformats.org/drawingml/2006/table">
            <a:tbl>
              <a:tblPr firstRow="1" bandRow="1">
                <a:tableStyleId>{5940675A-B579-460E-94D1-54222C63F5DA}</a:tableStyleId>
              </a:tblPr>
              <a:tblGrid>
                <a:gridCol w="5568868">
                  <a:extLst>
                    <a:ext uri="{9D8B030D-6E8A-4147-A177-3AD203B41FA5}">
                      <a16:colId xmlns:a16="http://schemas.microsoft.com/office/drawing/2014/main" val="20000"/>
                    </a:ext>
                  </a:extLst>
                </a:gridCol>
                <a:gridCol w="5568868">
                  <a:extLst>
                    <a:ext uri="{9D8B030D-6E8A-4147-A177-3AD203B41FA5}">
                      <a16:colId xmlns:a16="http://schemas.microsoft.com/office/drawing/2014/main" val="20001"/>
                    </a:ext>
                  </a:extLst>
                </a:gridCol>
              </a:tblGrid>
              <a:tr h="527245">
                <a:tc>
                  <a:txBody>
                    <a:bodyPr/>
                    <a:lstStyle/>
                    <a:p>
                      <a:pPr algn="ctr"/>
                      <a:r>
                        <a:rPr lang="en-US" sz="3200" b="1" dirty="0" smtClean="0"/>
                        <a:t>Reverend</a:t>
                      </a:r>
                      <a:r>
                        <a:rPr lang="en-US" sz="3200" b="1" baseline="0" dirty="0" smtClean="0"/>
                        <a:t> Smith</a:t>
                      </a:r>
                      <a:endParaRPr lang="en-US" sz="3200" b="1" dirty="0"/>
                    </a:p>
                  </a:txBody>
                  <a:tcPr/>
                </a:tc>
                <a:tc>
                  <a:txBody>
                    <a:bodyPr/>
                    <a:lstStyle/>
                    <a:p>
                      <a:pPr algn="ctr"/>
                      <a:r>
                        <a:rPr lang="en-US" sz="3200" b="1" dirty="0" smtClean="0"/>
                        <a:t>Mr. Brown</a:t>
                      </a:r>
                      <a:endParaRPr lang="en-US" sz="3200" b="1" dirty="0"/>
                    </a:p>
                  </a:txBody>
                  <a:tcPr/>
                </a:tc>
                <a:extLst>
                  <a:ext uri="{0D108BD9-81ED-4DB2-BD59-A6C34878D82A}">
                    <a16:rowId xmlns:a16="http://schemas.microsoft.com/office/drawing/2014/main" val="10000"/>
                  </a:ext>
                </a:extLst>
              </a:tr>
              <a:tr h="3296967">
                <a:tc>
                  <a:txBody>
                    <a:bodyPr/>
                    <a:lstStyle/>
                    <a:p>
                      <a:r>
                        <a:rPr lang="en-US" b="1" dirty="0" smtClean="0"/>
                        <a:t>“Mr. Brown's successor was the Reverend James Smith, and </a:t>
                      </a:r>
                      <a:r>
                        <a:rPr lang="en-US" sz="2800" b="1" dirty="0" smtClean="0">
                          <a:solidFill>
                            <a:srgbClr val="7030A0"/>
                          </a:solidFill>
                        </a:rPr>
                        <a:t>he was a different kind of man</a:t>
                      </a:r>
                      <a:r>
                        <a:rPr lang="en-US" b="1" dirty="0" smtClean="0"/>
                        <a:t>. He </a:t>
                      </a:r>
                      <a:r>
                        <a:rPr lang="en-US" sz="2400" b="1" dirty="0" smtClean="0">
                          <a:solidFill>
                            <a:srgbClr val="7030A0"/>
                          </a:solidFill>
                        </a:rPr>
                        <a:t>condemned openly Mr. Brown's policy of compromise and accommodation</a:t>
                      </a:r>
                      <a:r>
                        <a:rPr lang="en-US" sz="2400" b="1" dirty="0" smtClean="0"/>
                        <a:t>.” </a:t>
                      </a:r>
                      <a:r>
                        <a:rPr lang="en-US" b="1" dirty="0" smtClean="0"/>
                        <a:t>(Achebe</a:t>
                      </a:r>
                      <a:r>
                        <a:rPr lang="en-US" b="1" baseline="0" dirty="0" smtClean="0"/>
                        <a:t> 184).</a:t>
                      </a:r>
                    </a:p>
                    <a:p>
                      <a:endParaRPr lang="en-US" b="1" baseline="0" dirty="0" smtClean="0"/>
                    </a:p>
                    <a:p>
                      <a:r>
                        <a:rPr lang="en-US" b="1" dirty="0" smtClean="0"/>
                        <a:t>“He </a:t>
                      </a:r>
                      <a:r>
                        <a:rPr lang="en-US" sz="2400" b="1" dirty="0" smtClean="0">
                          <a:solidFill>
                            <a:srgbClr val="7030A0"/>
                          </a:solidFill>
                        </a:rPr>
                        <a:t>saw the world as a battlefield</a:t>
                      </a:r>
                      <a:r>
                        <a:rPr lang="en-US" b="1" dirty="0" smtClean="0"/>
                        <a:t> in which the children of light were locked in </a:t>
                      </a:r>
                      <a:r>
                        <a:rPr lang="en-US" sz="2400" b="1" dirty="0" smtClean="0">
                          <a:solidFill>
                            <a:srgbClr val="7030A0"/>
                          </a:solidFill>
                        </a:rPr>
                        <a:t>mortal conflict </a:t>
                      </a:r>
                      <a:r>
                        <a:rPr lang="en-US" b="1" dirty="0" smtClean="0"/>
                        <a:t>with the sons of darkness.” (Achebe</a:t>
                      </a:r>
                      <a:r>
                        <a:rPr lang="en-US" b="1" baseline="0" dirty="0" smtClean="0"/>
                        <a:t> 184).</a:t>
                      </a:r>
                      <a:endParaRPr lang="en-US" b="1" dirty="0"/>
                    </a:p>
                  </a:txBody>
                  <a:tcPr/>
                </a:tc>
                <a:tc>
                  <a:txBody>
                    <a:bodyPr/>
                    <a:lstStyle/>
                    <a:p>
                      <a:r>
                        <a:rPr lang="en-US" dirty="0" smtClean="0"/>
                        <a:t>“</a:t>
                      </a:r>
                      <a:r>
                        <a:rPr lang="en-US" b="1" dirty="0" smtClean="0"/>
                        <a:t>Mr. Brown </a:t>
                      </a:r>
                      <a:r>
                        <a:rPr lang="en-US" sz="2300" b="1" dirty="0" smtClean="0">
                          <a:solidFill>
                            <a:srgbClr val="7030A0"/>
                          </a:solidFill>
                        </a:rPr>
                        <a:t>preached against such excess of zeal</a:t>
                      </a:r>
                      <a:r>
                        <a:rPr lang="en-US" b="1" dirty="0" smtClean="0"/>
                        <a:t>. Everything was possible, he told his energetic flock, but everything was not expedient. And so </a:t>
                      </a:r>
                      <a:r>
                        <a:rPr lang="en-US" sz="2300" b="1" dirty="0" smtClean="0">
                          <a:solidFill>
                            <a:srgbClr val="7030A0"/>
                          </a:solidFill>
                        </a:rPr>
                        <a:t>Mr. Brown came to be respected even by the clan, because he trod softly on its faith.</a:t>
                      </a:r>
                      <a:r>
                        <a:rPr lang="en-US" b="1" dirty="0" smtClean="0"/>
                        <a:t>” (Achebe 178).</a:t>
                      </a:r>
                    </a:p>
                    <a:p>
                      <a:endParaRPr lang="en-US" b="1" dirty="0" smtClean="0"/>
                    </a:p>
                    <a:p>
                      <a:r>
                        <a:rPr lang="en-US" b="1" dirty="0" smtClean="0"/>
                        <a:t>“In this way Mr. Brown </a:t>
                      </a:r>
                      <a:r>
                        <a:rPr lang="en-US" sz="2300" b="1" dirty="0" smtClean="0">
                          <a:solidFill>
                            <a:srgbClr val="7030A0"/>
                          </a:solidFill>
                        </a:rPr>
                        <a:t>learned a good deal about the religion of the clan and he came to the conclusion that a frontal attack on it would not succe</a:t>
                      </a:r>
                      <a:r>
                        <a:rPr lang="en-US" sz="2400" b="1" dirty="0" smtClean="0">
                          <a:solidFill>
                            <a:srgbClr val="7030A0"/>
                          </a:solidFill>
                        </a:rPr>
                        <a:t>ed</a:t>
                      </a:r>
                      <a:r>
                        <a:rPr lang="en-US" b="1" dirty="0" smtClean="0"/>
                        <a:t>. And so he built a school and a little hospital in </a:t>
                      </a:r>
                      <a:r>
                        <a:rPr lang="en-US" b="1" dirty="0" err="1" smtClean="0"/>
                        <a:t>Umuofia</a:t>
                      </a:r>
                      <a:r>
                        <a:rPr lang="en-US" b="1" dirty="0" smtClean="0"/>
                        <a:t>.” (Achebe</a:t>
                      </a:r>
                      <a:r>
                        <a:rPr lang="en-US" b="1" baseline="0" dirty="0" smtClean="0"/>
                        <a:t> 181).</a:t>
                      </a:r>
                      <a:endParaRPr lang="en-US" b="1"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866899" y="5735782"/>
            <a:ext cx="11139054" cy="954107"/>
          </a:xfrm>
          <a:prstGeom prst="rect">
            <a:avLst/>
          </a:prstGeom>
          <a:noFill/>
        </p:spPr>
        <p:txBody>
          <a:bodyPr wrap="square" rtlCol="0">
            <a:spAutoFit/>
          </a:bodyPr>
          <a:lstStyle/>
          <a:p>
            <a:r>
              <a:rPr lang="en-US" sz="2800" b="1" dirty="0" smtClean="0">
                <a:solidFill>
                  <a:srgbClr val="FF0000"/>
                </a:solidFill>
                <a:sym typeface="Wingdings" pitchFamily="2" charset="2"/>
              </a:rPr>
              <a:t></a:t>
            </a:r>
            <a:r>
              <a:rPr lang="en-US" sz="2800" b="1" dirty="0" smtClean="0"/>
              <a:t>What NEW information can we gain about Reverend Smith because of the </a:t>
            </a:r>
            <a:r>
              <a:rPr lang="en-US" sz="2800" b="1" dirty="0" smtClean="0">
                <a:solidFill>
                  <a:srgbClr val="7030A0"/>
                </a:solidFill>
              </a:rPr>
              <a:t>FOIL</a:t>
            </a:r>
            <a:r>
              <a:rPr lang="en-US" sz="2800" b="1" dirty="0" smtClean="0"/>
              <a:t> with Mr. Brown? What kind of men are they both? </a:t>
            </a:r>
            <a:endParaRPr lang="en-US" sz="2800" b="1" dirty="0"/>
          </a:p>
        </p:txBody>
      </p:sp>
    </p:spTree>
    <p:extLst>
      <p:ext uri="{BB962C8B-B14F-4D97-AF65-F5344CB8AC3E}">
        <p14:creationId xmlns:p14="http://schemas.microsoft.com/office/powerpoint/2010/main" val="2664534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71323" y="3817760"/>
            <a:ext cx="2838359" cy="16657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B050"/>
                </a:solidFill>
              </a:rPr>
              <a:t>characterization</a:t>
            </a:r>
            <a:r>
              <a:rPr lang="en-US" sz="2800" dirty="0" smtClean="0">
                <a:solidFill>
                  <a:schemeClr val="tx1"/>
                </a:solidFill>
              </a:rPr>
              <a:t> will be your smaller technique</a:t>
            </a:r>
            <a:endParaRPr lang="en-US" sz="28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531" y="3635138"/>
            <a:ext cx="4049901" cy="3153480"/>
          </a:xfrm>
          <a:prstGeom prst="rect">
            <a:avLst/>
          </a:prstGeom>
        </p:spPr>
      </p:pic>
      <p:sp>
        <p:nvSpPr>
          <p:cNvPr id="2" name="Title 1"/>
          <p:cNvSpPr>
            <a:spLocks noGrp="1"/>
          </p:cNvSpPr>
          <p:nvPr>
            <p:ph type="title"/>
          </p:nvPr>
        </p:nvSpPr>
        <p:spPr>
          <a:xfrm>
            <a:off x="1371600" y="0"/>
            <a:ext cx="9601200" cy="716692"/>
          </a:xfrm>
        </p:spPr>
        <p:txBody>
          <a:bodyPr>
            <a:noAutofit/>
          </a:bodyPr>
          <a:lstStyle/>
          <a:p>
            <a:r>
              <a:rPr lang="en-US" sz="5400" b="1" dirty="0" smtClean="0">
                <a:solidFill>
                  <a:srgbClr val="7030A0"/>
                </a:solidFill>
              </a:rPr>
              <a:t>Foils </a:t>
            </a:r>
            <a:r>
              <a:rPr lang="en-US" sz="5400" b="1" dirty="0" smtClean="0">
                <a:solidFill>
                  <a:schemeClr val="tx1"/>
                </a:solidFill>
                <a:sym typeface="Wingdings" panose="05000000000000000000" pitchFamily="2" charset="2"/>
              </a:rPr>
              <a:t></a:t>
            </a:r>
            <a:r>
              <a:rPr lang="en-US" sz="5400" b="1" dirty="0" smtClean="0">
                <a:solidFill>
                  <a:srgbClr val="7030A0"/>
                </a:solidFill>
                <a:sym typeface="Wingdings" panose="05000000000000000000" pitchFamily="2" charset="2"/>
              </a:rPr>
              <a:t> </a:t>
            </a:r>
            <a:r>
              <a:rPr lang="en-US" sz="5400" b="1" dirty="0" smtClean="0">
                <a:solidFill>
                  <a:srgbClr val="00B050"/>
                </a:solidFill>
                <a:sym typeface="Wingdings" panose="05000000000000000000" pitchFamily="2" charset="2"/>
              </a:rPr>
              <a:t>Characterization</a:t>
            </a:r>
            <a:endParaRPr lang="en-US" sz="5400" b="1" dirty="0">
              <a:solidFill>
                <a:srgbClr val="00B050"/>
              </a:solidFill>
            </a:endParaRPr>
          </a:p>
        </p:txBody>
      </p:sp>
      <p:sp>
        <p:nvSpPr>
          <p:cNvPr id="3" name="Content Placeholder 2"/>
          <p:cNvSpPr>
            <a:spLocks noGrp="1"/>
          </p:cNvSpPr>
          <p:nvPr>
            <p:ph idx="1"/>
          </p:nvPr>
        </p:nvSpPr>
        <p:spPr>
          <a:xfrm>
            <a:off x="1371600" y="716692"/>
            <a:ext cx="9601200" cy="5755360"/>
          </a:xfrm>
        </p:spPr>
        <p:txBody>
          <a:bodyPr>
            <a:normAutofit/>
          </a:bodyPr>
          <a:lstStyle/>
          <a:p>
            <a:pPr marL="0" indent="0">
              <a:buNone/>
            </a:pPr>
            <a:r>
              <a:rPr lang="en-US" sz="2800" dirty="0" smtClean="0"/>
              <a:t>Task:</a:t>
            </a:r>
          </a:p>
          <a:p>
            <a:pPr marL="514350" indent="-514350">
              <a:buFont typeface="+mj-lt"/>
              <a:buAutoNum type="arabicPeriod"/>
            </a:pPr>
            <a:r>
              <a:rPr lang="en-US" sz="2800" dirty="0" smtClean="0"/>
              <a:t>List 4 details about each of Mr. Brown and Reverend Smith.</a:t>
            </a:r>
          </a:p>
          <a:p>
            <a:pPr marL="514350" indent="-514350">
              <a:buFont typeface="+mj-lt"/>
              <a:buAutoNum type="arabicPeriod"/>
            </a:pPr>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smtClean="0"/>
              <a:t>Write a </a:t>
            </a:r>
            <a:r>
              <a:rPr lang="en-US" sz="2800" b="1" dirty="0" smtClean="0"/>
              <a:t>thesis statement </a:t>
            </a:r>
            <a:r>
              <a:rPr lang="en-US" sz="2800" dirty="0" smtClean="0"/>
              <a:t>about what the </a:t>
            </a:r>
            <a:r>
              <a:rPr lang="en-US" sz="2800" b="1" dirty="0" smtClean="0">
                <a:solidFill>
                  <a:srgbClr val="7030A0"/>
                </a:solidFill>
              </a:rPr>
              <a:t>foil</a:t>
            </a:r>
            <a:r>
              <a:rPr lang="en-US" sz="2800" dirty="0" smtClean="0"/>
              <a:t> shows about Reverend Smith and what it could mean for the Igbo people.</a:t>
            </a:r>
          </a:p>
        </p:txBody>
      </p:sp>
      <p:graphicFrame>
        <p:nvGraphicFramePr>
          <p:cNvPr id="5" name="Table 4"/>
          <p:cNvGraphicFramePr>
            <a:graphicFrameLocks noGrp="1"/>
          </p:cNvGraphicFramePr>
          <p:nvPr>
            <p:extLst>
              <p:ext uri="{D42A27DB-BD31-4B8C-83A1-F6EECF244321}">
                <p14:modId xmlns:p14="http://schemas.microsoft.com/office/powerpoint/2010/main" val="3087402742"/>
              </p:ext>
            </p:extLst>
          </p:nvPr>
        </p:nvGraphicFramePr>
        <p:xfrm>
          <a:off x="972589" y="1878676"/>
          <a:ext cx="11137736" cy="1054490"/>
        </p:xfrm>
        <a:graphic>
          <a:graphicData uri="http://schemas.openxmlformats.org/drawingml/2006/table">
            <a:tbl>
              <a:tblPr firstRow="1" bandRow="1">
                <a:tableStyleId>{5940675A-B579-460E-94D1-54222C63F5DA}</a:tableStyleId>
              </a:tblPr>
              <a:tblGrid>
                <a:gridCol w="5568868">
                  <a:extLst>
                    <a:ext uri="{9D8B030D-6E8A-4147-A177-3AD203B41FA5}">
                      <a16:colId xmlns:a16="http://schemas.microsoft.com/office/drawing/2014/main" val="1470766311"/>
                    </a:ext>
                  </a:extLst>
                </a:gridCol>
                <a:gridCol w="5568868">
                  <a:extLst>
                    <a:ext uri="{9D8B030D-6E8A-4147-A177-3AD203B41FA5}">
                      <a16:colId xmlns:a16="http://schemas.microsoft.com/office/drawing/2014/main" val="3242353205"/>
                    </a:ext>
                  </a:extLst>
                </a:gridCol>
              </a:tblGrid>
              <a:tr h="527245">
                <a:tc>
                  <a:txBody>
                    <a:bodyPr/>
                    <a:lstStyle/>
                    <a:p>
                      <a:pPr algn="ctr"/>
                      <a:r>
                        <a:rPr lang="en-US" sz="2800" b="1" dirty="0" smtClean="0"/>
                        <a:t>Reverend</a:t>
                      </a:r>
                      <a:r>
                        <a:rPr lang="en-US" sz="2800" b="1" baseline="0" dirty="0" smtClean="0"/>
                        <a:t> Smith</a:t>
                      </a:r>
                      <a:endParaRPr lang="en-US" sz="2800" b="1" dirty="0"/>
                    </a:p>
                  </a:txBody>
                  <a:tcPr/>
                </a:tc>
                <a:tc>
                  <a:txBody>
                    <a:bodyPr/>
                    <a:lstStyle/>
                    <a:p>
                      <a:pPr algn="ctr"/>
                      <a:r>
                        <a:rPr lang="en-US" sz="2800" b="1" dirty="0" smtClean="0"/>
                        <a:t>Mr. Brown</a:t>
                      </a:r>
                      <a:endParaRPr lang="en-US" sz="2800" b="1" dirty="0"/>
                    </a:p>
                  </a:txBody>
                  <a:tcPr/>
                </a:tc>
                <a:extLst>
                  <a:ext uri="{0D108BD9-81ED-4DB2-BD59-A6C34878D82A}">
                    <a16:rowId xmlns:a16="http://schemas.microsoft.com/office/drawing/2014/main" val="2818504723"/>
                  </a:ext>
                </a:extLst>
              </a:tr>
              <a:tr h="527245">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3557962320"/>
                  </a:ext>
                </a:extLst>
              </a:tr>
            </a:tbl>
          </a:graphicData>
        </a:graphic>
      </p:graphicFrame>
      <p:sp>
        <p:nvSpPr>
          <p:cNvPr id="7" name="Left Arrow 6"/>
          <p:cNvSpPr/>
          <p:nvPr/>
        </p:nvSpPr>
        <p:spPr>
          <a:xfrm rot="20568117">
            <a:off x="6841374" y="4946896"/>
            <a:ext cx="2294313" cy="297353"/>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76979" y="5533538"/>
            <a:ext cx="2768138" cy="1279958"/>
          </a:xfrm>
          <a:prstGeom prst="rect">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rPr>
              <a:t>Foils will be a larger technique</a:t>
            </a:r>
            <a:endParaRPr lang="en-US" sz="2800" b="1" dirty="0">
              <a:solidFill>
                <a:srgbClr val="7030A0"/>
              </a:solidFill>
            </a:endParaRPr>
          </a:p>
        </p:txBody>
      </p:sp>
      <p:sp>
        <p:nvSpPr>
          <p:cNvPr id="9" name="Left Arrow 8"/>
          <p:cNvSpPr/>
          <p:nvPr/>
        </p:nvSpPr>
        <p:spPr>
          <a:xfrm rot="20842065">
            <a:off x="6350232" y="4034436"/>
            <a:ext cx="2933371" cy="297353"/>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097902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5473"/>
            <a:ext cx="9601200" cy="743989"/>
          </a:xfrm>
        </p:spPr>
        <p:txBody>
          <a:bodyPr/>
          <a:lstStyle/>
          <a:p>
            <a:r>
              <a:rPr lang="en-US" dirty="0" smtClean="0"/>
              <a:t>Thesis Editing &amp; Development</a:t>
            </a:r>
            <a:endParaRPr lang="en-US" dirty="0"/>
          </a:p>
        </p:txBody>
      </p:sp>
      <p:sp>
        <p:nvSpPr>
          <p:cNvPr id="3" name="Content Placeholder 2"/>
          <p:cNvSpPr>
            <a:spLocks noGrp="1"/>
          </p:cNvSpPr>
          <p:nvPr>
            <p:ph idx="1"/>
          </p:nvPr>
        </p:nvSpPr>
        <p:spPr>
          <a:xfrm>
            <a:off x="1371600" y="889462"/>
            <a:ext cx="9601200" cy="5577840"/>
          </a:xfrm>
        </p:spPr>
        <p:txBody>
          <a:bodyPr>
            <a:normAutofit/>
          </a:bodyPr>
          <a:lstStyle/>
          <a:p>
            <a:r>
              <a:rPr lang="en-US" sz="4400" dirty="0" smtClean="0"/>
              <a:t>Share your thesis statement with a partner</a:t>
            </a:r>
          </a:p>
          <a:p>
            <a:pPr lvl="1"/>
            <a:r>
              <a:rPr lang="en-US" sz="4400" dirty="0" smtClean="0"/>
              <a:t>Do they have the three elements?</a:t>
            </a:r>
            <a:endParaRPr lang="en-US" sz="4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152" b="9576"/>
          <a:stretch/>
        </p:blipFill>
        <p:spPr>
          <a:xfrm>
            <a:off x="1600200" y="2959331"/>
            <a:ext cx="9144000" cy="3836325"/>
          </a:xfrm>
          <a:prstGeom prst="rect">
            <a:avLst/>
          </a:prstGeom>
        </p:spPr>
      </p:pic>
    </p:spTree>
    <p:extLst>
      <p:ext uri="{BB962C8B-B14F-4D97-AF65-F5344CB8AC3E}">
        <p14:creationId xmlns:p14="http://schemas.microsoft.com/office/powerpoint/2010/main" val="3657831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smtClean="0"/>
              <a:t>Journal 23: </a:t>
            </a:r>
            <a:r>
              <a:rPr lang="en-US" sz="5400" dirty="0" smtClean="0"/>
              <a:t>Foils</a:t>
            </a:r>
            <a:endParaRPr lang="en-US" sz="5400" dirty="0"/>
          </a:p>
        </p:txBody>
      </p:sp>
      <p:sp>
        <p:nvSpPr>
          <p:cNvPr id="3" name="Content Placeholder 2"/>
          <p:cNvSpPr>
            <a:spLocks noGrp="1"/>
          </p:cNvSpPr>
          <p:nvPr>
            <p:ph idx="1"/>
          </p:nvPr>
        </p:nvSpPr>
        <p:spPr>
          <a:xfrm>
            <a:off x="1371600" y="716692"/>
            <a:ext cx="9601200" cy="5150708"/>
          </a:xfrm>
        </p:spPr>
        <p:txBody>
          <a:bodyPr>
            <a:normAutofit/>
          </a:bodyPr>
          <a:lstStyle/>
          <a:p>
            <a:pPr marL="0" indent="0">
              <a:buNone/>
            </a:pPr>
            <a:endParaRPr lang="en-US" sz="3600" dirty="0" smtClean="0"/>
          </a:p>
          <a:p>
            <a:pPr marL="0" indent="0">
              <a:buNone/>
            </a:pPr>
            <a:r>
              <a:rPr lang="en-US" sz="3600" u="sng" dirty="0" smtClean="0"/>
              <a:t>Learning Targets</a:t>
            </a:r>
            <a:r>
              <a:rPr lang="en-US" sz="3600" dirty="0" smtClean="0"/>
              <a:t>:</a:t>
            </a:r>
          </a:p>
          <a:p>
            <a:pPr marL="457200" indent="-457200">
              <a:buFont typeface="+mj-lt"/>
              <a:buAutoNum type="arabicPeriod"/>
            </a:pPr>
            <a:r>
              <a:rPr lang="en-US" sz="3600" dirty="0" smtClean="0"/>
              <a:t>Students will be able to define </a:t>
            </a:r>
            <a:r>
              <a:rPr lang="en-US" sz="3600" b="1" dirty="0" smtClean="0">
                <a:solidFill>
                  <a:srgbClr val="7030A0"/>
                </a:solidFill>
              </a:rPr>
              <a:t>foil</a:t>
            </a:r>
            <a:r>
              <a:rPr lang="en-US" sz="3600" dirty="0" smtClean="0"/>
              <a:t>.</a:t>
            </a:r>
          </a:p>
          <a:p>
            <a:pPr marL="457200" indent="-457200">
              <a:buFont typeface="+mj-lt"/>
              <a:buAutoNum type="arabicPeriod"/>
            </a:pPr>
            <a:r>
              <a:rPr lang="en-US" sz="3600" dirty="0" smtClean="0"/>
              <a:t>Students will be able to identify </a:t>
            </a:r>
            <a:r>
              <a:rPr lang="en-US" sz="3600" b="1" dirty="0" smtClean="0">
                <a:solidFill>
                  <a:srgbClr val="7030A0"/>
                </a:solidFill>
              </a:rPr>
              <a:t>foil</a:t>
            </a:r>
            <a:r>
              <a:rPr lang="en-US" sz="3600" dirty="0" smtClean="0"/>
              <a:t>s in a text and explain the effect.  </a:t>
            </a:r>
          </a:p>
          <a:p>
            <a:pPr marL="457200" indent="-457200">
              <a:buFont typeface="+mj-lt"/>
              <a:buAutoNum type="arabicPeriod"/>
            </a:pPr>
            <a:r>
              <a:rPr lang="en-US" sz="3600" dirty="0" smtClean="0"/>
              <a:t>Students will be able to relate </a:t>
            </a:r>
            <a:r>
              <a:rPr lang="en-US" sz="3600" b="1" dirty="0" smtClean="0">
                <a:solidFill>
                  <a:srgbClr val="7030A0"/>
                </a:solidFill>
              </a:rPr>
              <a:t>foil</a:t>
            </a:r>
            <a:r>
              <a:rPr lang="en-US" sz="3600" dirty="0" smtClean="0"/>
              <a:t> to </a:t>
            </a:r>
            <a:r>
              <a:rPr lang="en-US" sz="3600" b="1" dirty="0" smtClean="0">
                <a:solidFill>
                  <a:schemeClr val="accent2">
                    <a:lumMod val="75000"/>
                  </a:schemeClr>
                </a:solidFill>
              </a:rPr>
              <a:t>juxtaposition</a:t>
            </a:r>
            <a:r>
              <a:rPr lang="en-US" sz="3600" dirty="0"/>
              <a:t> </a:t>
            </a:r>
            <a:r>
              <a:rPr lang="en-US" sz="3600" dirty="0" smtClean="0"/>
              <a:t>and </a:t>
            </a:r>
            <a:r>
              <a:rPr lang="en-US" sz="3600" dirty="0" smtClean="0">
                <a:solidFill>
                  <a:srgbClr val="00B050"/>
                </a:solidFill>
              </a:rPr>
              <a:t>characterization</a:t>
            </a:r>
            <a:r>
              <a:rPr lang="en-US" sz="3600" dirty="0" smtClean="0"/>
              <a:t>.</a:t>
            </a:r>
            <a:endParaRPr lang="en-US" sz="3600" dirty="0"/>
          </a:p>
        </p:txBody>
      </p:sp>
      <p:pic>
        <p:nvPicPr>
          <p:cNvPr id="1026" name="Picture 2" descr="https://d30y9cdsu7xlg0.cloudfront.net/png/67367-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746" y="4320746"/>
            <a:ext cx="2537254" cy="253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8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chemeClr val="accent2">
                    <a:lumMod val="75000"/>
                  </a:schemeClr>
                </a:solidFill>
              </a:rPr>
              <a:t>Juxtaposition</a:t>
            </a:r>
            <a:endParaRPr lang="en-US" sz="5400" b="1" dirty="0">
              <a:solidFill>
                <a:schemeClr val="accent2">
                  <a:lumMod val="75000"/>
                </a:schemeClr>
              </a:solidFill>
            </a:endParaRPr>
          </a:p>
        </p:txBody>
      </p:sp>
      <p:sp>
        <p:nvSpPr>
          <p:cNvPr id="3" name="Content Placeholder 2"/>
          <p:cNvSpPr>
            <a:spLocks noGrp="1"/>
          </p:cNvSpPr>
          <p:nvPr>
            <p:ph idx="1"/>
          </p:nvPr>
        </p:nvSpPr>
        <p:spPr>
          <a:xfrm>
            <a:off x="1371600" y="716692"/>
            <a:ext cx="9601200" cy="5150708"/>
          </a:xfrm>
        </p:spPr>
        <p:txBody>
          <a:bodyPr>
            <a:normAutofit lnSpcReduction="10000"/>
          </a:bodyPr>
          <a:lstStyle/>
          <a:p>
            <a:endParaRPr lang="en-US" sz="2800" dirty="0" smtClean="0"/>
          </a:p>
          <a:p>
            <a:pPr marL="0" indent="0">
              <a:buNone/>
            </a:pPr>
            <a:r>
              <a:rPr lang="en-US" sz="3600" dirty="0" smtClean="0"/>
              <a:t>What is </a:t>
            </a:r>
            <a:r>
              <a:rPr lang="en-US" sz="3600" b="1" dirty="0" smtClean="0">
                <a:solidFill>
                  <a:schemeClr val="accent2">
                    <a:lumMod val="75000"/>
                  </a:schemeClr>
                </a:solidFill>
              </a:rPr>
              <a:t>juxtaposition</a:t>
            </a:r>
            <a:r>
              <a:rPr lang="en-US" sz="3600" dirty="0" smtClean="0">
                <a:solidFill>
                  <a:schemeClr val="tx1"/>
                </a:solidFill>
              </a:rPr>
              <a:t>? What different things can be </a:t>
            </a:r>
            <a:r>
              <a:rPr lang="en-US" sz="3600" b="1" dirty="0" smtClean="0">
                <a:solidFill>
                  <a:schemeClr val="accent2">
                    <a:lumMod val="75000"/>
                  </a:schemeClr>
                </a:solidFill>
              </a:rPr>
              <a:t>juxtaposed</a:t>
            </a:r>
            <a:r>
              <a:rPr lang="en-US" sz="3600" dirty="0" smtClean="0">
                <a:solidFill>
                  <a:schemeClr val="tx1"/>
                </a:solidFill>
              </a:rPr>
              <a:t>?</a:t>
            </a:r>
          </a:p>
          <a:p>
            <a:pPr marL="0" indent="0">
              <a:buNone/>
            </a:pPr>
            <a:endParaRPr lang="en-US" sz="3600" dirty="0">
              <a:solidFill>
                <a:schemeClr val="tx1"/>
              </a:solidFill>
            </a:endParaRPr>
          </a:p>
          <a:p>
            <a:pPr marL="0" indent="0">
              <a:buNone/>
            </a:pPr>
            <a:r>
              <a:rPr lang="en-US" sz="3600" dirty="0" smtClean="0">
                <a:solidFill>
                  <a:schemeClr val="tx1"/>
                </a:solidFill>
              </a:rPr>
              <a:t>How and why do authors create </a:t>
            </a:r>
            <a:r>
              <a:rPr lang="en-US" sz="3600" b="1" dirty="0">
                <a:solidFill>
                  <a:schemeClr val="accent2">
                    <a:lumMod val="75000"/>
                  </a:schemeClr>
                </a:solidFill>
              </a:rPr>
              <a:t>juxtaposition</a:t>
            </a:r>
            <a:r>
              <a:rPr lang="en-US" sz="3600" dirty="0" smtClean="0">
                <a:solidFill>
                  <a:schemeClr val="tx1"/>
                </a:solidFill>
              </a:rPr>
              <a:t> in a text? </a:t>
            </a:r>
          </a:p>
          <a:p>
            <a:pPr marL="0" indent="0">
              <a:buNone/>
            </a:pPr>
            <a:endParaRPr lang="en-US" sz="3600" dirty="0">
              <a:solidFill>
                <a:schemeClr val="tx1"/>
              </a:solidFill>
            </a:endParaRPr>
          </a:p>
          <a:p>
            <a:pPr marL="0" indent="0">
              <a:buNone/>
            </a:pPr>
            <a:r>
              <a:rPr lang="en-US" sz="3600" dirty="0" smtClean="0">
                <a:solidFill>
                  <a:schemeClr val="tx1"/>
                </a:solidFill>
              </a:rPr>
              <a:t>What examples of </a:t>
            </a:r>
            <a:r>
              <a:rPr lang="en-US" sz="3600" b="1" dirty="0" smtClean="0">
                <a:solidFill>
                  <a:schemeClr val="accent2">
                    <a:lumMod val="75000"/>
                  </a:schemeClr>
                </a:solidFill>
              </a:rPr>
              <a:t>juxtaposition</a:t>
            </a:r>
            <a:r>
              <a:rPr lang="en-US" sz="3600" dirty="0" smtClean="0">
                <a:solidFill>
                  <a:schemeClr val="tx1"/>
                </a:solidFill>
              </a:rPr>
              <a:t> can you think of from our reading?</a:t>
            </a:r>
          </a:p>
          <a:p>
            <a:pPr marL="0" indent="0">
              <a:buNone/>
            </a:pPr>
            <a:endParaRPr lang="en-US" sz="3600" dirty="0">
              <a:solidFill>
                <a:schemeClr val="tx1"/>
              </a:solidFill>
            </a:endParaRPr>
          </a:p>
          <a:p>
            <a:pPr marL="0" indent="0">
              <a:buNone/>
            </a:pPr>
            <a:endParaRPr lang="en-US" sz="3600" dirty="0">
              <a:solidFill>
                <a:schemeClr val="tx1"/>
              </a:solidFill>
            </a:endParaRPr>
          </a:p>
        </p:txBody>
      </p:sp>
    </p:spTree>
    <p:extLst>
      <p:ext uri="{BB962C8B-B14F-4D97-AF65-F5344CB8AC3E}">
        <p14:creationId xmlns:p14="http://schemas.microsoft.com/office/powerpoint/2010/main" val="215103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chemeClr val="accent2">
                    <a:lumMod val="75000"/>
                  </a:schemeClr>
                </a:solidFill>
              </a:rPr>
              <a:t>Juxtaposition </a:t>
            </a:r>
            <a:r>
              <a:rPr lang="en-US" sz="5400" b="1" dirty="0" smtClean="0">
                <a:solidFill>
                  <a:schemeClr val="tx1"/>
                </a:solidFill>
                <a:sym typeface="Wingdings" panose="05000000000000000000" pitchFamily="2" charset="2"/>
              </a:rPr>
              <a:t></a:t>
            </a:r>
            <a:r>
              <a:rPr lang="en-US" sz="5400" b="1" dirty="0" smtClean="0">
                <a:solidFill>
                  <a:schemeClr val="accent2">
                    <a:lumMod val="75000"/>
                  </a:schemeClr>
                </a:solidFill>
                <a:sym typeface="Wingdings" panose="05000000000000000000" pitchFamily="2" charset="2"/>
              </a:rPr>
              <a:t> </a:t>
            </a:r>
            <a:r>
              <a:rPr lang="en-US" sz="5400" b="1" dirty="0" smtClean="0">
                <a:solidFill>
                  <a:srgbClr val="7030A0"/>
                </a:solidFill>
                <a:sym typeface="Wingdings" panose="05000000000000000000" pitchFamily="2" charset="2"/>
              </a:rPr>
              <a:t>Foil</a:t>
            </a:r>
            <a:endParaRPr lang="en-US" sz="5400" b="1" dirty="0">
              <a:solidFill>
                <a:srgbClr val="7030A0"/>
              </a:solidFill>
            </a:endParaRPr>
          </a:p>
        </p:txBody>
      </p:sp>
      <p:sp>
        <p:nvSpPr>
          <p:cNvPr id="3" name="Content Placeholder 2"/>
          <p:cNvSpPr>
            <a:spLocks noGrp="1"/>
          </p:cNvSpPr>
          <p:nvPr>
            <p:ph idx="1"/>
          </p:nvPr>
        </p:nvSpPr>
        <p:spPr>
          <a:xfrm>
            <a:off x="1371600" y="716692"/>
            <a:ext cx="9601200" cy="5150708"/>
          </a:xfrm>
        </p:spPr>
        <p:txBody>
          <a:bodyPr/>
          <a:lstStyle/>
          <a:p>
            <a:endParaRPr lang="en-US" dirty="0" smtClean="0"/>
          </a:p>
          <a:p>
            <a:pPr marL="0" indent="0">
              <a:buNone/>
            </a:pPr>
            <a:r>
              <a:rPr lang="en-US" sz="3600" dirty="0" smtClean="0"/>
              <a:t>There is a different word for </a:t>
            </a:r>
            <a:r>
              <a:rPr lang="en-US" sz="3600" b="1" dirty="0" smtClean="0">
                <a:solidFill>
                  <a:schemeClr val="accent2">
                    <a:lumMod val="75000"/>
                  </a:schemeClr>
                </a:solidFill>
              </a:rPr>
              <a:t>juxtaposition</a:t>
            </a:r>
            <a:r>
              <a:rPr lang="en-US" sz="3600" dirty="0">
                <a:solidFill>
                  <a:schemeClr val="tx1"/>
                </a:solidFill>
              </a:rPr>
              <a:t> </a:t>
            </a:r>
            <a:r>
              <a:rPr lang="en-US" sz="3600" dirty="0" smtClean="0">
                <a:solidFill>
                  <a:schemeClr val="tx1"/>
                </a:solidFill>
              </a:rPr>
              <a:t>when it is applied to characters: </a:t>
            </a:r>
            <a:r>
              <a:rPr lang="en-US" sz="3600" b="1" dirty="0" smtClean="0">
                <a:solidFill>
                  <a:srgbClr val="7030A0"/>
                </a:solidFill>
              </a:rPr>
              <a:t>foil</a:t>
            </a:r>
            <a:endParaRPr lang="en-US" sz="3600" b="1" dirty="0">
              <a:solidFill>
                <a:schemeClr val="tx1"/>
              </a:solidFill>
            </a:endParaRPr>
          </a:p>
          <a:p>
            <a:pPr marL="0" indent="0">
              <a:buNone/>
            </a:pPr>
            <a:endParaRPr lang="en-US" sz="3600" b="1" dirty="0" smtClean="0">
              <a:solidFill>
                <a:schemeClr val="tx1"/>
              </a:solidFill>
            </a:endParaRPr>
          </a:p>
          <a:p>
            <a:pPr marL="0" indent="0">
              <a:buNone/>
            </a:pPr>
            <a:r>
              <a:rPr lang="en-US" sz="3600" b="1" dirty="0" smtClean="0">
                <a:solidFill>
                  <a:srgbClr val="FF0000"/>
                </a:solidFill>
                <a:sym typeface="Wingdings" panose="05000000000000000000" pitchFamily="2" charset="2"/>
              </a:rPr>
              <a:t></a:t>
            </a:r>
            <a:r>
              <a:rPr lang="en-US" sz="3600" dirty="0" smtClean="0">
                <a:solidFill>
                  <a:schemeClr val="tx1"/>
                </a:solidFill>
              </a:rPr>
              <a:t>Can you write a definition for </a:t>
            </a:r>
            <a:r>
              <a:rPr lang="en-US" sz="3600" b="1" dirty="0" smtClean="0">
                <a:solidFill>
                  <a:srgbClr val="7030A0"/>
                </a:solidFill>
              </a:rPr>
              <a:t>foil</a:t>
            </a:r>
            <a:r>
              <a:rPr lang="en-US" sz="3600" b="1" dirty="0" smtClean="0">
                <a:solidFill>
                  <a:schemeClr val="tx1"/>
                </a:solidFill>
              </a:rPr>
              <a:t> </a:t>
            </a:r>
            <a:r>
              <a:rPr lang="en-US" sz="3600" dirty="0" smtClean="0">
                <a:solidFill>
                  <a:schemeClr val="tx1"/>
                </a:solidFill>
              </a:rPr>
              <a:t>based off what you already know about </a:t>
            </a:r>
            <a:r>
              <a:rPr lang="en-US" sz="3600" b="1" dirty="0" smtClean="0">
                <a:solidFill>
                  <a:schemeClr val="accent2">
                    <a:lumMod val="75000"/>
                  </a:schemeClr>
                </a:solidFill>
              </a:rPr>
              <a:t>juxtaposition</a:t>
            </a:r>
            <a:r>
              <a:rPr lang="en-US" sz="3600" dirty="0" smtClean="0">
                <a:solidFill>
                  <a:schemeClr val="tx1"/>
                </a:solidFill>
              </a:rPr>
              <a:t>?</a:t>
            </a:r>
          </a:p>
          <a:p>
            <a:pPr marL="0" indent="0">
              <a:buNone/>
            </a:pPr>
            <a:endParaRPr lang="en-US" sz="3600" dirty="0">
              <a:solidFill>
                <a:schemeClr val="tx1"/>
              </a:solidFill>
            </a:endParaRPr>
          </a:p>
          <a:p>
            <a:pPr marL="0" indent="0">
              <a:buNone/>
            </a:pPr>
            <a:endParaRPr lang="en-US" sz="3600" dirty="0" smtClean="0">
              <a:solidFill>
                <a:schemeClr val="tx1"/>
              </a:solidFill>
            </a:endParaRPr>
          </a:p>
          <a:p>
            <a:pPr marL="0" indent="0">
              <a:buNone/>
            </a:pPr>
            <a:endParaRPr lang="en-US" sz="3600" dirty="0">
              <a:solidFill>
                <a:schemeClr val="tx1"/>
              </a:solidFill>
            </a:endParaRPr>
          </a:p>
          <a:p>
            <a:pPr marL="0" indent="0">
              <a:buNone/>
            </a:pPr>
            <a:endParaRPr lang="en-US" sz="3600" dirty="0">
              <a:solidFill>
                <a:schemeClr val="tx1"/>
              </a:solidFill>
            </a:endParaRPr>
          </a:p>
          <a:p>
            <a:pPr marL="0" indent="0">
              <a:buNone/>
            </a:pPr>
            <a:endParaRPr lang="en-US" sz="2800" dirty="0">
              <a:solidFill>
                <a:schemeClr val="tx1"/>
              </a:solidFill>
            </a:endParaRPr>
          </a:p>
        </p:txBody>
      </p:sp>
    </p:spTree>
    <p:extLst>
      <p:ext uri="{BB962C8B-B14F-4D97-AF65-F5344CB8AC3E}">
        <p14:creationId xmlns:p14="http://schemas.microsoft.com/office/powerpoint/2010/main" val="72992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mentalfloss.com/sites/default/files/styles/mf_image_3x2/public/477050293.jpg?itok=C5zTxovm&amp;resize=1100x74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9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6858000"/>
          </a:xfrm>
        </p:spPr>
        <p:txBody>
          <a:bodyPr anchor="ctr">
            <a:noAutofit/>
          </a:bodyPr>
          <a:lstStyle/>
          <a:p>
            <a:pPr algn="ctr"/>
            <a:r>
              <a:rPr lang="en-US" sz="20000" b="1" dirty="0" smtClean="0">
                <a:ln>
                  <a:solidFill>
                    <a:schemeClr val="bg1"/>
                  </a:solidFill>
                </a:ln>
                <a:solidFill>
                  <a:srgbClr val="7030A0"/>
                </a:solidFill>
              </a:rPr>
              <a:t>Foil</a:t>
            </a:r>
            <a:endParaRPr lang="en-US" sz="20000" b="1" dirty="0">
              <a:ln>
                <a:solidFill>
                  <a:schemeClr val="bg1"/>
                </a:solidFill>
              </a:ln>
              <a:solidFill>
                <a:srgbClr val="7030A0"/>
              </a:solidFill>
            </a:endParaRPr>
          </a:p>
        </p:txBody>
      </p:sp>
    </p:spTree>
    <p:extLst>
      <p:ext uri="{BB962C8B-B14F-4D97-AF65-F5344CB8AC3E}">
        <p14:creationId xmlns:p14="http://schemas.microsoft.com/office/powerpoint/2010/main" val="377817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rgbClr val="7030A0"/>
                </a:solidFill>
              </a:rPr>
              <a:t>Foils</a:t>
            </a:r>
            <a:endParaRPr lang="en-US" sz="5400" b="1" dirty="0">
              <a:solidFill>
                <a:srgbClr val="7030A0"/>
              </a:solidFill>
            </a:endParaRPr>
          </a:p>
        </p:txBody>
      </p:sp>
      <p:sp>
        <p:nvSpPr>
          <p:cNvPr id="3" name="Content Placeholder 2"/>
          <p:cNvSpPr>
            <a:spLocks noGrp="1"/>
          </p:cNvSpPr>
          <p:nvPr>
            <p:ph idx="1"/>
          </p:nvPr>
        </p:nvSpPr>
        <p:spPr>
          <a:xfrm>
            <a:off x="1205345" y="716691"/>
            <a:ext cx="10158153" cy="5966742"/>
          </a:xfrm>
        </p:spPr>
        <p:txBody>
          <a:bodyPr>
            <a:normAutofit fontScale="92500" lnSpcReduction="10000"/>
          </a:bodyPr>
          <a:lstStyle/>
          <a:p>
            <a:pPr marL="0" indent="0">
              <a:buNone/>
            </a:pPr>
            <a:endParaRPr lang="en-US" dirty="0" smtClean="0"/>
          </a:p>
          <a:p>
            <a:pPr marL="0" indent="0">
              <a:buNone/>
            </a:pPr>
            <a:r>
              <a:rPr lang="en-US" sz="2800" dirty="0" smtClean="0"/>
              <a:t>A </a:t>
            </a:r>
            <a:r>
              <a:rPr lang="en-US" sz="2800" b="1" dirty="0">
                <a:solidFill>
                  <a:srgbClr val="7030A0"/>
                </a:solidFill>
              </a:rPr>
              <a:t>foil</a:t>
            </a:r>
            <a:r>
              <a:rPr lang="en-US" sz="2800" dirty="0"/>
              <a:t> is </a:t>
            </a:r>
            <a:r>
              <a:rPr lang="en-US" sz="2800" dirty="0" smtClean="0"/>
              <a:t>a pair of  characters </a:t>
            </a:r>
            <a:r>
              <a:rPr lang="en-US" sz="2800" dirty="0"/>
              <a:t>that </a:t>
            </a:r>
            <a:r>
              <a:rPr lang="en-US" sz="2800" dirty="0" smtClean="0"/>
              <a:t>show some opposite or similar qualities, thus emphasizing the qualities of each. </a:t>
            </a:r>
          </a:p>
          <a:p>
            <a:pPr lvl="2"/>
            <a:r>
              <a:rPr lang="en-US" sz="2600" dirty="0" smtClean="0"/>
              <a:t>However, the it is not always the ‘bad guy’ that foils the ‘good guy.’</a:t>
            </a:r>
          </a:p>
          <a:p>
            <a:pPr marL="0" indent="0">
              <a:buNone/>
            </a:pPr>
            <a:endParaRPr lang="en-US" sz="2800" dirty="0"/>
          </a:p>
          <a:p>
            <a:pPr marL="0" indent="0">
              <a:buNone/>
            </a:pPr>
            <a:r>
              <a:rPr lang="en-US" sz="2800" b="1" dirty="0" smtClean="0">
                <a:solidFill>
                  <a:srgbClr val="7030A0"/>
                </a:solidFill>
              </a:rPr>
              <a:t>Foils</a:t>
            </a:r>
            <a:r>
              <a:rPr lang="en-US" sz="2800" dirty="0" smtClean="0"/>
              <a:t> are not literary ‘fact.’ Readers </a:t>
            </a:r>
            <a:br>
              <a:rPr lang="en-US" sz="2800" dirty="0" smtClean="0"/>
            </a:br>
            <a:r>
              <a:rPr lang="en-US" sz="2800" dirty="0" smtClean="0"/>
              <a:t>identify </a:t>
            </a:r>
            <a:r>
              <a:rPr lang="en-US" sz="2800" b="1" dirty="0" smtClean="0">
                <a:solidFill>
                  <a:srgbClr val="7030A0"/>
                </a:solidFill>
              </a:rPr>
              <a:t>foils</a:t>
            </a:r>
            <a:r>
              <a:rPr lang="en-US" sz="2800" dirty="0" smtClean="0"/>
              <a:t>.</a:t>
            </a:r>
          </a:p>
          <a:p>
            <a:pPr marL="0" indent="0">
              <a:buNone/>
            </a:pPr>
            <a:endParaRPr lang="en-US" sz="2800" dirty="0"/>
          </a:p>
          <a:p>
            <a:pPr marL="0" indent="0">
              <a:buNone/>
            </a:pPr>
            <a:r>
              <a:rPr lang="en-US" sz="2800" dirty="0" smtClean="0"/>
              <a:t>The purpose of using a </a:t>
            </a:r>
            <a:r>
              <a:rPr lang="en-US" sz="2800" b="1" dirty="0" smtClean="0">
                <a:solidFill>
                  <a:srgbClr val="7030A0"/>
                </a:solidFill>
              </a:rPr>
              <a:t>foil</a:t>
            </a:r>
            <a:r>
              <a:rPr lang="en-US" sz="2800" dirty="0" smtClean="0"/>
              <a:t> is </a:t>
            </a:r>
            <a:r>
              <a:rPr lang="en-US" sz="2800" dirty="0"/>
              <a:t>to highlight the traits of the </a:t>
            </a:r>
            <a:r>
              <a:rPr lang="en-US" sz="2800" dirty="0" smtClean="0"/>
              <a:t>main character and </a:t>
            </a:r>
            <a:r>
              <a:rPr lang="en-US" sz="3000" b="1" dirty="0" smtClean="0"/>
              <a:t>create new meaning based on the comparison/contrast</a:t>
            </a:r>
            <a:r>
              <a:rPr lang="en-US" sz="3000" dirty="0" smtClean="0"/>
              <a:t>.</a:t>
            </a:r>
          </a:p>
          <a:p>
            <a:pPr marL="0" indent="0">
              <a:buNone/>
            </a:pPr>
            <a:endParaRPr lang="en-US" sz="2800" dirty="0"/>
          </a:p>
          <a:p>
            <a:pPr marL="0" indent="0">
              <a:buNone/>
            </a:pPr>
            <a:r>
              <a:rPr lang="en-US" sz="2800" dirty="0" smtClean="0">
                <a:solidFill>
                  <a:srgbClr val="FF0000"/>
                </a:solidFill>
                <a:sym typeface="Wingdings" panose="05000000000000000000" pitchFamily="2" charset="2"/>
              </a:rPr>
              <a:t></a:t>
            </a:r>
            <a:r>
              <a:rPr lang="en-US" sz="2800" dirty="0" smtClean="0">
                <a:sym typeface="Wingdings" panose="05000000000000000000" pitchFamily="2" charset="2"/>
              </a:rPr>
              <a:t> Can you think of examples?</a:t>
            </a:r>
            <a:endParaRPr lang="en-US" sz="2800" dirty="0" smtClean="0"/>
          </a:p>
          <a:p>
            <a:pPr marL="0" indent="0">
              <a:buNone/>
            </a:pPr>
            <a:endParaRPr lang="en-US" sz="3000" dirty="0" smtClean="0"/>
          </a:p>
        </p:txBody>
      </p:sp>
      <p:pic>
        <p:nvPicPr>
          <p:cNvPr id="4" name="Picture 3"/>
          <p:cNvPicPr>
            <a:picLocks noChangeAspect="1"/>
          </p:cNvPicPr>
          <p:nvPr/>
        </p:nvPicPr>
        <p:blipFill>
          <a:blip r:embed="rId2"/>
          <a:stretch>
            <a:fillRect/>
          </a:stretch>
        </p:blipFill>
        <p:spPr>
          <a:xfrm>
            <a:off x="7346459" y="2496068"/>
            <a:ext cx="4581525" cy="14668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107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3415"/>
            <a:ext cx="9601200" cy="635923"/>
          </a:xfrm>
        </p:spPr>
        <p:txBody>
          <a:bodyPr>
            <a:noAutofit/>
          </a:bodyPr>
          <a:lstStyle/>
          <a:p>
            <a:r>
              <a:rPr lang="en-US" dirty="0" smtClean="0"/>
              <a:t>Example </a:t>
            </a:r>
            <a:r>
              <a:rPr lang="en-US" b="1" dirty="0" smtClean="0">
                <a:solidFill>
                  <a:srgbClr val="7030A0"/>
                </a:solidFill>
              </a:rPr>
              <a:t>Foils</a:t>
            </a:r>
            <a:r>
              <a:rPr lang="en-US" dirty="0" smtClean="0"/>
              <a:t> in Literature and Film</a:t>
            </a:r>
            <a:endParaRPr lang="en-US" dirty="0"/>
          </a:p>
        </p:txBody>
      </p:sp>
      <p:sp>
        <p:nvSpPr>
          <p:cNvPr id="3" name="Content Placeholder 2"/>
          <p:cNvSpPr>
            <a:spLocks noGrp="1"/>
          </p:cNvSpPr>
          <p:nvPr>
            <p:ph idx="1"/>
          </p:nvPr>
        </p:nvSpPr>
        <p:spPr>
          <a:xfrm>
            <a:off x="1371600" y="939339"/>
            <a:ext cx="9601200" cy="4928062"/>
          </a:xfrm>
        </p:spPr>
        <p:txBody>
          <a:bodyPr>
            <a:normAutofit/>
          </a:bodyPr>
          <a:lstStyle/>
          <a:p>
            <a:r>
              <a:rPr lang="en-US" sz="4000" dirty="0" smtClean="0"/>
              <a:t>Cain and Abel</a:t>
            </a:r>
          </a:p>
          <a:p>
            <a:endParaRPr lang="en-US" sz="4000" dirty="0"/>
          </a:p>
          <a:p>
            <a:endParaRPr lang="en-US" sz="4000" dirty="0" smtClean="0"/>
          </a:p>
          <a:p>
            <a:endParaRPr lang="en-US" sz="4000" dirty="0"/>
          </a:p>
          <a:p>
            <a:r>
              <a:rPr lang="en-US" sz="4000" dirty="0" smtClean="0"/>
              <a:t>Harry Potter and Draco Malfoy</a:t>
            </a:r>
          </a:p>
        </p:txBody>
      </p:sp>
      <p:pic>
        <p:nvPicPr>
          <p:cNvPr id="1026" name="Picture 2" descr="https://salemnet.vo.llnwd.net/media/cms/BST/29983-cain-slaying-abel-jacopo-palma-1590.800w.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738" y="1566949"/>
            <a:ext cx="3350188" cy="2219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raco malfoy and harry po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739" y="4486102"/>
            <a:ext cx="3350188" cy="223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28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16692"/>
          </a:xfrm>
        </p:spPr>
        <p:txBody>
          <a:bodyPr>
            <a:noAutofit/>
          </a:bodyPr>
          <a:lstStyle/>
          <a:p>
            <a:r>
              <a:rPr lang="en-US" sz="5400" b="1" dirty="0" smtClean="0">
                <a:solidFill>
                  <a:srgbClr val="7030A0"/>
                </a:solidFill>
              </a:rPr>
              <a:t>Foils </a:t>
            </a:r>
            <a:r>
              <a:rPr lang="en-US" sz="5400" b="1" dirty="0" smtClean="0">
                <a:solidFill>
                  <a:schemeClr val="tx1"/>
                </a:solidFill>
                <a:sym typeface="Wingdings" panose="05000000000000000000" pitchFamily="2" charset="2"/>
              </a:rPr>
              <a:t></a:t>
            </a:r>
            <a:r>
              <a:rPr lang="en-US" sz="5400" b="1" dirty="0" smtClean="0">
                <a:solidFill>
                  <a:srgbClr val="7030A0"/>
                </a:solidFill>
                <a:sym typeface="Wingdings" panose="05000000000000000000" pitchFamily="2" charset="2"/>
              </a:rPr>
              <a:t> </a:t>
            </a:r>
            <a:r>
              <a:rPr lang="en-US" sz="5400" b="1" dirty="0" smtClean="0">
                <a:solidFill>
                  <a:srgbClr val="00B050"/>
                </a:solidFill>
                <a:sym typeface="Wingdings" panose="05000000000000000000" pitchFamily="2" charset="2"/>
              </a:rPr>
              <a:t>Characterization</a:t>
            </a:r>
            <a:endParaRPr lang="en-US" sz="5400" b="1" dirty="0">
              <a:solidFill>
                <a:srgbClr val="00B050"/>
              </a:solidFill>
            </a:endParaRPr>
          </a:p>
        </p:txBody>
      </p:sp>
      <p:sp>
        <p:nvSpPr>
          <p:cNvPr id="3" name="Content Placeholder 2"/>
          <p:cNvSpPr>
            <a:spLocks noGrp="1"/>
          </p:cNvSpPr>
          <p:nvPr>
            <p:ph idx="1"/>
          </p:nvPr>
        </p:nvSpPr>
        <p:spPr>
          <a:xfrm>
            <a:off x="1371600" y="716692"/>
            <a:ext cx="7231683" cy="5150708"/>
          </a:xfrm>
        </p:spPr>
        <p:txBody>
          <a:bodyPr>
            <a:normAutofit fontScale="92500" lnSpcReduction="10000"/>
          </a:bodyPr>
          <a:lstStyle/>
          <a:p>
            <a:pPr marL="0" indent="0">
              <a:buNone/>
            </a:pPr>
            <a:endParaRPr lang="en-US" dirty="0" smtClean="0"/>
          </a:p>
          <a:p>
            <a:pPr marL="0" indent="0">
              <a:buNone/>
            </a:pPr>
            <a:r>
              <a:rPr lang="en-US" sz="3000" dirty="0" smtClean="0"/>
              <a:t>What </a:t>
            </a:r>
            <a:r>
              <a:rPr lang="en-US" sz="3000" dirty="0"/>
              <a:t>is </a:t>
            </a:r>
            <a:r>
              <a:rPr lang="en-US" sz="3000" b="1" dirty="0">
                <a:solidFill>
                  <a:srgbClr val="00B050"/>
                </a:solidFill>
              </a:rPr>
              <a:t>characterization</a:t>
            </a:r>
            <a:r>
              <a:rPr lang="en-US" sz="3000" dirty="0" smtClean="0"/>
              <a:t>? How do you think it relates to the idea of characters being </a:t>
            </a:r>
            <a:r>
              <a:rPr lang="en-US" sz="3000" dirty="0" smtClean="0">
                <a:solidFill>
                  <a:srgbClr val="7030A0"/>
                </a:solidFill>
              </a:rPr>
              <a:t>foils</a:t>
            </a:r>
            <a:r>
              <a:rPr lang="en-US" sz="3000" dirty="0" smtClean="0"/>
              <a:t>?</a:t>
            </a:r>
            <a:endParaRPr lang="en-US" sz="3000" dirty="0"/>
          </a:p>
          <a:p>
            <a:pPr marL="0" indent="0">
              <a:buNone/>
            </a:pPr>
            <a:endParaRPr lang="en-US" b="1" dirty="0" smtClean="0">
              <a:solidFill>
                <a:srgbClr val="7030A0"/>
              </a:solidFill>
            </a:endParaRPr>
          </a:p>
          <a:p>
            <a:pPr marL="0" indent="0">
              <a:buNone/>
            </a:pPr>
            <a:r>
              <a:rPr lang="en-US" sz="2800" b="1" dirty="0" smtClean="0">
                <a:solidFill>
                  <a:srgbClr val="7030A0"/>
                </a:solidFill>
              </a:rPr>
              <a:t>Foils</a:t>
            </a:r>
            <a:r>
              <a:rPr lang="en-US" sz="2800" dirty="0" smtClean="0"/>
              <a:t> can be an important part of </a:t>
            </a:r>
            <a:r>
              <a:rPr lang="en-US" sz="2800" b="1" dirty="0" smtClean="0">
                <a:solidFill>
                  <a:srgbClr val="00B050"/>
                </a:solidFill>
              </a:rPr>
              <a:t>characterization</a:t>
            </a:r>
            <a:r>
              <a:rPr lang="en-US" sz="2800" dirty="0" smtClean="0"/>
              <a:t> and character development. </a:t>
            </a:r>
            <a:endParaRPr lang="en-US" sz="2800" dirty="0" smtClean="0"/>
          </a:p>
          <a:p>
            <a:pPr marL="0" indent="0">
              <a:buNone/>
            </a:pPr>
            <a:endParaRPr lang="en-US" sz="2800" dirty="0" smtClean="0"/>
          </a:p>
          <a:p>
            <a:pPr marL="0" indent="0">
              <a:buNone/>
            </a:pPr>
            <a:r>
              <a:rPr lang="en-US" sz="2800" dirty="0" smtClean="0"/>
              <a:t>The </a:t>
            </a:r>
            <a:r>
              <a:rPr lang="en-US" sz="2800" dirty="0"/>
              <a:t>comparison of the </a:t>
            </a:r>
            <a:r>
              <a:rPr lang="en-US" sz="2800" dirty="0" smtClean="0"/>
              <a:t>opposite </a:t>
            </a:r>
            <a:r>
              <a:rPr lang="en-US" sz="2800" dirty="0"/>
              <a:t>traits of </a:t>
            </a:r>
            <a:r>
              <a:rPr lang="en-US" sz="2800" dirty="0" smtClean="0"/>
              <a:t>characters </a:t>
            </a:r>
            <a:r>
              <a:rPr lang="en-US" sz="2800" dirty="0"/>
              <a:t>helps the readers to not only understand their personalities but also to comprehend the importance of their roles in a work of literature.</a:t>
            </a:r>
          </a:p>
          <a:p>
            <a:pPr marL="0" indent="0">
              <a:buNone/>
            </a:pPr>
            <a:endParaRPr lang="en-US" sz="3000" dirty="0" smtClean="0"/>
          </a:p>
        </p:txBody>
      </p:sp>
      <p:pic>
        <p:nvPicPr>
          <p:cNvPr id="1026" name="Picture 2" descr="Image result for jekyll and hy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4888" y="915179"/>
            <a:ext cx="3447112" cy="594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0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27" y="524435"/>
            <a:ext cx="11231861" cy="1143000"/>
          </a:xfrm>
        </p:spPr>
        <p:txBody>
          <a:bodyPr>
            <a:normAutofit/>
          </a:bodyPr>
          <a:lstStyle/>
          <a:p>
            <a:r>
              <a:rPr lang="en-US" b="1" dirty="0" smtClean="0"/>
              <a:t>Characterization and the literary analysis pyramid…</a:t>
            </a:r>
            <a:endParaRPr lang="en-US" b="1" dirty="0"/>
          </a:p>
        </p:txBody>
      </p:sp>
      <p:sp>
        <p:nvSpPr>
          <p:cNvPr id="3" name="Content Placeholder 2"/>
          <p:cNvSpPr>
            <a:spLocks noGrp="1"/>
          </p:cNvSpPr>
          <p:nvPr>
            <p:ph idx="1"/>
          </p:nvPr>
        </p:nvSpPr>
        <p:spPr>
          <a:xfrm>
            <a:off x="251012" y="1667434"/>
            <a:ext cx="4984375" cy="5190565"/>
          </a:xfrm>
        </p:spPr>
        <p:txBody>
          <a:bodyPr>
            <a:normAutofit fontScale="85000" lnSpcReduction="20000"/>
          </a:bodyPr>
          <a:lstStyle/>
          <a:p>
            <a:pPr marL="0" indent="0">
              <a:buNone/>
            </a:pPr>
            <a:r>
              <a:rPr lang="en-US" b="1" u="sng" dirty="0" smtClean="0"/>
              <a:t>Characterization</a:t>
            </a:r>
            <a:r>
              <a:rPr lang="en-US" sz="3200" dirty="0" smtClean="0"/>
              <a:t>: how writers create or reveal the personality of their characters.  This includes how characters are represented by the author or narrator</a:t>
            </a:r>
            <a:r>
              <a:rPr lang="en-US" dirty="0" smtClean="0"/>
              <a:t>. </a:t>
            </a:r>
            <a:r>
              <a:rPr lang="en-US" sz="3200" dirty="0" smtClean="0"/>
              <a:t>Two </a:t>
            </a:r>
            <a:r>
              <a:rPr lang="en-US" sz="3200" dirty="0"/>
              <a:t>Kinds:</a:t>
            </a:r>
          </a:p>
          <a:p>
            <a:r>
              <a:rPr lang="en-US" sz="3200" b="1" u="sng" dirty="0">
                <a:solidFill>
                  <a:srgbClr val="C00000"/>
                </a:solidFill>
              </a:rPr>
              <a:t>Direct Characterization</a:t>
            </a:r>
            <a:r>
              <a:rPr lang="en-US" sz="3200" dirty="0"/>
              <a:t>: </a:t>
            </a:r>
            <a:r>
              <a:rPr lang="en-US" sz="3200" b="1" dirty="0"/>
              <a:t>readers are explicitly told what the personality of a character </a:t>
            </a:r>
            <a:r>
              <a:rPr lang="en-US" sz="3200" b="1" dirty="0" smtClean="0"/>
              <a:t>is</a:t>
            </a:r>
          </a:p>
          <a:p>
            <a:r>
              <a:rPr lang="en-US" sz="3200" b="1" u="sng" dirty="0" smtClean="0">
                <a:solidFill>
                  <a:schemeClr val="accent2"/>
                </a:solidFill>
              </a:rPr>
              <a:t>Indirect Characterization</a:t>
            </a:r>
            <a:r>
              <a:rPr lang="en-US" sz="3200" dirty="0" smtClean="0"/>
              <a:t>: </a:t>
            </a:r>
            <a:r>
              <a:rPr lang="en-US" sz="3200" b="1" dirty="0" smtClean="0"/>
              <a:t>readers implicitly discover the personality of characters through the 5 methods </a:t>
            </a:r>
          </a:p>
          <a:p>
            <a:pPr marL="914400" lvl="2" indent="0">
              <a:buNone/>
            </a:pPr>
            <a:endParaRPr lang="en-US" dirty="0" smtClean="0"/>
          </a:p>
        </p:txBody>
      </p:sp>
      <p:pic>
        <p:nvPicPr>
          <p:cNvPr id="5" name="Content Placeholder 6" descr="Screen Shot 2017-02-07 at 7.57.03 AM.png"/>
          <p:cNvPicPr>
            <a:picLocks noChangeAspect="1"/>
          </p:cNvPicPr>
          <p:nvPr/>
        </p:nvPicPr>
        <p:blipFill rotWithShape="1">
          <a:blip r:embed="rId2">
            <a:extLst>
              <a:ext uri="{28A0092B-C50C-407E-A947-70E740481C1C}">
                <a14:useLocalDpi xmlns:a14="http://schemas.microsoft.com/office/drawing/2010/main" val="0"/>
              </a:ext>
            </a:extLst>
          </a:blip>
          <a:srcRect l="2851" r="16010"/>
          <a:stretch/>
        </p:blipFill>
        <p:spPr>
          <a:xfrm>
            <a:off x="5235388" y="2218764"/>
            <a:ext cx="6842326" cy="3915863"/>
          </a:xfrm>
          <a:prstGeom prst="rect">
            <a:avLst/>
          </a:prstGeom>
          <a:ln>
            <a:solidFill>
              <a:schemeClr val="tx1"/>
            </a:solidFill>
          </a:ln>
        </p:spPr>
      </p:pic>
    </p:spTree>
    <p:extLst>
      <p:ext uri="{BB962C8B-B14F-4D97-AF65-F5344CB8AC3E}">
        <p14:creationId xmlns:p14="http://schemas.microsoft.com/office/powerpoint/2010/main" val="149203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docProps/app.xml><?xml version="1.0" encoding="utf-8"?>
<Properties xmlns="http://schemas.openxmlformats.org/officeDocument/2006/extended-properties" xmlns:vt="http://schemas.openxmlformats.org/officeDocument/2006/docPropsVTypes">
  <Template>TM10001105[[fn=Crop]]</Template>
  <TotalTime>803</TotalTime>
  <Words>992</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Franklin Gothic Book</vt:lpstr>
      <vt:lpstr>Georgia</vt:lpstr>
      <vt:lpstr>Wingdings</vt:lpstr>
      <vt:lpstr>Wingdings 2</vt:lpstr>
      <vt:lpstr>Crop</vt:lpstr>
      <vt:lpstr>Training presentation</vt:lpstr>
      <vt:lpstr>Chapter 22: https://youtu.be/ohwdA3xas6I?t=5h42m30s  16 minutes </vt:lpstr>
      <vt:lpstr>Journal 23: Foils</vt:lpstr>
      <vt:lpstr>Juxtaposition</vt:lpstr>
      <vt:lpstr>Juxtaposition  Foil</vt:lpstr>
      <vt:lpstr>Foil</vt:lpstr>
      <vt:lpstr>Foils</vt:lpstr>
      <vt:lpstr>Example Foils in Literature and Film</vt:lpstr>
      <vt:lpstr>Foils  Characterization</vt:lpstr>
      <vt:lpstr>Characterization and the literary analysis pyramid…</vt:lpstr>
      <vt:lpstr>Examples</vt:lpstr>
      <vt:lpstr>Methods of Indirect Characterization</vt:lpstr>
      <vt:lpstr>Example: Indirect Characterization</vt:lpstr>
      <vt:lpstr>Foils  Characterization</vt:lpstr>
      <vt:lpstr>Foils  Characterization</vt:lpstr>
      <vt:lpstr>Foils  Characterization</vt:lpstr>
      <vt:lpstr>Foils  Characterization</vt:lpstr>
      <vt:lpstr>Reverend Smith / Mr. Brown</vt:lpstr>
      <vt:lpstr>Foils  Characterization</vt:lpstr>
      <vt:lpstr>Thesis Editing &amp; Development</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19: Foils</dc:title>
  <dc:creator>Smith, Kyle    SHS - Staff</dc:creator>
  <cp:lastModifiedBy>Smith, Kyle    SHS - Staff</cp:lastModifiedBy>
  <cp:revision>50</cp:revision>
  <dcterms:created xsi:type="dcterms:W3CDTF">2017-01-10T17:18:04Z</dcterms:created>
  <dcterms:modified xsi:type="dcterms:W3CDTF">2020-02-28T18:42:43Z</dcterms:modified>
</cp:coreProperties>
</file>