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handoutMasterIdLst>
    <p:handoutMasterId r:id="rId32"/>
  </p:handoutMasterIdLst>
  <p:sldIdLst>
    <p:sldId id="265" r:id="rId2"/>
    <p:sldId id="298" r:id="rId3"/>
    <p:sldId id="300" r:id="rId4"/>
    <p:sldId id="258" r:id="rId5"/>
    <p:sldId id="306" r:id="rId6"/>
    <p:sldId id="259" r:id="rId7"/>
    <p:sldId id="270" r:id="rId8"/>
    <p:sldId id="302" r:id="rId9"/>
    <p:sldId id="296" r:id="rId10"/>
    <p:sldId id="271" r:id="rId11"/>
    <p:sldId id="311" r:id="rId12"/>
    <p:sldId id="272" r:id="rId13"/>
    <p:sldId id="273" r:id="rId14"/>
    <p:sldId id="267" r:id="rId15"/>
    <p:sldId id="269" r:id="rId16"/>
    <p:sldId id="307" r:id="rId17"/>
    <p:sldId id="274" r:id="rId18"/>
    <p:sldId id="312" r:id="rId19"/>
    <p:sldId id="275" r:id="rId20"/>
    <p:sldId id="301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31489-AD74-4767-AC2A-E2BC6B1C6B9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BE6C6-DE8C-4399-A69B-0C8FC158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3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5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8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83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4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0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3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8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5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7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6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3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281719" cy="1143000"/>
          </a:xfrm>
        </p:spPr>
        <p:txBody>
          <a:bodyPr/>
          <a:lstStyle/>
          <a:p>
            <a:r>
              <a:rPr lang="en-US" dirty="0" smtClean="0"/>
              <a:t>Journal #11: Graphic Novel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281718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u="sng" dirty="0" smtClean="0"/>
              <a:t>Learning Targets</a:t>
            </a:r>
            <a:r>
              <a:rPr lang="en-US" sz="3600" dirty="0" smtClean="0"/>
              <a:t>: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600" b="1" dirty="0" smtClean="0"/>
              <a:t>Students will be able to define and identify graphic novel terms from </a:t>
            </a:r>
            <a:r>
              <a:rPr lang="en-US" sz="3600" b="1" i="1" dirty="0" smtClean="0"/>
              <a:t>Persepolis.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600" b="1" dirty="0"/>
              <a:t>Students will be able </a:t>
            </a:r>
            <a:r>
              <a:rPr lang="en-US" sz="3600" b="1" dirty="0" smtClean="0"/>
              <a:t>to analyze graphic novels.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158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Amplification Through Simplification</a:t>
            </a:r>
            <a:r>
              <a:rPr lang="en-US" dirty="0" smtClean="0"/>
              <a:t> &amp; the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u="sng" dirty="0" smtClean="0">
                <a:solidFill>
                  <a:srgbClr val="C00000"/>
                </a:solidFill>
              </a:rPr>
              <a:t>Universality Effect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87873"/>
            <a:ext cx="10354887" cy="2304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The “cartoon” face appeals to wider audiences; it could describe a character who’s young or old, male or female, etc. </a:t>
            </a:r>
            <a:endParaRPr lang="en-US" sz="44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160" y="1629613"/>
            <a:ext cx="9342120" cy="238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Amplification Through Simplification</a:t>
            </a:r>
            <a:r>
              <a:rPr lang="en-US" dirty="0" smtClean="0"/>
              <a:t> &amp; the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u="sng" dirty="0" smtClean="0">
                <a:solidFill>
                  <a:srgbClr val="C00000"/>
                </a:solidFill>
              </a:rPr>
              <a:t>Universality Effect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346333" y="1652392"/>
            <a:ext cx="516840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1268547" cy="1143000"/>
          </a:xfrm>
        </p:spPr>
        <p:txBody>
          <a:bodyPr/>
          <a:lstStyle/>
          <a:p>
            <a:pPr algn="ctr"/>
            <a:r>
              <a:rPr lang="en-US" sz="4000" dirty="0" smtClean="0"/>
              <a:t>Why cartoons can be more powerful than words…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" y="1004277"/>
            <a:ext cx="11675953" cy="56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2" y="1158677"/>
            <a:ext cx="5755456" cy="5468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3600" dirty="0"/>
              <a:t>Why cartoons can be more powerful than words…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989290"/>
            <a:ext cx="5221792" cy="530393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220393" y="3865418"/>
            <a:ext cx="1221971" cy="781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6937" y="151313"/>
            <a:ext cx="6725560" cy="3622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994" y="151285"/>
            <a:ext cx="11250023" cy="1620954"/>
          </a:xfrm>
        </p:spPr>
        <p:txBody>
          <a:bodyPr/>
          <a:lstStyle/>
          <a:p>
            <a:r>
              <a:rPr lang="en-US" sz="10000" dirty="0"/>
              <a:t>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995" y="2801389"/>
            <a:ext cx="10890910" cy="40566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accent1"/>
                </a:solidFill>
              </a:rPr>
              <a:t>PANELS: </a:t>
            </a:r>
            <a:r>
              <a:rPr lang="en-US" sz="4400" b="1" dirty="0"/>
              <a:t>each framed image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b="1" dirty="0"/>
              <a:t>Panels offer the reader a specific perspective (P.O.V.) through which they view the subject</a:t>
            </a:r>
          </a:p>
        </p:txBody>
      </p:sp>
    </p:spTree>
    <p:extLst>
      <p:ext uri="{BB962C8B-B14F-4D97-AF65-F5344CB8AC3E}">
        <p14:creationId xmlns:p14="http://schemas.microsoft.com/office/powerpoint/2010/main" val="37353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9080"/>
            <a:ext cx="5399314" cy="1508760"/>
          </a:xfrm>
        </p:spPr>
        <p:txBody>
          <a:bodyPr/>
          <a:lstStyle/>
          <a:p>
            <a:r>
              <a:rPr lang="en-US" sz="10000" dirty="0"/>
              <a:t>GUTTERS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402" y="1232289"/>
            <a:ext cx="6596974" cy="5563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92708"/>
            <a:ext cx="5455920" cy="4179935"/>
          </a:xfrm>
        </p:spPr>
        <p:txBody>
          <a:bodyPr>
            <a:noAutofit/>
          </a:bodyPr>
          <a:lstStyle/>
          <a:p>
            <a:r>
              <a:rPr lang="en-US" sz="3600" b="1" dirty="0"/>
              <a:t>GUTTERS: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/>
              <a:t>the space between each panel</a:t>
            </a:r>
          </a:p>
          <a:p>
            <a:pPr lvl="1"/>
            <a:r>
              <a:rPr lang="en-US" sz="3200" dirty="0"/>
              <a:t>GUTTERS provide transitions; </a:t>
            </a:r>
            <a:r>
              <a:rPr lang="en-US" sz="3200" i="1" dirty="0"/>
              <a:t>something</a:t>
            </a:r>
            <a:r>
              <a:rPr lang="en-US" sz="3200" dirty="0"/>
              <a:t> happens in that gutter space, but the reader must “fill in” that information </a:t>
            </a:r>
          </a:p>
        </p:txBody>
      </p:sp>
      <p:sp>
        <p:nvSpPr>
          <p:cNvPr id="6" name="Arrow: Down 5"/>
          <p:cNvSpPr/>
          <p:nvPr/>
        </p:nvSpPr>
        <p:spPr>
          <a:xfrm>
            <a:off x="9738360" y="624840"/>
            <a:ext cx="716280" cy="7772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9045639" y="2407949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GUTTER</a:t>
            </a:r>
          </a:p>
        </p:txBody>
      </p:sp>
    </p:spTree>
    <p:extLst>
      <p:ext uri="{BB962C8B-B14F-4D97-AF65-F5344CB8AC3E}">
        <p14:creationId xmlns:p14="http://schemas.microsoft.com/office/powerpoint/2010/main" val="25148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9391" y="342874"/>
            <a:ext cx="4780828" cy="1620954"/>
          </a:xfrm>
        </p:spPr>
        <p:txBody>
          <a:bodyPr/>
          <a:lstStyle/>
          <a:p>
            <a:r>
              <a:rPr lang="en-US" sz="7500" dirty="0" smtClean="0"/>
              <a:t>PANELS + GUTTERS</a:t>
            </a:r>
            <a:endParaRPr lang="en-US" sz="75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906640" y="964324"/>
            <a:ext cx="3454884" cy="6869429"/>
          </a:xfrm>
        </p:spPr>
      </p:pic>
    </p:spTree>
    <p:extLst>
      <p:ext uri="{BB962C8B-B14F-4D97-AF65-F5344CB8AC3E}">
        <p14:creationId xmlns:p14="http://schemas.microsoft.com/office/powerpoint/2010/main" val="14573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3426"/>
          <a:stretch/>
        </p:blipFill>
        <p:spPr>
          <a:xfrm>
            <a:off x="572259" y="1774479"/>
            <a:ext cx="7732083" cy="4482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99" y="60589"/>
            <a:ext cx="4314816" cy="1338606"/>
          </a:xfrm>
        </p:spPr>
        <p:txBody>
          <a:bodyPr/>
          <a:lstStyle/>
          <a:p>
            <a:r>
              <a:rPr lang="en-US" sz="4800" dirty="0"/>
              <a:t>SPLASH &amp; BLEED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3383" y="60589"/>
            <a:ext cx="2798618" cy="293516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b="1" u="sng" dirty="0">
                <a:solidFill>
                  <a:schemeClr val="accent1"/>
                </a:solidFill>
              </a:rPr>
              <a:t>SPLASH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b="1" dirty="0"/>
              <a:t>A splash is a type of panel that spans the width of the page; a splash is used to grab the reader’s attention, and often establishes </a:t>
            </a:r>
            <a:r>
              <a:rPr lang="en-US" b="1" dirty="0" smtClean="0"/>
              <a:t>setting/time/place/mood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631382" y="2995749"/>
            <a:ext cx="3233579" cy="186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b="1" u="sng" dirty="0" smtClean="0">
                <a:solidFill>
                  <a:schemeClr val="accent1"/>
                </a:solidFill>
              </a:rPr>
              <a:t>BLEED</a:t>
            </a:r>
            <a:r>
              <a:rPr lang="en-US" b="1" dirty="0" smtClean="0">
                <a:solidFill>
                  <a:schemeClr val="accent1"/>
                </a:solidFill>
              </a:rPr>
              <a:t>: </a:t>
            </a:r>
            <a:r>
              <a:rPr lang="en-US" b="1" dirty="0" smtClean="0"/>
              <a:t>A panel that runs </a:t>
            </a:r>
            <a:r>
              <a:rPr lang="en-US" b="1" u="sng" dirty="0" smtClean="0"/>
              <a:t>off</a:t>
            </a:r>
            <a:r>
              <a:rPr lang="en-US" b="1" dirty="0" smtClean="0"/>
              <a:t> the page—or seems to “bleed” beyond the edges of the paper—is called a BLEED.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96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42266" y="0"/>
            <a:ext cx="4215434" cy="1162050"/>
          </a:xfrm>
        </p:spPr>
        <p:txBody>
          <a:bodyPr/>
          <a:lstStyle/>
          <a:p>
            <a:r>
              <a:rPr lang="en-US" sz="7500" dirty="0" smtClean="0"/>
              <a:t>“</a:t>
            </a:r>
            <a:r>
              <a:rPr lang="en-US" sz="7500" dirty="0"/>
              <a:t>Closure</a:t>
            </a:r>
            <a:r>
              <a:rPr lang="en-US" sz="7500" dirty="0" smtClean="0"/>
              <a:t>”: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128204" y="816207"/>
            <a:ext cx="4514849" cy="628672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060892" y="1615911"/>
            <a:ext cx="4656706" cy="48291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57700" y="0"/>
            <a:ext cx="6877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Closure in comics is the "phenomenon of observing the parts but perceiving the whole" (</a:t>
            </a:r>
            <a:r>
              <a:rPr lang="en-US" sz="2000" dirty="0" smtClean="0"/>
              <a:t>McCloud 63</a:t>
            </a:r>
            <a:r>
              <a:rPr lang="en-US" sz="2000" dirty="0"/>
              <a:t>). In other words, closure is the act of mentally filling in the gaps of what we observe, thus allowing readers to comprehend the action and meaning between two seemingly unrelated panels.</a:t>
            </a:r>
          </a:p>
        </p:txBody>
      </p:sp>
    </p:spTree>
    <p:extLst>
      <p:ext uri="{BB962C8B-B14F-4D97-AF65-F5344CB8AC3E}">
        <p14:creationId xmlns:p14="http://schemas.microsoft.com/office/powerpoint/2010/main" val="10874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6246"/>
            <a:ext cx="11217243" cy="1719296"/>
          </a:xfrm>
        </p:spPr>
        <p:txBody>
          <a:bodyPr/>
          <a:lstStyle/>
          <a:p>
            <a:r>
              <a:rPr lang="en-US" sz="6500" dirty="0"/>
              <a:t>CAPTIONS, SPEECH BALLOONS, &amp; EMANATA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3294" y="2121031"/>
            <a:ext cx="10864517" cy="460028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</a:rPr>
              <a:t>CAPTIONS: </a:t>
            </a:r>
            <a:r>
              <a:rPr lang="en-US" sz="3200" b="1" dirty="0"/>
              <a:t>(Boxed) words that give voice to the narrator.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</a:rPr>
              <a:t>SPEECH BALLOONS: </a:t>
            </a:r>
            <a:r>
              <a:rPr lang="en-US" sz="3200" b="1" dirty="0"/>
              <a:t>Balloons extending from characters’ mouths which contain dialogue (aka, character speech); </a:t>
            </a:r>
            <a:r>
              <a:rPr lang="en-US" sz="3200" b="1" i="1" dirty="0"/>
              <a:t>if the speech balloon is drawn using jagged lines, the character is shouting.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</a:rPr>
              <a:t>EMANATA: </a:t>
            </a:r>
            <a:r>
              <a:rPr lang="en-US" sz="3200" b="1" dirty="0"/>
              <a:t>Artistic representations of feelings, emotions or movement, such as: tear </a:t>
            </a:r>
            <a:r>
              <a:rPr lang="en-US" sz="3200" b="1" dirty="0" smtClean="0"/>
              <a:t>drops, </a:t>
            </a:r>
            <a:r>
              <a:rPr lang="en-US" sz="3200" b="1" dirty="0"/>
              <a:t>sweat drops, exclamation marks, question marks, and/or motion lines. </a:t>
            </a:r>
          </a:p>
        </p:txBody>
      </p:sp>
      <p:pic>
        <p:nvPicPr>
          <p:cNvPr id="7" name="Picture 6" descr="Speech Bubble | Free Stock Photo | Illustration of a cartoon speech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6506">
            <a:off x="10636269" y="994765"/>
            <a:ext cx="1402951" cy="14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Graphic Novel Terms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15" y="1600200"/>
            <a:ext cx="11160692" cy="5257800"/>
          </a:xfrm>
        </p:spPr>
        <p:txBody>
          <a:bodyPr numCol="2">
            <a:normAutofit lnSpcReduction="10000"/>
          </a:bodyPr>
          <a:lstStyle/>
          <a:p>
            <a:pPr marL="114300" indent="0">
              <a:buNone/>
            </a:pPr>
            <a:r>
              <a:rPr lang="en-US" sz="2800" u="sng" dirty="0" smtClean="0"/>
              <a:t>Graphic Novel Terms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Icon</a:t>
            </a:r>
          </a:p>
          <a:p>
            <a:r>
              <a:rPr lang="en-US" sz="2800" dirty="0" smtClean="0"/>
              <a:t>Gutter</a:t>
            </a:r>
          </a:p>
          <a:p>
            <a:r>
              <a:rPr lang="en-US" sz="2800" dirty="0" smtClean="0"/>
              <a:t>Universality</a:t>
            </a:r>
          </a:p>
          <a:p>
            <a:pPr lvl="1"/>
            <a:r>
              <a:rPr lang="en-US" sz="2600" dirty="0" smtClean="0"/>
              <a:t>Amplification through Simplification</a:t>
            </a:r>
          </a:p>
          <a:p>
            <a:r>
              <a:rPr lang="en-US" sz="2800" dirty="0" smtClean="0"/>
              <a:t>Splash</a:t>
            </a:r>
          </a:p>
          <a:p>
            <a:r>
              <a:rPr lang="en-US" sz="2800" dirty="0" smtClean="0"/>
              <a:t>Bleed</a:t>
            </a:r>
          </a:p>
          <a:p>
            <a:r>
              <a:rPr lang="en-US" sz="2800" dirty="0" smtClean="0"/>
              <a:t>Speech and/or Thought Balloons</a:t>
            </a:r>
          </a:p>
          <a:p>
            <a:r>
              <a:rPr lang="en-US" sz="2800" dirty="0" err="1" smtClean="0"/>
              <a:t>Emanata</a:t>
            </a:r>
            <a:endParaRPr lang="en-US" sz="2800" dirty="0" smtClean="0"/>
          </a:p>
          <a:p>
            <a:r>
              <a:rPr lang="en-US" sz="2800" dirty="0" smtClean="0"/>
              <a:t>Graphic Weight</a:t>
            </a:r>
          </a:p>
          <a:p>
            <a:r>
              <a:rPr lang="en-US" sz="2800" dirty="0" err="1" smtClean="0"/>
              <a:t>Pannel</a:t>
            </a:r>
            <a:r>
              <a:rPr lang="en-US" sz="2800" dirty="0" smtClean="0"/>
              <a:t> Depth</a:t>
            </a:r>
          </a:p>
          <a:p>
            <a:pPr lvl="1"/>
            <a:r>
              <a:rPr lang="en-US" sz="2600" dirty="0" smtClean="0"/>
              <a:t>Foreground, </a:t>
            </a:r>
            <a:r>
              <a:rPr lang="en-US" sz="2600" dirty="0" err="1" smtClean="0"/>
              <a:t>Midground</a:t>
            </a:r>
            <a:r>
              <a:rPr lang="en-US" sz="2600" dirty="0" smtClean="0"/>
              <a:t>, &amp;</a:t>
            </a:r>
            <a:r>
              <a:rPr lang="en-US" sz="2600" dirty="0"/>
              <a:t> </a:t>
            </a:r>
            <a:r>
              <a:rPr lang="en-US" sz="2600" dirty="0" smtClean="0"/>
              <a:t>Background</a:t>
            </a:r>
          </a:p>
          <a:p>
            <a:r>
              <a:rPr lang="en-US" sz="2800" dirty="0" smtClean="0"/>
              <a:t>Transitions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600" dirty="0" smtClean="0"/>
              <a:t>Moment to Moment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600" dirty="0" smtClean="0"/>
              <a:t>Action to Action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600" dirty="0" smtClean="0"/>
              <a:t>Subject to Subject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600" dirty="0" smtClean="0"/>
              <a:t>Scene to Scene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600" dirty="0" smtClean="0"/>
              <a:t>Aspect to Aspect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600" dirty="0" smtClean="0"/>
              <a:t>Non-</a:t>
            </a:r>
            <a:r>
              <a:rPr lang="en-US" sz="2600" dirty="0" err="1" smtClean="0"/>
              <a:t>Seqitur</a:t>
            </a:r>
            <a:endParaRPr lang="en-US" sz="2600" dirty="0" smtClean="0"/>
          </a:p>
          <a:p>
            <a:endParaRPr lang="en-US" sz="2800" dirty="0" smtClean="0"/>
          </a:p>
          <a:p>
            <a:pPr marL="925830" lvl="1" indent="-514350">
              <a:buFont typeface="+mj-lt"/>
              <a:buAutoNum type="arabicPeriod"/>
            </a:pPr>
            <a:endParaRPr lang="en-US" sz="2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45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thought bubble by purz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14" y="1013839"/>
            <a:ext cx="4304476" cy="3658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28" y="527927"/>
            <a:ext cx="11698664" cy="1432875"/>
          </a:xfrm>
        </p:spPr>
        <p:txBody>
          <a:bodyPr/>
          <a:lstStyle/>
          <a:p>
            <a:r>
              <a:rPr lang="en-US" sz="6500" dirty="0"/>
              <a:t>THOUGHT </a:t>
            </a:r>
            <a:r>
              <a:rPr lang="en-US" sz="6500" dirty="0" smtClean="0"/>
              <a:t>BALLOONS</a:t>
            </a:r>
            <a:endParaRPr lang="en-US" sz="6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272" y="1840197"/>
            <a:ext cx="5643143" cy="42703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/>
                </a:solidFill>
              </a:rPr>
              <a:t>THOUGHT BALLOONS: </a:t>
            </a:r>
            <a:r>
              <a:rPr lang="en-US" sz="3600" b="1" dirty="0"/>
              <a:t>Clouds that contain a character’s thoughts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057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5" y="235671"/>
            <a:ext cx="11184035" cy="1527142"/>
          </a:xfrm>
        </p:spPr>
        <p:txBody>
          <a:bodyPr/>
          <a:lstStyle/>
          <a:p>
            <a:r>
              <a:rPr lang="en-US" sz="6000" dirty="0"/>
              <a:t>EMANATA &amp; CAPTION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(A COUPLE EXAMPLES…)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6341"/>
          <a:stretch/>
        </p:blipFill>
        <p:spPr>
          <a:xfrm>
            <a:off x="273395" y="2254314"/>
            <a:ext cx="6043589" cy="42106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25" y="1904514"/>
            <a:ext cx="4711507" cy="4834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8902">
            <a:off x="7779643" y="720404"/>
            <a:ext cx="264398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CAPTION</a:t>
            </a:r>
          </a:p>
        </p:txBody>
      </p:sp>
      <p:sp>
        <p:nvSpPr>
          <p:cNvPr id="8" name="Down Arrow 7"/>
          <p:cNvSpPr/>
          <p:nvPr/>
        </p:nvSpPr>
        <p:spPr>
          <a:xfrm>
            <a:off x="7758819" y="1415631"/>
            <a:ext cx="461727" cy="76049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44" y="1113877"/>
            <a:ext cx="4362874" cy="5503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28" y="527927"/>
            <a:ext cx="7264125" cy="1432875"/>
          </a:xfrm>
        </p:spPr>
        <p:txBody>
          <a:bodyPr/>
          <a:lstStyle/>
          <a:p>
            <a:r>
              <a:rPr lang="en-US" sz="6500" dirty="0" smtClean="0">
                <a:solidFill>
                  <a:srgbClr val="C00000"/>
                </a:solidFill>
              </a:rPr>
              <a:t>GRAPAHIC </a:t>
            </a:r>
            <a:r>
              <a:rPr lang="en-US" sz="6500" dirty="0">
                <a:solidFill>
                  <a:srgbClr val="C00000"/>
                </a:solidFill>
              </a:rPr>
              <a:t>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28" y="2347274"/>
            <a:ext cx="8729221" cy="427034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C00000"/>
                </a:solidFill>
              </a:rPr>
              <a:t>GRAPHIC </a:t>
            </a:r>
            <a:r>
              <a:rPr lang="en-US" sz="3600" b="1" dirty="0">
                <a:solidFill>
                  <a:srgbClr val="C00000"/>
                </a:solidFill>
              </a:rPr>
              <a:t>WEIGHT</a:t>
            </a:r>
            <a:r>
              <a:rPr lang="en-US" sz="3600" b="1" dirty="0">
                <a:solidFill>
                  <a:schemeClr val="accent1"/>
                </a:solidFill>
              </a:rPr>
              <a:t>: </a:t>
            </a:r>
            <a:r>
              <a:rPr lang="en-US" sz="3600" b="1" dirty="0"/>
              <a:t>The term used to discuss the amount of contrast in an image; are blacks offset with whites?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Is </a:t>
            </a:r>
            <a:r>
              <a:rPr lang="en-US" sz="3600" b="1" dirty="0"/>
              <a:t>vivid color used amidst muted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colors</a:t>
            </a:r>
            <a:r>
              <a:rPr lang="en-US" sz="3600" b="1" dirty="0"/>
              <a:t>? What stands out? </a:t>
            </a:r>
            <a:endParaRPr lang="en-US" sz="3600" b="1" dirty="0" smtClean="0"/>
          </a:p>
          <a:p>
            <a:pPr lvl="1"/>
            <a:r>
              <a:rPr lang="en-US" sz="3400" b="1" dirty="0" smtClean="0"/>
              <a:t>Adds emphasis to certain icons </a:t>
            </a:r>
            <a:br>
              <a:rPr lang="en-US" sz="3400" b="1" dirty="0" smtClean="0"/>
            </a:br>
            <a:r>
              <a:rPr lang="en-US" sz="3400" b="1" dirty="0" smtClean="0"/>
              <a:t>within a panel</a:t>
            </a:r>
          </a:p>
          <a:p>
            <a:pPr lvl="1"/>
            <a:r>
              <a:rPr lang="en-US" sz="3400" b="1" dirty="0" smtClean="0"/>
              <a:t>Creates comparison</a:t>
            </a:r>
            <a:endParaRPr lang="en-US" sz="3400" b="1" dirty="0"/>
          </a:p>
        </p:txBody>
      </p:sp>
      <p:sp>
        <p:nvSpPr>
          <p:cNvPr id="6" name="Oval 5"/>
          <p:cNvSpPr/>
          <p:nvPr/>
        </p:nvSpPr>
        <p:spPr>
          <a:xfrm>
            <a:off x="8519264" y="4028704"/>
            <a:ext cx="2428597" cy="29753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81" y="263952"/>
            <a:ext cx="11783507" cy="1423447"/>
          </a:xfrm>
        </p:spPr>
        <p:txBody>
          <a:bodyPr/>
          <a:lstStyle/>
          <a:p>
            <a:r>
              <a:rPr lang="en-US" sz="7000" dirty="0"/>
              <a:t>PANEL DEPTH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539"/>
            <a:ext cx="11510128" cy="425148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accent1"/>
                </a:solidFill>
              </a:rPr>
              <a:t>FOREGROUND: </a:t>
            </a:r>
            <a:r>
              <a:rPr lang="en-US" sz="3500" b="1" dirty="0"/>
              <a:t>What’s depicted </a:t>
            </a:r>
          </a:p>
          <a:p>
            <a:pPr marL="0" indent="0">
              <a:buNone/>
            </a:pPr>
            <a:r>
              <a:rPr lang="en-US" sz="3500" b="1" dirty="0" smtClean="0"/>
              <a:t>   closest </a:t>
            </a:r>
            <a:r>
              <a:rPr lang="en-US" sz="3500" b="1" dirty="0"/>
              <a:t>to the reader; this is usually the subject.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accent1"/>
                </a:solidFill>
              </a:rPr>
              <a:t>MIDGROUND: </a:t>
            </a:r>
            <a:r>
              <a:rPr lang="en-US" sz="3500" b="1" dirty="0"/>
              <a:t>Subjects depicted in the middle of the scene, in front of a background/setting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accent1"/>
                </a:solidFill>
              </a:rPr>
              <a:t>BACKGROUND: </a:t>
            </a:r>
            <a:r>
              <a:rPr lang="en-US" sz="3500" b="1" dirty="0"/>
              <a:t>The objects that are furthest from the reader, usually conveying setting/ contextual details.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36" y="162613"/>
            <a:ext cx="4509155" cy="3049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008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78" y="414807"/>
            <a:ext cx="11774079" cy="1348033"/>
          </a:xfrm>
        </p:spPr>
        <p:txBody>
          <a:bodyPr/>
          <a:lstStyle/>
          <a:p>
            <a:r>
              <a:rPr lang="en-US" sz="7000" dirty="0"/>
              <a:t>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98" y="1762840"/>
            <a:ext cx="11017931" cy="46473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</a:rPr>
              <a:t>TRANSITIONS </a:t>
            </a:r>
            <a:r>
              <a:rPr lang="en-US" sz="3200" b="1" dirty="0"/>
              <a:t>occur within the “gutter” space between panels. Artists rely on the reader’s ability to create “closure” (aka, infer what happened during the gutter) to fill in missing information. </a:t>
            </a:r>
          </a:p>
        </p:txBody>
      </p:sp>
    </p:spTree>
    <p:extLst>
      <p:ext uri="{BB962C8B-B14F-4D97-AF65-F5344CB8AC3E}">
        <p14:creationId xmlns:p14="http://schemas.microsoft.com/office/powerpoint/2010/main" val="30994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377100"/>
            <a:ext cx="11698664" cy="1461155"/>
          </a:xfrm>
        </p:spPr>
        <p:txBody>
          <a:bodyPr/>
          <a:lstStyle/>
          <a:p>
            <a:r>
              <a:rPr lang="en-US" sz="6000" dirty="0"/>
              <a:t>1) THE “MOMENT TO MOMENT”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2094808"/>
            <a:ext cx="4999023" cy="51566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transitions </a:t>
            </a:r>
            <a:r>
              <a:rPr lang="en-US" sz="3200" b="1" dirty="0"/>
              <a:t>cover a few seconds in time; thus, they require very little from readers, and make the story’s pace seem rather slow. That said, each moment has an important feel, as its given it’s own panel.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9787" y="1621418"/>
            <a:ext cx="6226882" cy="50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377100"/>
            <a:ext cx="11698664" cy="1461155"/>
          </a:xfrm>
        </p:spPr>
        <p:txBody>
          <a:bodyPr/>
          <a:lstStyle/>
          <a:p>
            <a:r>
              <a:rPr lang="en-US" sz="6000" dirty="0"/>
              <a:t>2) THE “ACTION TO ACTION”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48" y="2095029"/>
            <a:ext cx="5471917" cy="46251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1" dirty="0" smtClean="0"/>
              <a:t>transitions </a:t>
            </a:r>
            <a:r>
              <a:rPr lang="en-US" sz="3600" b="1" dirty="0"/>
              <a:t>use the gutter to cover the bulk of a specific action. The first panel shows the </a:t>
            </a:r>
            <a:r>
              <a:rPr lang="en-US" sz="3600" b="1" i="1" dirty="0"/>
              <a:t>start </a:t>
            </a:r>
            <a:r>
              <a:rPr lang="en-US" sz="3600" b="1" dirty="0"/>
              <a:t>of an action, and the next panel shows the </a:t>
            </a:r>
            <a:r>
              <a:rPr lang="en-US" sz="3600" b="1" i="1" dirty="0"/>
              <a:t>action being completed</a:t>
            </a:r>
            <a:r>
              <a:rPr lang="en-US" sz="3600" b="1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65" y="2095028"/>
            <a:ext cx="5576867" cy="42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377100"/>
            <a:ext cx="11698664" cy="1461155"/>
          </a:xfrm>
        </p:spPr>
        <p:txBody>
          <a:bodyPr/>
          <a:lstStyle/>
          <a:p>
            <a:r>
              <a:rPr lang="en-US" sz="6000" dirty="0"/>
              <a:t>3) THE “SUBJECT TO SUBJECT”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" y="2555913"/>
            <a:ext cx="6100157" cy="46251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b="1" dirty="0" smtClean="0"/>
              <a:t>this </a:t>
            </a:r>
            <a:r>
              <a:rPr lang="en-US" sz="4000" b="1" dirty="0"/>
              <a:t>transition shifts both time and subject; in this case, the viewer sees another ‘subject’ in the story, offering a different perspective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29" y="1410648"/>
            <a:ext cx="5261926" cy="3950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94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377100"/>
            <a:ext cx="11698664" cy="1461155"/>
          </a:xfrm>
        </p:spPr>
        <p:txBody>
          <a:bodyPr/>
          <a:lstStyle/>
          <a:p>
            <a:r>
              <a:rPr lang="en-US" sz="6000" dirty="0"/>
              <a:t>4) THE “SCENE TO SCENE”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" y="2555913"/>
            <a:ext cx="6833044" cy="46251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b="1" dirty="0" smtClean="0"/>
              <a:t>A </a:t>
            </a:r>
            <a:r>
              <a:rPr lang="en-US" sz="4000" b="1" dirty="0"/>
              <a:t>jump in time and/or place. This type of transition forces the reader to fill in a lot of information, </a:t>
            </a:r>
            <a:r>
              <a:rPr lang="en-US" sz="4000" b="1" dirty="0" smtClean="0"/>
              <a:t>because </a:t>
            </a:r>
            <a:r>
              <a:rPr lang="en-US" sz="4000" b="1" dirty="0"/>
              <a:t>shifts in time and/or place occurred in the gutter space.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63" y="1477374"/>
            <a:ext cx="4796442" cy="4026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88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377100"/>
            <a:ext cx="11698664" cy="1461155"/>
          </a:xfrm>
        </p:spPr>
        <p:txBody>
          <a:bodyPr/>
          <a:lstStyle/>
          <a:p>
            <a:r>
              <a:rPr lang="en-US" sz="6000" dirty="0"/>
              <a:t>5) THE “ASPECT TO ASPECT”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66" y="1838232"/>
            <a:ext cx="6934939" cy="46251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b="1" dirty="0" smtClean="0"/>
              <a:t>This </a:t>
            </a:r>
            <a:r>
              <a:rPr lang="en-US" sz="4400" b="1" dirty="0"/>
              <a:t>transition provides a “wandering eye”, as time is frozen, and the panels provide various </a:t>
            </a:r>
            <a:r>
              <a:rPr lang="en-US" sz="4400" b="1" dirty="0" smtClean="0"/>
              <a:t>perspectives</a:t>
            </a:r>
            <a:r>
              <a:rPr lang="en-US" sz="4400" b="1" dirty="0"/>
              <a:t> </a:t>
            </a:r>
            <a:r>
              <a:rPr lang="en-US" sz="4400" b="1" dirty="0" smtClean="0"/>
              <a:t>or aspects of the same place, idea, </a:t>
            </a:r>
            <a:r>
              <a:rPr lang="en-US" sz="4400" b="1" smtClean="0"/>
              <a:t>or mood.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56" y="2626823"/>
            <a:ext cx="4841759" cy="3774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80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Graphic Novel Terms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80" y="1134687"/>
            <a:ext cx="9563800" cy="5257800"/>
          </a:xfrm>
        </p:spPr>
        <p:txBody>
          <a:bodyPr numCol="1">
            <a:normAutofit/>
          </a:bodyPr>
          <a:lstStyle/>
          <a:p>
            <a:r>
              <a:rPr lang="en-US" sz="2800" dirty="0"/>
              <a:t>Graphic novels pair </a:t>
            </a:r>
            <a:r>
              <a:rPr lang="en-US" sz="2800" b="1" dirty="0"/>
              <a:t>sequential visual art </a:t>
            </a:r>
            <a:r>
              <a:rPr lang="en-US" sz="2800" dirty="0"/>
              <a:t>with minimal </a:t>
            </a:r>
            <a:r>
              <a:rPr lang="en-US" sz="2800" b="1" dirty="0"/>
              <a:t>text</a:t>
            </a:r>
            <a:r>
              <a:rPr lang="en-US" sz="2800" dirty="0"/>
              <a:t> to tell a </a:t>
            </a:r>
            <a:r>
              <a:rPr lang="en-US" sz="2800" dirty="0" smtClean="0"/>
              <a:t>story.</a:t>
            </a:r>
            <a:endParaRPr lang="en-US" sz="2600" dirty="0"/>
          </a:p>
          <a:p>
            <a:pPr lvl="1"/>
            <a:r>
              <a:rPr lang="en-US" sz="2600" dirty="0" smtClean="0"/>
              <a:t>Taken individually, the pictures in a cartoon are merely that– pictures. </a:t>
            </a:r>
          </a:p>
          <a:p>
            <a:pPr lvl="1"/>
            <a:r>
              <a:rPr lang="en-US" sz="2600" dirty="0" smtClean="0"/>
              <a:t>However when pictures are part of an intentional sequence, the ‘art of the picture’ is transformed into </a:t>
            </a:r>
            <a:r>
              <a:rPr lang="en-US" sz="2600" b="1" dirty="0" smtClean="0"/>
              <a:t>the art of comics</a:t>
            </a:r>
            <a:r>
              <a:rPr lang="en-US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0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377100"/>
            <a:ext cx="11698664" cy="1461155"/>
          </a:xfrm>
        </p:spPr>
        <p:txBody>
          <a:bodyPr/>
          <a:lstStyle/>
          <a:p>
            <a:r>
              <a:rPr lang="en-US" sz="6000" dirty="0"/>
              <a:t>6) THE “NON-SEQUITUR”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67" y="1838232"/>
            <a:ext cx="4374277" cy="462516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This </a:t>
            </a:r>
            <a:r>
              <a:rPr lang="en-US" sz="3200" b="1" dirty="0"/>
              <a:t>transition jumps from one moment and subject, to something seemingly unrelated. The connection between the two panels might not become clear until much later in the story.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73" y="1838231"/>
            <a:ext cx="7280150" cy="336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Icon</a:t>
            </a:r>
            <a:r>
              <a:rPr lang="en-US" dirty="0" smtClean="0"/>
              <a:t>: </a:t>
            </a:r>
            <a:r>
              <a:rPr lang="en-US" i="1" dirty="0" smtClean="0"/>
              <a:t>any image used to represent a person, place, thing, or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10160000" cy="5126277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graphic novel we would call all of the following “icons” not images, symbols, or characters…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1026" name="Picture 2" descr="Image result for yin and y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07389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lack and white hambur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399" y="3107389"/>
            <a:ext cx="2855678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lack and white hamburger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77" y="3107389"/>
            <a:ext cx="2359958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27769" y="2460507"/>
            <a:ext cx="194399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6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947"/>
            <a:ext cx="11277600" cy="785443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</a:rPr>
              <a:t>Icon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en-US" sz="3200" i="1" dirty="0" smtClean="0">
                <a:solidFill>
                  <a:schemeClr val="tx1"/>
                </a:solidFill>
              </a:rPr>
              <a:t>any image used to represent a person, </a:t>
            </a:r>
            <a:r>
              <a:rPr lang="en-US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place, thing, or idea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169573" y="-1225981"/>
            <a:ext cx="3998424" cy="813806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100754" y="2836181"/>
            <a:ext cx="3923509" cy="393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" y="935390"/>
            <a:ext cx="10281720" cy="58660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947"/>
            <a:ext cx="11277600" cy="785443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</a:rPr>
              <a:t>Icon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en-US" sz="3200" i="1" dirty="0" smtClean="0">
                <a:solidFill>
                  <a:schemeClr val="tx1"/>
                </a:solidFill>
              </a:rPr>
              <a:t>any image used to represent a person, </a:t>
            </a:r>
            <a:r>
              <a:rPr lang="en-US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place, thing, or idea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6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yin and y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41" y="113667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black and white hambur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035" y="113668"/>
            <a:ext cx="2855678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black and white hamburger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60" y="113667"/>
            <a:ext cx="2359958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6448" y="-576091"/>
            <a:ext cx="194399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496448" y="2929272"/>
            <a:ext cx="10551507" cy="8285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“Less Iconic”</a:t>
            </a:r>
            <a:r>
              <a:rPr lang="en-US" sz="2800" dirty="0" smtClean="0"/>
              <a:t>					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“More Iconic”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448" y="4096911"/>
            <a:ext cx="105515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 can say picture meanings are </a:t>
            </a:r>
            <a:r>
              <a:rPr lang="en-US" sz="2800" b="1" dirty="0" smtClean="0"/>
              <a:t>more iconic</a:t>
            </a:r>
            <a:r>
              <a:rPr lang="en-US" sz="2800" dirty="0" smtClean="0"/>
              <a:t> because their meanings are “</a:t>
            </a:r>
            <a:r>
              <a:rPr lang="en-US" sz="2800" b="1" u="sng" dirty="0" smtClean="0">
                <a:solidFill>
                  <a:srgbClr val="7030A0"/>
                </a:solidFill>
              </a:rPr>
              <a:t>fluid and variable</a:t>
            </a:r>
            <a:r>
              <a:rPr lang="en-US" sz="2800" dirty="0" smtClean="0"/>
              <a:t>.”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Why is the less detailed cheeseburger more iconic than the more detailed cheeseburger?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63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334922" y="-1777972"/>
            <a:ext cx="6610523" cy="10415850"/>
          </a:xfrm>
        </p:spPr>
      </p:pic>
      <p:sp>
        <p:nvSpPr>
          <p:cNvPr id="5" name="TextBox 4"/>
          <p:cNvSpPr txBox="1"/>
          <p:nvPr/>
        </p:nvSpPr>
        <p:spPr>
          <a:xfrm>
            <a:off x="10565477" y="6043353"/>
            <a:ext cx="64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Pg</a:t>
            </a:r>
            <a:r>
              <a:rPr lang="en-US" b="1" dirty="0" smtClean="0"/>
              <a:t> 46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84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Amplification Through Simplification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7638"/>
            <a:ext cx="8233775" cy="5220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3375" y="1590805"/>
            <a:ext cx="2530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does </a:t>
            </a:r>
            <a:r>
              <a:rPr lang="en-US" sz="3200" b="1" u="sng" dirty="0" smtClean="0">
                <a:solidFill>
                  <a:schemeClr val="accent5"/>
                </a:solidFill>
              </a:rPr>
              <a:t>Amplification through Simplification</a:t>
            </a:r>
            <a:r>
              <a:rPr lang="en-US" sz="3200" dirty="0" smtClean="0"/>
              <a:t> mean?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71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0C3AD0E-D1FB-4D2B-AD5E-1CB5ECF864AC}" vid="{E75B6CBA-E7A1-4910-9ED8-5847EEFCA4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1230</TotalTime>
  <Words>949</Words>
  <Application>Microsoft Office PowerPoint</Application>
  <PresentationFormat>Widescreen</PresentationFormat>
  <Paragraphs>97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</vt:lpstr>
      <vt:lpstr>Theme1</vt:lpstr>
      <vt:lpstr>Journal #11: Graphic Novel Terms</vt:lpstr>
      <vt:lpstr>Graphic Novel Terms </vt:lpstr>
      <vt:lpstr>Graphic Novel Terms </vt:lpstr>
      <vt:lpstr>Icon: any image used to represent a person, place, thing, or idea</vt:lpstr>
      <vt:lpstr>Icon: any image used to represent a person, place, thing, or idea</vt:lpstr>
      <vt:lpstr>Icon: any image used to represent a person, place, thing, or idea</vt:lpstr>
      <vt:lpstr>PowerPoint Presentation</vt:lpstr>
      <vt:lpstr>PowerPoint Presentation</vt:lpstr>
      <vt:lpstr>Amplification Through Simplification:</vt:lpstr>
      <vt:lpstr>Amplification Through Simplification &amp; the Universality Effect</vt:lpstr>
      <vt:lpstr>Amplification Through Simplification &amp; the Universality Effect</vt:lpstr>
      <vt:lpstr>Why cartoons can be more powerful than words…</vt:lpstr>
      <vt:lpstr>Why cartoons can be more powerful than words…</vt:lpstr>
      <vt:lpstr>PANELS</vt:lpstr>
      <vt:lpstr>GUTTERS</vt:lpstr>
      <vt:lpstr>PANELS + GUTTERS</vt:lpstr>
      <vt:lpstr>SPLASH &amp; BLEED </vt:lpstr>
      <vt:lpstr>“Closure”:</vt:lpstr>
      <vt:lpstr>CAPTIONS, SPEECH BALLOONS, &amp; EMANATA </vt:lpstr>
      <vt:lpstr>THOUGHT BALLOONS</vt:lpstr>
      <vt:lpstr>EMANATA &amp; CAPTION (A COUPLE EXAMPLES…)</vt:lpstr>
      <vt:lpstr>GRAPAHIC WEIGHT</vt:lpstr>
      <vt:lpstr>PANEL DEPTH </vt:lpstr>
      <vt:lpstr>TRANSITIONS</vt:lpstr>
      <vt:lpstr>1) THE “MOMENT TO MOMENT” TRANSITION </vt:lpstr>
      <vt:lpstr>2) THE “ACTION TO ACTION” TRANSITION </vt:lpstr>
      <vt:lpstr>3) THE “SUBJECT TO SUBJECT” TRANSITION </vt:lpstr>
      <vt:lpstr>4) THE “SCENE TO SCENE” TRANSITION </vt:lpstr>
      <vt:lpstr>5) THE “ASPECT TO ASPECT” TRANSITION </vt:lpstr>
      <vt:lpstr>6) THE “NON-SEQUITUR” TRANSITION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Persepolis: “The Veil” (3-9) and Graphic Novel Terms</dc:title>
  <dc:creator>Smith, Kyle    SHS - Staff</dc:creator>
  <cp:lastModifiedBy>Smith, Kyle    SHS - Staff</cp:lastModifiedBy>
  <cp:revision>98</cp:revision>
  <dcterms:created xsi:type="dcterms:W3CDTF">2017-11-13T18:51:52Z</dcterms:created>
  <dcterms:modified xsi:type="dcterms:W3CDTF">2019-11-25T23:02:54Z</dcterms:modified>
</cp:coreProperties>
</file>