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sldIdLst>
    <p:sldId id="258" r:id="rId2"/>
    <p:sldId id="259" r:id="rId3"/>
    <p:sldId id="260" r:id="rId4"/>
    <p:sldId id="261" r:id="rId5"/>
    <p:sldId id="262" r:id="rId6"/>
    <p:sldId id="263" r:id="rId7"/>
    <p:sldId id="264" r:id="rId8"/>
    <p:sldId id="267" r:id="rId9"/>
    <p:sldId id="265" r:id="rId10"/>
    <p:sldId id="266" r:id="rId11"/>
    <p:sldId id="268" r:id="rId12"/>
  </p:sldIdLst>
  <p:sldSz cx="9144000" cy="5143500" type="screen16x9"/>
  <p:notesSz cx="6858000" cy="9144000"/>
  <p:embeddedFontLst>
    <p:embeddedFont>
      <p:font typeface="Dosis" panose="020B0604020202020204" charset="0"/>
      <p:regular r:id="rId13"/>
      <p:bold r:id="rId14"/>
    </p:embeddedFont>
    <p:embeddedFont>
      <p:font typeface="Dosis Light" panose="020B0604020202020204" charset="0"/>
      <p:regular r:id="rId15"/>
      <p:bold r:id="rId16"/>
    </p:embeddedFont>
    <p:embeddedFont>
      <p:font typeface="Titillium Web L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p:scale>
          <a:sx n="90" d="100"/>
          <a:sy n="90" d="100"/>
        </p:scale>
        <p:origin x="7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0B87A1"/>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pPr lvl="0"/>
            <a:r>
              <a:rPr lang="en-US"/>
              <a:t>Click to edit Master text styles</a:t>
            </a:r>
          </a:p>
        </p:txBody>
      </p:sp>
      <p:sp>
        <p:nvSpPr>
          <p:cNvPr id="1046" name="Google Shape;1046;p4"/>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D3EBD5"/>
                </a:solidFill>
                <a:latin typeface="Dosis"/>
                <a:ea typeface="Dosis"/>
                <a:cs typeface="Dosis"/>
                <a:sym typeface="Dosis"/>
              </a:rPr>
              <a:t>“</a:t>
            </a:r>
            <a:endParaRPr sz="12000">
              <a:solidFill>
                <a:srgbClr val="D3EBD5"/>
              </a:solidFill>
              <a:latin typeface="Dosis"/>
              <a:ea typeface="Dosis"/>
              <a:cs typeface="Dosis"/>
              <a:sym typeface="Dosis"/>
            </a:endParaRPr>
          </a:p>
        </p:txBody>
      </p:sp>
      <p:grpSp>
        <p:nvGrpSpPr>
          <p:cNvPr id="1047" name="Google Shape;1047;p4"/>
          <p:cNvGrpSpPr/>
          <p:nvPr/>
        </p:nvGrpSpPr>
        <p:grpSpPr>
          <a:xfrm rot="10800000">
            <a:off x="8705367" y="28698"/>
            <a:ext cx="410132" cy="5086302"/>
            <a:chOff x="836200" y="238125"/>
            <a:chExt cx="422425" cy="5238750"/>
          </a:xfrm>
        </p:grpSpPr>
        <p:sp>
          <p:nvSpPr>
            <p:cNvPr id="1048" name="Google Shape;1048;p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4"/>
          <p:cNvGrpSpPr/>
          <p:nvPr/>
        </p:nvGrpSpPr>
        <p:grpSpPr>
          <a:xfrm rot="10800000">
            <a:off x="6659535" y="28698"/>
            <a:ext cx="2309844" cy="5086302"/>
            <a:chOff x="986700" y="238125"/>
            <a:chExt cx="2379075" cy="5238750"/>
          </a:xfrm>
        </p:grpSpPr>
        <p:sp>
          <p:nvSpPr>
            <p:cNvPr id="1129" name="Google Shape;1129;p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
          <p:cNvGrpSpPr/>
          <p:nvPr/>
        </p:nvGrpSpPr>
        <p:grpSpPr>
          <a:xfrm rot="10800000">
            <a:off x="6367294" y="28698"/>
            <a:ext cx="2017554" cy="5086302"/>
            <a:chOff x="1588750" y="238125"/>
            <a:chExt cx="2078025" cy="5238750"/>
          </a:xfrm>
        </p:grpSpPr>
        <p:sp>
          <p:nvSpPr>
            <p:cNvPr id="1249" name="Google Shape;1249;p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4"/>
          <p:cNvGrpSpPr/>
          <p:nvPr/>
        </p:nvGrpSpPr>
        <p:grpSpPr>
          <a:xfrm rot="10800000">
            <a:off x="6367294" y="28698"/>
            <a:ext cx="2309820" cy="5086302"/>
            <a:chOff x="1287725" y="238125"/>
            <a:chExt cx="2379050" cy="5238750"/>
          </a:xfrm>
        </p:grpSpPr>
        <p:sp>
          <p:nvSpPr>
            <p:cNvPr id="1459" name="Google Shape;1459;p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2" name="Google Shape;1562;p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0"/>
        <p:cNvGrpSpPr/>
        <p:nvPr/>
      </p:nvGrpSpPr>
      <p:grpSpPr>
        <a:xfrm>
          <a:off x="0" y="0"/>
          <a:ext cx="0" cy="0"/>
          <a:chOff x="0" y="0"/>
          <a:chExt cx="0" cy="0"/>
        </a:xfrm>
      </p:grpSpPr>
      <p:sp>
        <p:nvSpPr>
          <p:cNvPr id="2121" name="Google Shape;2121;p7"/>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grpSp>
        <p:nvGrpSpPr>
          <p:cNvPr id="2125" name="Google Shape;2125;p7"/>
          <p:cNvGrpSpPr/>
          <p:nvPr/>
        </p:nvGrpSpPr>
        <p:grpSpPr>
          <a:xfrm rot="10800000">
            <a:off x="8851487" y="28707"/>
            <a:ext cx="264012" cy="5086302"/>
            <a:chOff x="5307800" y="238125"/>
            <a:chExt cx="271925" cy="5238750"/>
          </a:xfrm>
        </p:grpSpPr>
        <p:sp>
          <p:nvSpPr>
            <p:cNvPr id="2126" name="Google Shape;2126;p7"/>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7"/>
          <p:cNvGrpSpPr/>
          <p:nvPr/>
        </p:nvGrpSpPr>
        <p:grpSpPr>
          <a:xfrm rot="10800000">
            <a:off x="7828571" y="28707"/>
            <a:ext cx="1140783" cy="5086302"/>
            <a:chOff x="5458325" y="238125"/>
            <a:chExt cx="1174975" cy="5238750"/>
          </a:xfrm>
        </p:grpSpPr>
        <p:sp>
          <p:nvSpPr>
            <p:cNvPr id="2184" name="Google Shape;2184;p7"/>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7"/>
          <p:cNvGrpSpPr/>
          <p:nvPr/>
        </p:nvGrpSpPr>
        <p:grpSpPr>
          <a:xfrm rot="10800000">
            <a:off x="7682451" y="28707"/>
            <a:ext cx="994639" cy="4940182"/>
            <a:chOff x="5759350" y="388625"/>
            <a:chExt cx="1024450" cy="5088250"/>
          </a:xfrm>
        </p:grpSpPr>
        <p:sp>
          <p:nvSpPr>
            <p:cNvPr id="2247" name="Google Shape;2247;p7"/>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7"/>
          <p:cNvGrpSpPr/>
          <p:nvPr/>
        </p:nvGrpSpPr>
        <p:grpSpPr>
          <a:xfrm rot="10800000">
            <a:off x="7682451" y="28707"/>
            <a:ext cx="1140783" cy="5086302"/>
            <a:chOff x="5608825" y="238125"/>
            <a:chExt cx="1174975" cy="5238750"/>
          </a:xfrm>
        </p:grpSpPr>
        <p:sp>
          <p:nvSpPr>
            <p:cNvPr id="2349" name="Google Shape;2349;p7"/>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9" name="Google Shape;2399;p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0"/>
        <p:cNvGrpSpPr/>
        <p:nvPr/>
      </p:nvGrpSpPr>
      <p:grpSpPr>
        <a:xfrm>
          <a:off x="0" y="0"/>
          <a:ext cx="0" cy="0"/>
          <a:chOff x="0" y="0"/>
          <a:chExt cx="0" cy="0"/>
        </a:xfrm>
      </p:grpSpPr>
      <p:sp>
        <p:nvSpPr>
          <p:cNvPr id="2401" name="Google Shape;2401;p8"/>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grpSp>
        <p:nvGrpSpPr>
          <p:cNvPr id="2402" name="Google Shape;2402;p8"/>
          <p:cNvGrpSpPr/>
          <p:nvPr/>
        </p:nvGrpSpPr>
        <p:grpSpPr>
          <a:xfrm rot="10800000">
            <a:off x="8851487" y="28707"/>
            <a:ext cx="264012" cy="5086302"/>
            <a:chOff x="5307800" y="238125"/>
            <a:chExt cx="271925" cy="5238750"/>
          </a:xfrm>
        </p:grpSpPr>
        <p:sp>
          <p:nvSpPr>
            <p:cNvPr id="2403" name="Google Shape;2403;p8"/>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0" name="Google Shape;2460;p8"/>
          <p:cNvGrpSpPr/>
          <p:nvPr/>
        </p:nvGrpSpPr>
        <p:grpSpPr>
          <a:xfrm rot="10800000">
            <a:off x="7828571" y="28707"/>
            <a:ext cx="1140783" cy="5086302"/>
            <a:chOff x="5458325" y="238125"/>
            <a:chExt cx="1174975" cy="5238750"/>
          </a:xfrm>
        </p:grpSpPr>
        <p:sp>
          <p:nvSpPr>
            <p:cNvPr id="2461" name="Google Shape;2461;p8"/>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8"/>
          <p:cNvGrpSpPr/>
          <p:nvPr/>
        </p:nvGrpSpPr>
        <p:grpSpPr>
          <a:xfrm rot="10800000">
            <a:off x="7682451" y="28707"/>
            <a:ext cx="994639" cy="4940182"/>
            <a:chOff x="5759350" y="388625"/>
            <a:chExt cx="1024450" cy="5088250"/>
          </a:xfrm>
        </p:grpSpPr>
        <p:sp>
          <p:nvSpPr>
            <p:cNvPr id="2524" name="Google Shape;2524;p8"/>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5" name="Google Shape;2625;p8"/>
          <p:cNvGrpSpPr/>
          <p:nvPr/>
        </p:nvGrpSpPr>
        <p:grpSpPr>
          <a:xfrm rot="10800000">
            <a:off x="7682451" y="28707"/>
            <a:ext cx="1140783" cy="5086302"/>
            <a:chOff x="5608825" y="238125"/>
            <a:chExt cx="1174975" cy="5238750"/>
          </a:xfrm>
        </p:grpSpPr>
        <p:sp>
          <p:nvSpPr>
            <p:cNvPr id="2626" name="Google Shape;2626;p8"/>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6" name="Google Shape;2676;p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77"/>
        <p:cNvGrpSpPr/>
        <p:nvPr/>
      </p:nvGrpSpPr>
      <p:grpSpPr>
        <a:xfrm>
          <a:off x="0" y="0"/>
          <a:ext cx="0" cy="0"/>
          <a:chOff x="0" y="0"/>
          <a:chExt cx="0" cy="0"/>
        </a:xfrm>
      </p:grpSpPr>
      <p:sp>
        <p:nvSpPr>
          <p:cNvPr id="2678" name="Google Shape;2678;p9"/>
          <p:cNvSpPr txBox="1">
            <a:spLocks noGrp="1"/>
          </p:cNvSpPr>
          <p:nvPr>
            <p:ph type="body" idx="1"/>
          </p:nvPr>
        </p:nvSpPr>
        <p:spPr>
          <a:xfrm>
            <a:off x="624925" y="4177700"/>
            <a:ext cx="67593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pPr lvl="0"/>
            <a:r>
              <a:rPr lang="en-US"/>
              <a:t>Click to edit Master text styles</a:t>
            </a:r>
          </a:p>
        </p:txBody>
      </p:sp>
      <p:grpSp>
        <p:nvGrpSpPr>
          <p:cNvPr id="2679" name="Google Shape;2679;p9"/>
          <p:cNvGrpSpPr/>
          <p:nvPr/>
        </p:nvGrpSpPr>
        <p:grpSpPr>
          <a:xfrm rot="10800000">
            <a:off x="8851487" y="28707"/>
            <a:ext cx="264012" cy="5086302"/>
            <a:chOff x="5307800" y="238125"/>
            <a:chExt cx="271925" cy="5238750"/>
          </a:xfrm>
        </p:grpSpPr>
        <p:sp>
          <p:nvSpPr>
            <p:cNvPr id="2680" name="Google Shape;2680;p9"/>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 name="Google Shape;2737;p9"/>
          <p:cNvGrpSpPr/>
          <p:nvPr/>
        </p:nvGrpSpPr>
        <p:grpSpPr>
          <a:xfrm rot="10800000">
            <a:off x="7828571" y="28707"/>
            <a:ext cx="1140783" cy="5086302"/>
            <a:chOff x="5458325" y="238125"/>
            <a:chExt cx="1174975" cy="5238750"/>
          </a:xfrm>
        </p:grpSpPr>
        <p:sp>
          <p:nvSpPr>
            <p:cNvPr id="2738" name="Google Shape;2738;p9"/>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9"/>
          <p:cNvGrpSpPr/>
          <p:nvPr/>
        </p:nvGrpSpPr>
        <p:grpSpPr>
          <a:xfrm rot="10800000">
            <a:off x="7682451" y="28707"/>
            <a:ext cx="994639" cy="4940182"/>
            <a:chOff x="5759350" y="388625"/>
            <a:chExt cx="1024450" cy="5088250"/>
          </a:xfrm>
        </p:grpSpPr>
        <p:sp>
          <p:nvSpPr>
            <p:cNvPr id="2801" name="Google Shape;2801;p9"/>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2" name="Google Shape;2902;p9"/>
          <p:cNvGrpSpPr/>
          <p:nvPr/>
        </p:nvGrpSpPr>
        <p:grpSpPr>
          <a:xfrm rot="10800000">
            <a:off x="7682451" y="28707"/>
            <a:ext cx="1140783" cy="5086302"/>
            <a:chOff x="5608825" y="238125"/>
            <a:chExt cx="1174975" cy="5238750"/>
          </a:xfrm>
        </p:grpSpPr>
        <p:sp>
          <p:nvSpPr>
            <p:cNvPr id="2903" name="Google Shape;2903;p9"/>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3" name="Google Shape;2953;p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grpSp>
        <p:nvGrpSpPr>
          <p:cNvPr id="2955" name="Google Shape;2955;p10"/>
          <p:cNvGrpSpPr/>
          <p:nvPr/>
        </p:nvGrpSpPr>
        <p:grpSpPr>
          <a:xfrm rot="10800000">
            <a:off x="8851487" y="28707"/>
            <a:ext cx="264012" cy="5086302"/>
            <a:chOff x="5307800" y="238125"/>
            <a:chExt cx="271925" cy="5238750"/>
          </a:xfrm>
        </p:grpSpPr>
        <p:sp>
          <p:nvSpPr>
            <p:cNvPr id="2956" name="Google Shape;2956;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3" name="Google Shape;3013;p10"/>
          <p:cNvGrpSpPr/>
          <p:nvPr/>
        </p:nvGrpSpPr>
        <p:grpSpPr>
          <a:xfrm rot="10800000">
            <a:off x="7828571" y="28707"/>
            <a:ext cx="1140783" cy="5086302"/>
            <a:chOff x="5458325" y="238125"/>
            <a:chExt cx="1174975" cy="5238750"/>
          </a:xfrm>
        </p:grpSpPr>
        <p:sp>
          <p:nvSpPr>
            <p:cNvPr id="3014" name="Google Shape;3014;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10"/>
          <p:cNvGrpSpPr/>
          <p:nvPr/>
        </p:nvGrpSpPr>
        <p:grpSpPr>
          <a:xfrm rot="10800000">
            <a:off x="7682451" y="28707"/>
            <a:ext cx="994639" cy="4940182"/>
            <a:chOff x="5759350" y="388625"/>
            <a:chExt cx="1024450" cy="5088250"/>
          </a:xfrm>
        </p:grpSpPr>
        <p:sp>
          <p:nvSpPr>
            <p:cNvPr id="3077" name="Google Shape;3077;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8" name="Google Shape;3178;p10"/>
          <p:cNvGrpSpPr/>
          <p:nvPr/>
        </p:nvGrpSpPr>
        <p:grpSpPr>
          <a:xfrm rot="10800000">
            <a:off x="7682451" y="28707"/>
            <a:ext cx="1140783" cy="5086302"/>
            <a:chOff x="5608825" y="238125"/>
            <a:chExt cx="1174975" cy="5238750"/>
          </a:xfrm>
        </p:grpSpPr>
        <p:sp>
          <p:nvSpPr>
            <p:cNvPr id="3179" name="Google Shape;3179;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9" name="Google Shape;3229;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rgbClr val="003B55"/>
        </a:solidFill>
        <a:effectLst/>
      </p:bgPr>
    </p:bg>
    <p:spTree>
      <p:nvGrpSpPr>
        <p:cNvPr id="1" name="Shape 3230"/>
        <p:cNvGrpSpPr/>
        <p:nvPr/>
      </p:nvGrpSpPr>
      <p:grpSpPr>
        <a:xfrm>
          <a:off x="0" y="0"/>
          <a:ext cx="0" cy="0"/>
          <a:chOff x="0" y="0"/>
          <a:chExt cx="0" cy="0"/>
        </a:xfrm>
      </p:grpSpPr>
      <p:grpSp>
        <p:nvGrpSpPr>
          <p:cNvPr id="3231" name="Google Shape;3231;p11"/>
          <p:cNvGrpSpPr/>
          <p:nvPr/>
        </p:nvGrpSpPr>
        <p:grpSpPr>
          <a:xfrm rot="10800000">
            <a:off x="8851487" y="28707"/>
            <a:ext cx="264012" cy="5086302"/>
            <a:chOff x="5307800" y="238125"/>
            <a:chExt cx="271925" cy="5238750"/>
          </a:xfrm>
        </p:grpSpPr>
        <p:sp>
          <p:nvSpPr>
            <p:cNvPr id="3232" name="Google Shape;3232;p11"/>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1"/>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1"/>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11"/>
          <p:cNvGrpSpPr/>
          <p:nvPr/>
        </p:nvGrpSpPr>
        <p:grpSpPr>
          <a:xfrm rot="10800000">
            <a:off x="7828571" y="28707"/>
            <a:ext cx="1140783" cy="5086302"/>
            <a:chOff x="5458325" y="238125"/>
            <a:chExt cx="1174975" cy="5238750"/>
          </a:xfrm>
        </p:grpSpPr>
        <p:sp>
          <p:nvSpPr>
            <p:cNvPr id="3290" name="Google Shape;3290;p11"/>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1"/>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1"/>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11"/>
          <p:cNvGrpSpPr/>
          <p:nvPr/>
        </p:nvGrpSpPr>
        <p:grpSpPr>
          <a:xfrm rot="10800000">
            <a:off x="7682451" y="28707"/>
            <a:ext cx="994639" cy="4940182"/>
            <a:chOff x="5759350" y="388625"/>
            <a:chExt cx="1024450" cy="5088250"/>
          </a:xfrm>
        </p:grpSpPr>
        <p:sp>
          <p:nvSpPr>
            <p:cNvPr id="3353" name="Google Shape;3353;p11"/>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1"/>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1"/>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11"/>
          <p:cNvGrpSpPr/>
          <p:nvPr/>
        </p:nvGrpSpPr>
        <p:grpSpPr>
          <a:xfrm rot="10800000">
            <a:off x="7682451" y="28707"/>
            <a:ext cx="1140783" cy="5086302"/>
            <a:chOff x="5608825" y="238125"/>
            <a:chExt cx="1174975" cy="5238750"/>
          </a:xfrm>
        </p:grpSpPr>
        <p:sp>
          <p:nvSpPr>
            <p:cNvPr id="3455" name="Google Shape;3455;p11"/>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5" name="Google Shape;3505;p1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1_1">
    <p:bg>
      <p:bgPr>
        <a:solidFill>
          <a:srgbClr val="1D1D1B"/>
        </a:solidFill>
        <a:effectLst/>
      </p:bgPr>
    </p:bg>
    <p:spTree>
      <p:nvGrpSpPr>
        <p:cNvPr id="1" name="Shape 3506"/>
        <p:cNvGrpSpPr/>
        <p:nvPr/>
      </p:nvGrpSpPr>
      <p:grpSpPr>
        <a:xfrm>
          <a:off x="0" y="0"/>
          <a:ext cx="0" cy="0"/>
          <a:chOff x="0" y="0"/>
          <a:chExt cx="0" cy="0"/>
        </a:xfrm>
      </p:grpSpPr>
      <p:grpSp>
        <p:nvGrpSpPr>
          <p:cNvPr id="3507" name="Google Shape;3507;p12"/>
          <p:cNvGrpSpPr/>
          <p:nvPr/>
        </p:nvGrpSpPr>
        <p:grpSpPr>
          <a:xfrm>
            <a:off x="7828607" y="28698"/>
            <a:ext cx="1286904" cy="5086302"/>
            <a:chOff x="6367294" y="28698"/>
            <a:chExt cx="1286904" cy="5086302"/>
          </a:xfrm>
        </p:grpSpPr>
        <p:sp>
          <p:nvSpPr>
            <p:cNvPr id="3508" name="Google Shape;3508;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9" name="Google Shape;3669;p12"/>
          <p:cNvGrpSpPr/>
          <p:nvPr/>
        </p:nvGrpSpPr>
        <p:grpSpPr>
          <a:xfrm rot="10800000">
            <a:off x="28739" y="28698"/>
            <a:ext cx="1286904" cy="5086302"/>
            <a:chOff x="6367294" y="28698"/>
            <a:chExt cx="1286904" cy="5086302"/>
          </a:xfrm>
        </p:grpSpPr>
        <p:sp>
          <p:nvSpPr>
            <p:cNvPr id="3670" name="Google Shape;3670;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1" name="Google Shape;3831;p1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lSxTqi5dKs" TargetMode="External"/><Relationship Id="rId2" Type="http://schemas.openxmlformats.org/officeDocument/2006/relationships/hyperlink" Target="https://www.youtube.com/watch?v=lZHSAMd89JE" TargetMode="External"/><Relationship Id="rId1" Type="http://schemas.openxmlformats.org/officeDocument/2006/relationships/slideLayout" Target="../slideLayouts/slideLayout2.xml"/><Relationship Id="rId4" Type="http://schemas.openxmlformats.org/officeDocument/2006/relationships/hyperlink" Target="mailto:smithk5@issaquah.wednet.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rive.google.com/file/d/1aAzbOWdnEb1oEfq0XVGqkAj_hvcdG_5h/view?fbclid=IwAR1CiPCXIqW6QqwDHOfiGfrNBK8GM2PlP2521n4sU9RFpWi-pNB4BihYb9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6761100" cy="3710127"/>
          </a:xfrm>
        </p:spPr>
        <p:txBody>
          <a:bodyPr/>
          <a:lstStyle/>
          <a:p>
            <a:pPr marL="76200" indent="0">
              <a:buNone/>
            </a:pPr>
            <a:r>
              <a:rPr lang="en-US" dirty="0"/>
              <a:t>In this PPT:</a:t>
            </a:r>
          </a:p>
          <a:p>
            <a:r>
              <a:rPr lang="en-US" dirty="0"/>
              <a:t>Purpose</a:t>
            </a:r>
          </a:p>
          <a:p>
            <a:r>
              <a:rPr lang="en-US" dirty="0"/>
              <a:t>Procedures</a:t>
            </a:r>
          </a:p>
          <a:p>
            <a:r>
              <a:rPr lang="en-US" dirty="0"/>
              <a:t>Grading</a:t>
            </a:r>
          </a:p>
          <a:p>
            <a:r>
              <a:rPr lang="en-US" dirty="0"/>
              <a:t>Etiquette </a:t>
            </a:r>
          </a:p>
          <a:p>
            <a:r>
              <a:rPr lang="en-US" dirty="0"/>
              <a:t>Technology</a:t>
            </a:r>
          </a:p>
          <a:p>
            <a:r>
              <a:rPr lang="en-US" dirty="0"/>
              <a:t>FAQ</a:t>
            </a:r>
          </a:p>
          <a:p>
            <a:r>
              <a:rPr lang="en-US" dirty="0"/>
              <a:t>Groups</a:t>
            </a:r>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a:t>
            </a:fld>
            <a:endParaRPr lang="en"/>
          </a:p>
        </p:txBody>
      </p:sp>
      <p:pic>
        <p:nvPicPr>
          <p:cNvPr id="6" name="Picture 5" descr="A screen shot of a person&#10;&#10;Description automatically generated">
            <a:extLst>
              <a:ext uri="{FF2B5EF4-FFF2-40B4-BE49-F238E27FC236}">
                <a16:creationId xmlns:a16="http://schemas.microsoft.com/office/drawing/2014/main" id="{EAE60258-1941-4539-BD01-EE7DB231BCB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7726"/>
          <a:stretch/>
        </p:blipFill>
        <p:spPr>
          <a:xfrm>
            <a:off x="3615618" y="1003923"/>
            <a:ext cx="3596079" cy="3710127"/>
          </a:xfrm>
          <a:prstGeom prst="rect">
            <a:avLst/>
          </a:prstGeom>
        </p:spPr>
      </p:pic>
    </p:spTree>
    <p:extLst>
      <p:ext uri="{BB962C8B-B14F-4D97-AF65-F5344CB8AC3E}">
        <p14:creationId xmlns:p14="http://schemas.microsoft.com/office/powerpoint/2010/main" val="116123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6761100" cy="590961"/>
          </a:xfrm>
        </p:spPr>
        <p:txBody>
          <a:bodyPr/>
          <a:lstStyle/>
          <a:p>
            <a:pPr marL="76200" indent="0">
              <a:buNone/>
            </a:pPr>
            <a:r>
              <a:rPr lang="en-US" u="sng" dirty="0"/>
              <a:t>Groups</a:t>
            </a:r>
            <a:r>
              <a:rPr lang="en-US" dirty="0"/>
              <a:t>: Second (2</a:t>
            </a:r>
            <a:r>
              <a:rPr lang="en-US" baseline="30000" dirty="0"/>
              <a:t>nd</a:t>
            </a:r>
            <a:r>
              <a:rPr lang="en-US" dirty="0"/>
              <a:t>) period</a:t>
            </a:r>
          </a:p>
          <a:p>
            <a:pPr marL="5334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graphicFrame>
        <p:nvGraphicFramePr>
          <p:cNvPr id="7" name="Table 7">
            <a:extLst>
              <a:ext uri="{FF2B5EF4-FFF2-40B4-BE49-F238E27FC236}">
                <a16:creationId xmlns:a16="http://schemas.microsoft.com/office/drawing/2014/main" id="{A615CAB8-E483-4546-943D-0CF26B69B1DE}"/>
              </a:ext>
            </a:extLst>
          </p:cNvPr>
          <p:cNvGraphicFramePr>
            <a:graphicFrameLocks noGrp="1"/>
          </p:cNvGraphicFramePr>
          <p:nvPr>
            <p:extLst>
              <p:ext uri="{D42A27DB-BD31-4B8C-83A1-F6EECF244321}">
                <p14:modId xmlns:p14="http://schemas.microsoft.com/office/powerpoint/2010/main" val="2448513441"/>
              </p:ext>
            </p:extLst>
          </p:nvPr>
        </p:nvGraphicFramePr>
        <p:xfrm>
          <a:off x="843516" y="1579441"/>
          <a:ext cx="1431851" cy="3337560"/>
        </p:xfrm>
        <a:graphic>
          <a:graphicData uri="http://schemas.openxmlformats.org/drawingml/2006/table">
            <a:tbl>
              <a:tblPr firstRow="1" bandRow="1">
                <a:tableStyleId>{5C22544A-7EE6-4342-B048-85BDC9FD1C3A}</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1</a:t>
                      </a:r>
                    </a:p>
                  </a:txBody>
                  <a:tcPr/>
                </a:tc>
                <a:extLst>
                  <a:ext uri="{0D108BD9-81ED-4DB2-BD59-A6C34878D82A}">
                    <a16:rowId xmlns:a16="http://schemas.microsoft.com/office/drawing/2014/main" val="2054113032"/>
                  </a:ext>
                </a:extLst>
              </a:tr>
              <a:tr h="370840">
                <a:tc>
                  <a:txBody>
                    <a:bodyPr/>
                    <a:lstStyle/>
                    <a:p>
                      <a:r>
                        <a:rPr lang="en-US" dirty="0"/>
                        <a:t>Emma P.</a:t>
                      </a:r>
                    </a:p>
                  </a:txBody>
                  <a:tcPr/>
                </a:tc>
                <a:extLst>
                  <a:ext uri="{0D108BD9-81ED-4DB2-BD59-A6C34878D82A}">
                    <a16:rowId xmlns:a16="http://schemas.microsoft.com/office/drawing/2014/main" val="2748324640"/>
                  </a:ext>
                </a:extLst>
              </a:tr>
              <a:tr h="370840">
                <a:tc>
                  <a:txBody>
                    <a:bodyPr/>
                    <a:lstStyle/>
                    <a:p>
                      <a:r>
                        <a:rPr lang="en-US" dirty="0"/>
                        <a:t>Anna Z.</a:t>
                      </a:r>
                    </a:p>
                  </a:txBody>
                  <a:tcPr/>
                </a:tc>
                <a:extLst>
                  <a:ext uri="{0D108BD9-81ED-4DB2-BD59-A6C34878D82A}">
                    <a16:rowId xmlns:a16="http://schemas.microsoft.com/office/drawing/2014/main" val="470767631"/>
                  </a:ext>
                </a:extLst>
              </a:tr>
              <a:tr h="370840">
                <a:tc>
                  <a:txBody>
                    <a:bodyPr/>
                    <a:lstStyle/>
                    <a:p>
                      <a:r>
                        <a:rPr lang="en-US" dirty="0"/>
                        <a:t>Julia W.</a:t>
                      </a:r>
                    </a:p>
                  </a:txBody>
                  <a:tcPr/>
                </a:tc>
                <a:extLst>
                  <a:ext uri="{0D108BD9-81ED-4DB2-BD59-A6C34878D82A}">
                    <a16:rowId xmlns:a16="http://schemas.microsoft.com/office/drawing/2014/main" val="32473270"/>
                  </a:ext>
                </a:extLst>
              </a:tr>
              <a:tr h="370840">
                <a:tc>
                  <a:txBody>
                    <a:bodyPr/>
                    <a:lstStyle/>
                    <a:p>
                      <a:r>
                        <a:rPr lang="en-US" dirty="0"/>
                        <a:t>Zach F.</a:t>
                      </a:r>
                    </a:p>
                  </a:txBody>
                  <a:tcPr/>
                </a:tc>
                <a:extLst>
                  <a:ext uri="{0D108BD9-81ED-4DB2-BD59-A6C34878D82A}">
                    <a16:rowId xmlns:a16="http://schemas.microsoft.com/office/drawing/2014/main" val="1559154831"/>
                  </a:ext>
                </a:extLst>
              </a:tr>
              <a:tr h="370840">
                <a:tc>
                  <a:txBody>
                    <a:bodyPr/>
                    <a:lstStyle/>
                    <a:p>
                      <a:r>
                        <a:rPr lang="en-US" dirty="0"/>
                        <a:t>Markus T.</a:t>
                      </a:r>
                    </a:p>
                  </a:txBody>
                  <a:tcPr/>
                </a:tc>
                <a:extLst>
                  <a:ext uri="{0D108BD9-81ED-4DB2-BD59-A6C34878D82A}">
                    <a16:rowId xmlns:a16="http://schemas.microsoft.com/office/drawing/2014/main" val="2489905125"/>
                  </a:ext>
                </a:extLst>
              </a:tr>
              <a:tr h="370840">
                <a:tc>
                  <a:txBody>
                    <a:bodyPr/>
                    <a:lstStyle/>
                    <a:p>
                      <a:r>
                        <a:rPr lang="en-US" dirty="0"/>
                        <a:t>Emilio B.</a:t>
                      </a:r>
                    </a:p>
                  </a:txBody>
                  <a:tcPr/>
                </a:tc>
                <a:extLst>
                  <a:ext uri="{0D108BD9-81ED-4DB2-BD59-A6C34878D82A}">
                    <a16:rowId xmlns:a16="http://schemas.microsoft.com/office/drawing/2014/main" val="773197811"/>
                  </a:ext>
                </a:extLst>
              </a:tr>
              <a:tr h="370840">
                <a:tc>
                  <a:txBody>
                    <a:bodyPr/>
                    <a:lstStyle/>
                    <a:p>
                      <a:r>
                        <a:rPr lang="en-US" dirty="0"/>
                        <a:t>Brayden A.</a:t>
                      </a:r>
                    </a:p>
                  </a:txBody>
                  <a:tcPr/>
                </a:tc>
                <a:extLst>
                  <a:ext uri="{0D108BD9-81ED-4DB2-BD59-A6C34878D82A}">
                    <a16:rowId xmlns:a16="http://schemas.microsoft.com/office/drawing/2014/main" val="3982773112"/>
                  </a:ext>
                </a:extLst>
              </a:tr>
              <a:tr h="370840">
                <a:tc>
                  <a:txBody>
                    <a:bodyPr/>
                    <a:lstStyle/>
                    <a:p>
                      <a:r>
                        <a:rPr lang="en-US" dirty="0" err="1"/>
                        <a:t>Mak</a:t>
                      </a:r>
                      <a:r>
                        <a:rPr lang="en-US" dirty="0"/>
                        <a:t> R.</a:t>
                      </a:r>
                    </a:p>
                  </a:txBody>
                  <a:tcPr/>
                </a:tc>
                <a:extLst>
                  <a:ext uri="{0D108BD9-81ED-4DB2-BD59-A6C34878D82A}">
                    <a16:rowId xmlns:a16="http://schemas.microsoft.com/office/drawing/2014/main" val="2774315845"/>
                  </a:ext>
                </a:extLst>
              </a:tr>
            </a:tbl>
          </a:graphicData>
        </a:graphic>
      </p:graphicFrame>
      <p:graphicFrame>
        <p:nvGraphicFramePr>
          <p:cNvPr id="10" name="Table 7">
            <a:extLst>
              <a:ext uri="{FF2B5EF4-FFF2-40B4-BE49-F238E27FC236}">
                <a16:creationId xmlns:a16="http://schemas.microsoft.com/office/drawing/2014/main" id="{A4BE2629-63FD-4384-88EC-DCF60350BBCB}"/>
              </a:ext>
            </a:extLst>
          </p:cNvPr>
          <p:cNvGraphicFramePr>
            <a:graphicFrameLocks noGrp="1"/>
          </p:cNvGraphicFramePr>
          <p:nvPr>
            <p:extLst>
              <p:ext uri="{D42A27DB-BD31-4B8C-83A1-F6EECF244321}">
                <p14:modId xmlns:p14="http://schemas.microsoft.com/office/powerpoint/2010/main" val="581040402"/>
              </p:ext>
            </p:extLst>
          </p:nvPr>
        </p:nvGraphicFramePr>
        <p:xfrm>
          <a:off x="2723610" y="1587163"/>
          <a:ext cx="1431851" cy="3337560"/>
        </p:xfrm>
        <a:graphic>
          <a:graphicData uri="http://schemas.openxmlformats.org/drawingml/2006/table">
            <a:tbl>
              <a:tblPr firstRow="1" bandRow="1">
                <a:tableStyleId>{21E4AEA4-8DFA-4A89-87EB-49C32662AFE0}</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2</a:t>
                      </a:r>
                    </a:p>
                  </a:txBody>
                  <a:tcPr/>
                </a:tc>
                <a:extLst>
                  <a:ext uri="{0D108BD9-81ED-4DB2-BD59-A6C34878D82A}">
                    <a16:rowId xmlns:a16="http://schemas.microsoft.com/office/drawing/2014/main" val="2054113032"/>
                  </a:ext>
                </a:extLst>
              </a:tr>
              <a:tr h="370840">
                <a:tc>
                  <a:txBody>
                    <a:bodyPr/>
                    <a:lstStyle/>
                    <a:p>
                      <a:r>
                        <a:rPr lang="en-US" dirty="0"/>
                        <a:t>Ethan K.</a:t>
                      </a:r>
                    </a:p>
                  </a:txBody>
                  <a:tcPr/>
                </a:tc>
                <a:extLst>
                  <a:ext uri="{0D108BD9-81ED-4DB2-BD59-A6C34878D82A}">
                    <a16:rowId xmlns:a16="http://schemas.microsoft.com/office/drawing/2014/main" val="2748324640"/>
                  </a:ext>
                </a:extLst>
              </a:tr>
              <a:tr h="370840">
                <a:tc>
                  <a:txBody>
                    <a:bodyPr/>
                    <a:lstStyle/>
                    <a:p>
                      <a:r>
                        <a:rPr lang="en-US" dirty="0"/>
                        <a:t>T.J. Y.</a:t>
                      </a:r>
                    </a:p>
                  </a:txBody>
                  <a:tcPr/>
                </a:tc>
                <a:extLst>
                  <a:ext uri="{0D108BD9-81ED-4DB2-BD59-A6C34878D82A}">
                    <a16:rowId xmlns:a16="http://schemas.microsoft.com/office/drawing/2014/main" val="470767631"/>
                  </a:ext>
                </a:extLst>
              </a:tr>
              <a:tr h="370840">
                <a:tc>
                  <a:txBody>
                    <a:bodyPr/>
                    <a:lstStyle/>
                    <a:p>
                      <a:r>
                        <a:rPr lang="en-US" dirty="0"/>
                        <a:t>Ben M.</a:t>
                      </a:r>
                    </a:p>
                  </a:txBody>
                  <a:tcPr/>
                </a:tc>
                <a:extLst>
                  <a:ext uri="{0D108BD9-81ED-4DB2-BD59-A6C34878D82A}">
                    <a16:rowId xmlns:a16="http://schemas.microsoft.com/office/drawing/2014/main" val="32473270"/>
                  </a:ext>
                </a:extLst>
              </a:tr>
              <a:tr h="370840">
                <a:tc>
                  <a:txBody>
                    <a:bodyPr/>
                    <a:lstStyle/>
                    <a:p>
                      <a:r>
                        <a:rPr lang="en-US" dirty="0"/>
                        <a:t>Steve B.</a:t>
                      </a:r>
                    </a:p>
                  </a:txBody>
                  <a:tcPr/>
                </a:tc>
                <a:extLst>
                  <a:ext uri="{0D108BD9-81ED-4DB2-BD59-A6C34878D82A}">
                    <a16:rowId xmlns:a16="http://schemas.microsoft.com/office/drawing/2014/main" val="1559154831"/>
                  </a:ext>
                </a:extLst>
              </a:tr>
              <a:tr h="370840">
                <a:tc>
                  <a:txBody>
                    <a:bodyPr/>
                    <a:lstStyle/>
                    <a:p>
                      <a:r>
                        <a:rPr lang="en-US" dirty="0"/>
                        <a:t>Zoe C.</a:t>
                      </a:r>
                    </a:p>
                  </a:txBody>
                  <a:tcPr/>
                </a:tc>
                <a:extLst>
                  <a:ext uri="{0D108BD9-81ED-4DB2-BD59-A6C34878D82A}">
                    <a16:rowId xmlns:a16="http://schemas.microsoft.com/office/drawing/2014/main" val="2489905125"/>
                  </a:ext>
                </a:extLst>
              </a:tr>
              <a:tr h="370840">
                <a:tc>
                  <a:txBody>
                    <a:bodyPr/>
                    <a:lstStyle/>
                    <a:p>
                      <a:r>
                        <a:rPr lang="en-US" dirty="0"/>
                        <a:t>Rapha G.</a:t>
                      </a:r>
                    </a:p>
                  </a:txBody>
                  <a:tcPr/>
                </a:tc>
                <a:extLst>
                  <a:ext uri="{0D108BD9-81ED-4DB2-BD59-A6C34878D82A}">
                    <a16:rowId xmlns:a16="http://schemas.microsoft.com/office/drawing/2014/main" val="773197811"/>
                  </a:ext>
                </a:extLst>
              </a:tr>
              <a:tr h="370840">
                <a:tc>
                  <a:txBody>
                    <a:bodyPr/>
                    <a:lstStyle/>
                    <a:p>
                      <a:r>
                        <a:rPr lang="en-US" dirty="0"/>
                        <a:t>Lydia K.</a:t>
                      </a:r>
                    </a:p>
                  </a:txBody>
                  <a:tcPr/>
                </a:tc>
                <a:extLst>
                  <a:ext uri="{0D108BD9-81ED-4DB2-BD59-A6C34878D82A}">
                    <a16:rowId xmlns:a16="http://schemas.microsoft.com/office/drawing/2014/main" val="3982773112"/>
                  </a:ext>
                </a:extLst>
              </a:tr>
              <a:tr h="370840">
                <a:tc>
                  <a:txBody>
                    <a:bodyPr/>
                    <a:lstStyle/>
                    <a:p>
                      <a:r>
                        <a:rPr lang="en-US" dirty="0"/>
                        <a:t>Olivia M.</a:t>
                      </a:r>
                    </a:p>
                  </a:txBody>
                  <a:tcPr/>
                </a:tc>
                <a:extLst>
                  <a:ext uri="{0D108BD9-81ED-4DB2-BD59-A6C34878D82A}">
                    <a16:rowId xmlns:a16="http://schemas.microsoft.com/office/drawing/2014/main" val="2774315845"/>
                  </a:ext>
                </a:extLst>
              </a:tr>
            </a:tbl>
          </a:graphicData>
        </a:graphic>
      </p:graphicFrame>
      <p:graphicFrame>
        <p:nvGraphicFramePr>
          <p:cNvPr id="11" name="Table 7">
            <a:extLst>
              <a:ext uri="{FF2B5EF4-FFF2-40B4-BE49-F238E27FC236}">
                <a16:creationId xmlns:a16="http://schemas.microsoft.com/office/drawing/2014/main" id="{F1F016EA-7BDB-4404-A72D-EE6CE748CC69}"/>
              </a:ext>
            </a:extLst>
          </p:cNvPr>
          <p:cNvGraphicFramePr>
            <a:graphicFrameLocks noGrp="1"/>
          </p:cNvGraphicFramePr>
          <p:nvPr>
            <p:extLst>
              <p:ext uri="{D42A27DB-BD31-4B8C-83A1-F6EECF244321}">
                <p14:modId xmlns:p14="http://schemas.microsoft.com/office/powerpoint/2010/main" val="787924645"/>
              </p:ext>
            </p:extLst>
          </p:nvPr>
        </p:nvGraphicFramePr>
        <p:xfrm>
          <a:off x="4580257" y="1579441"/>
          <a:ext cx="1431851" cy="3337560"/>
        </p:xfrm>
        <a:graphic>
          <a:graphicData uri="http://schemas.openxmlformats.org/drawingml/2006/table">
            <a:tbl>
              <a:tblPr firstRow="1" bandRow="1">
                <a:tableStyleId>{F5AB1C69-6EDB-4FF4-983F-18BD219EF322}</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3</a:t>
                      </a:r>
                    </a:p>
                  </a:txBody>
                  <a:tcPr/>
                </a:tc>
                <a:extLst>
                  <a:ext uri="{0D108BD9-81ED-4DB2-BD59-A6C34878D82A}">
                    <a16:rowId xmlns:a16="http://schemas.microsoft.com/office/drawing/2014/main" val="2054113032"/>
                  </a:ext>
                </a:extLst>
              </a:tr>
              <a:tr h="370840">
                <a:tc>
                  <a:txBody>
                    <a:bodyPr/>
                    <a:lstStyle/>
                    <a:p>
                      <a:r>
                        <a:rPr lang="en-US" dirty="0"/>
                        <a:t>Aryaman J.</a:t>
                      </a:r>
                    </a:p>
                  </a:txBody>
                  <a:tcPr/>
                </a:tc>
                <a:extLst>
                  <a:ext uri="{0D108BD9-81ED-4DB2-BD59-A6C34878D82A}">
                    <a16:rowId xmlns:a16="http://schemas.microsoft.com/office/drawing/2014/main" val="2748324640"/>
                  </a:ext>
                </a:extLst>
              </a:tr>
              <a:tr h="370840">
                <a:tc>
                  <a:txBody>
                    <a:bodyPr/>
                    <a:lstStyle/>
                    <a:p>
                      <a:r>
                        <a:rPr lang="en-US" dirty="0"/>
                        <a:t>Enya S.</a:t>
                      </a:r>
                    </a:p>
                  </a:txBody>
                  <a:tcPr/>
                </a:tc>
                <a:extLst>
                  <a:ext uri="{0D108BD9-81ED-4DB2-BD59-A6C34878D82A}">
                    <a16:rowId xmlns:a16="http://schemas.microsoft.com/office/drawing/2014/main" val="470767631"/>
                  </a:ext>
                </a:extLst>
              </a:tr>
              <a:tr h="370840">
                <a:tc>
                  <a:txBody>
                    <a:bodyPr/>
                    <a:lstStyle/>
                    <a:p>
                      <a:r>
                        <a:rPr lang="en-US" dirty="0" err="1"/>
                        <a:t>Seher</a:t>
                      </a:r>
                      <a:r>
                        <a:rPr lang="en-US" dirty="0"/>
                        <a:t> T.</a:t>
                      </a:r>
                    </a:p>
                  </a:txBody>
                  <a:tcPr/>
                </a:tc>
                <a:extLst>
                  <a:ext uri="{0D108BD9-81ED-4DB2-BD59-A6C34878D82A}">
                    <a16:rowId xmlns:a16="http://schemas.microsoft.com/office/drawing/2014/main" val="32473270"/>
                  </a:ext>
                </a:extLst>
              </a:tr>
              <a:tr h="370840">
                <a:tc>
                  <a:txBody>
                    <a:bodyPr/>
                    <a:lstStyle/>
                    <a:p>
                      <a:r>
                        <a:rPr lang="en-US" dirty="0"/>
                        <a:t>Emmet B.</a:t>
                      </a:r>
                    </a:p>
                  </a:txBody>
                  <a:tcPr/>
                </a:tc>
                <a:extLst>
                  <a:ext uri="{0D108BD9-81ED-4DB2-BD59-A6C34878D82A}">
                    <a16:rowId xmlns:a16="http://schemas.microsoft.com/office/drawing/2014/main" val="1559154831"/>
                  </a:ext>
                </a:extLst>
              </a:tr>
              <a:tr h="370840">
                <a:tc>
                  <a:txBody>
                    <a:bodyPr/>
                    <a:lstStyle/>
                    <a:p>
                      <a:r>
                        <a:rPr lang="en-US" dirty="0"/>
                        <a:t>Julia J.</a:t>
                      </a:r>
                    </a:p>
                  </a:txBody>
                  <a:tcPr/>
                </a:tc>
                <a:extLst>
                  <a:ext uri="{0D108BD9-81ED-4DB2-BD59-A6C34878D82A}">
                    <a16:rowId xmlns:a16="http://schemas.microsoft.com/office/drawing/2014/main" val="2489905125"/>
                  </a:ext>
                </a:extLst>
              </a:tr>
              <a:tr h="370840">
                <a:tc>
                  <a:txBody>
                    <a:bodyPr/>
                    <a:lstStyle/>
                    <a:p>
                      <a:r>
                        <a:rPr lang="en-US" dirty="0"/>
                        <a:t>Quinn E.</a:t>
                      </a:r>
                    </a:p>
                  </a:txBody>
                  <a:tcPr/>
                </a:tc>
                <a:extLst>
                  <a:ext uri="{0D108BD9-81ED-4DB2-BD59-A6C34878D82A}">
                    <a16:rowId xmlns:a16="http://schemas.microsoft.com/office/drawing/2014/main" val="773197811"/>
                  </a:ext>
                </a:extLst>
              </a:tr>
              <a:tr h="370840">
                <a:tc>
                  <a:txBody>
                    <a:bodyPr/>
                    <a:lstStyle/>
                    <a:p>
                      <a:r>
                        <a:rPr lang="en-US" dirty="0"/>
                        <a:t>Chloe K.</a:t>
                      </a:r>
                    </a:p>
                  </a:txBody>
                  <a:tcPr/>
                </a:tc>
                <a:extLst>
                  <a:ext uri="{0D108BD9-81ED-4DB2-BD59-A6C34878D82A}">
                    <a16:rowId xmlns:a16="http://schemas.microsoft.com/office/drawing/2014/main" val="3982773112"/>
                  </a:ext>
                </a:extLst>
              </a:tr>
              <a:tr h="370840">
                <a:tc>
                  <a:txBody>
                    <a:bodyPr/>
                    <a:lstStyle/>
                    <a:p>
                      <a:r>
                        <a:rPr lang="en-US" dirty="0"/>
                        <a:t>Brooke O.</a:t>
                      </a:r>
                    </a:p>
                  </a:txBody>
                  <a:tcPr/>
                </a:tc>
                <a:extLst>
                  <a:ext uri="{0D108BD9-81ED-4DB2-BD59-A6C34878D82A}">
                    <a16:rowId xmlns:a16="http://schemas.microsoft.com/office/drawing/2014/main" val="2774315845"/>
                  </a:ext>
                </a:extLst>
              </a:tr>
            </a:tbl>
          </a:graphicData>
        </a:graphic>
      </p:graphicFrame>
      <p:graphicFrame>
        <p:nvGraphicFramePr>
          <p:cNvPr id="12" name="Table 7">
            <a:extLst>
              <a:ext uri="{FF2B5EF4-FFF2-40B4-BE49-F238E27FC236}">
                <a16:creationId xmlns:a16="http://schemas.microsoft.com/office/drawing/2014/main" id="{D10CD7C9-6EB3-418E-AFDA-B28C8AC2B4C0}"/>
              </a:ext>
            </a:extLst>
          </p:cNvPr>
          <p:cNvGraphicFramePr>
            <a:graphicFrameLocks noGrp="1"/>
          </p:cNvGraphicFramePr>
          <p:nvPr>
            <p:extLst>
              <p:ext uri="{D42A27DB-BD31-4B8C-83A1-F6EECF244321}">
                <p14:modId xmlns:p14="http://schemas.microsoft.com/office/powerpoint/2010/main" val="3604444529"/>
              </p:ext>
            </p:extLst>
          </p:nvPr>
        </p:nvGraphicFramePr>
        <p:xfrm>
          <a:off x="6460351" y="1579441"/>
          <a:ext cx="1431851" cy="3337560"/>
        </p:xfrm>
        <a:graphic>
          <a:graphicData uri="http://schemas.openxmlformats.org/drawingml/2006/table">
            <a:tbl>
              <a:tblPr firstRow="1" bandRow="1">
                <a:tableStyleId>{7DF18680-E054-41AD-8BC1-D1AEF772440D}</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4</a:t>
                      </a:r>
                    </a:p>
                  </a:txBody>
                  <a:tcPr/>
                </a:tc>
                <a:extLst>
                  <a:ext uri="{0D108BD9-81ED-4DB2-BD59-A6C34878D82A}">
                    <a16:rowId xmlns:a16="http://schemas.microsoft.com/office/drawing/2014/main" val="2054113032"/>
                  </a:ext>
                </a:extLst>
              </a:tr>
              <a:tr h="370840">
                <a:tc>
                  <a:txBody>
                    <a:bodyPr/>
                    <a:lstStyle/>
                    <a:p>
                      <a:r>
                        <a:rPr lang="en-US" dirty="0"/>
                        <a:t>Nick M.</a:t>
                      </a:r>
                    </a:p>
                  </a:txBody>
                  <a:tcPr/>
                </a:tc>
                <a:extLst>
                  <a:ext uri="{0D108BD9-81ED-4DB2-BD59-A6C34878D82A}">
                    <a16:rowId xmlns:a16="http://schemas.microsoft.com/office/drawing/2014/main" val="2748324640"/>
                  </a:ext>
                </a:extLst>
              </a:tr>
              <a:tr h="370840">
                <a:tc>
                  <a:txBody>
                    <a:bodyPr/>
                    <a:lstStyle/>
                    <a:p>
                      <a:r>
                        <a:rPr lang="en-US" dirty="0"/>
                        <a:t>Josh S.</a:t>
                      </a:r>
                    </a:p>
                  </a:txBody>
                  <a:tcPr/>
                </a:tc>
                <a:extLst>
                  <a:ext uri="{0D108BD9-81ED-4DB2-BD59-A6C34878D82A}">
                    <a16:rowId xmlns:a16="http://schemas.microsoft.com/office/drawing/2014/main" val="470767631"/>
                  </a:ext>
                </a:extLst>
              </a:tr>
              <a:tr h="370840">
                <a:tc>
                  <a:txBody>
                    <a:bodyPr/>
                    <a:lstStyle/>
                    <a:p>
                      <a:r>
                        <a:rPr lang="en-US" dirty="0"/>
                        <a:t>Trevor G.</a:t>
                      </a:r>
                    </a:p>
                  </a:txBody>
                  <a:tcPr/>
                </a:tc>
                <a:extLst>
                  <a:ext uri="{0D108BD9-81ED-4DB2-BD59-A6C34878D82A}">
                    <a16:rowId xmlns:a16="http://schemas.microsoft.com/office/drawing/2014/main" val="32473270"/>
                  </a:ext>
                </a:extLst>
              </a:tr>
              <a:tr h="370840">
                <a:tc>
                  <a:txBody>
                    <a:bodyPr/>
                    <a:lstStyle/>
                    <a:p>
                      <a:r>
                        <a:rPr lang="en-US" dirty="0"/>
                        <a:t>Addison R.</a:t>
                      </a:r>
                    </a:p>
                  </a:txBody>
                  <a:tcPr/>
                </a:tc>
                <a:extLst>
                  <a:ext uri="{0D108BD9-81ED-4DB2-BD59-A6C34878D82A}">
                    <a16:rowId xmlns:a16="http://schemas.microsoft.com/office/drawing/2014/main" val="1559154831"/>
                  </a:ext>
                </a:extLst>
              </a:tr>
              <a:tr h="370840">
                <a:tc>
                  <a:txBody>
                    <a:bodyPr/>
                    <a:lstStyle/>
                    <a:p>
                      <a:r>
                        <a:rPr lang="en-US" dirty="0"/>
                        <a:t>Saul R.</a:t>
                      </a:r>
                    </a:p>
                  </a:txBody>
                  <a:tcPr/>
                </a:tc>
                <a:extLst>
                  <a:ext uri="{0D108BD9-81ED-4DB2-BD59-A6C34878D82A}">
                    <a16:rowId xmlns:a16="http://schemas.microsoft.com/office/drawing/2014/main" val="2489905125"/>
                  </a:ext>
                </a:extLst>
              </a:tr>
              <a:tr h="370840">
                <a:tc>
                  <a:txBody>
                    <a:bodyPr/>
                    <a:lstStyle/>
                    <a:p>
                      <a:r>
                        <a:rPr lang="en-US" dirty="0"/>
                        <a:t>Hugo M.</a:t>
                      </a:r>
                    </a:p>
                  </a:txBody>
                  <a:tcPr/>
                </a:tc>
                <a:extLst>
                  <a:ext uri="{0D108BD9-81ED-4DB2-BD59-A6C34878D82A}">
                    <a16:rowId xmlns:a16="http://schemas.microsoft.com/office/drawing/2014/main" val="773197811"/>
                  </a:ext>
                </a:extLst>
              </a:tr>
              <a:tr h="370840">
                <a:tc>
                  <a:txBody>
                    <a:bodyPr/>
                    <a:lstStyle/>
                    <a:p>
                      <a:r>
                        <a:rPr lang="en-US" dirty="0"/>
                        <a:t>Mansi J.</a:t>
                      </a:r>
                    </a:p>
                  </a:txBody>
                  <a:tcPr/>
                </a:tc>
                <a:extLst>
                  <a:ext uri="{0D108BD9-81ED-4DB2-BD59-A6C34878D82A}">
                    <a16:rowId xmlns:a16="http://schemas.microsoft.com/office/drawing/2014/main" val="3982773112"/>
                  </a:ext>
                </a:extLst>
              </a:tr>
              <a:tr h="370840">
                <a:tc>
                  <a:txBody>
                    <a:bodyPr/>
                    <a:lstStyle/>
                    <a:p>
                      <a:r>
                        <a:rPr lang="en-US" dirty="0" err="1"/>
                        <a:t>Mariya</a:t>
                      </a:r>
                      <a:r>
                        <a:rPr lang="en-US" dirty="0"/>
                        <a:t> B.</a:t>
                      </a:r>
                    </a:p>
                  </a:txBody>
                  <a:tcPr/>
                </a:tc>
                <a:extLst>
                  <a:ext uri="{0D108BD9-81ED-4DB2-BD59-A6C34878D82A}">
                    <a16:rowId xmlns:a16="http://schemas.microsoft.com/office/drawing/2014/main" val="2774315845"/>
                  </a:ext>
                </a:extLst>
              </a:tr>
            </a:tbl>
          </a:graphicData>
        </a:graphic>
      </p:graphicFrame>
    </p:spTree>
    <p:extLst>
      <p:ext uri="{BB962C8B-B14F-4D97-AF65-F5344CB8AC3E}">
        <p14:creationId xmlns:p14="http://schemas.microsoft.com/office/powerpoint/2010/main" val="186032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6761100" cy="590961"/>
          </a:xfrm>
        </p:spPr>
        <p:txBody>
          <a:bodyPr/>
          <a:lstStyle/>
          <a:p>
            <a:pPr marL="76200" indent="0">
              <a:buNone/>
            </a:pPr>
            <a:r>
              <a:rPr lang="en-US" u="sng" dirty="0"/>
              <a:t>Groups</a:t>
            </a:r>
            <a:r>
              <a:rPr lang="en-US" dirty="0"/>
              <a:t>: Fifth (5</a:t>
            </a:r>
            <a:r>
              <a:rPr lang="en-US" baseline="30000" dirty="0"/>
              <a:t>th</a:t>
            </a:r>
            <a:r>
              <a:rPr lang="en-US" dirty="0"/>
              <a:t>) period</a:t>
            </a:r>
          </a:p>
          <a:p>
            <a:pPr marL="5334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graphicFrame>
        <p:nvGraphicFramePr>
          <p:cNvPr id="7" name="Table 7">
            <a:extLst>
              <a:ext uri="{FF2B5EF4-FFF2-40B4-BE49-F238E27FC236}">
                <a16:creationId xmlns:a16="http://schemas.microsoft.com/office/drawing/2014/main" id="{A615CAB8-E483-4546-943D-0CF26B69B1DE}"/>
              </a:ext>
            </a:extLst>
          </p:cNvPr>
          <p:cNvGraphicFramePr>
            <a:graphicFrameLocks noGrp="1"/>
          </p:cNvGraphicFramePr>
          <p:nvPr>
            <p:extLst>
              <p:ext uri="{D42A27DB-BD31-4B8C-83A1-F6EECF244321}">
                <p14:modId xmlns:p14="http://schemas.microsoft.com/office/powerpoint/2010/main" val="906314629"/>
              </p:ext>
            </p:extLst>
          </p:nvPr>
        </p:nvGraphicFramePr>
        <p:xfrm>
          <a:off x="843516" y="1579441"/>
          <a:ext cx="1431851" cy="3337560"/>
        </p:xfrm>
        <a:graphic>
          <a:graphicData uri="http://schemas.openxmlformats.org/drawingml/2006/table">
            <a:tbl>
              <a:tblPr firstRow="1" bandRow="1">
                <a:tableStyleId>{5C22544A-7EE6-4342-B048-85BDC9FD1C3A}</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1</a:t>
                      </a:r>
                    </a:p>
                  </a:txBody>
                  <a:tcPr/>
                </a:tc>
                <a:extLst>
                  <a:ext uri="{0D108BD9-81ED-4DB2-BD59-A6C34878D82A}">
                    <a16:rowId xmlns:a16="http://schemas.microsoft.com/office/drawing/2014/main" val="2054113032"/>
                  </a:ext>
                </a:extLst>
              </a:tr>
              <a:tr h="370840">
                <a:tc>
                  <a:txBody>
                    <a:bodyPr/>
                    <a:lstStyle/>
                    <a:p>
                      <a:r>
                        <a:rPr lang="en-US" dirty="0"/>
                        <a:t>Leo S.</a:t>
                      </a:r>
                    </a:p>
                  </a:txBody>
                  <a:tcPr/>
                </a:tc>
                <a:extLst>
                  <a:ext uri="{0D108BD9-81ED-4DB2-BD59-A6C34878D82A}">
                    <a16:rowId xmlns:a16="http://schemas.microsoft.com/office/drawing/2014/main" val="2748324640"/>
                  </a:ext>
                </a:extLst>
              </a:tr>
              <a:tr h="370840">
                <a:tc>
                  <a:txBody>
                    <a:bodyPr/>
                    <a:lstStyle/>
                    <a:p>
                      <a:r>
                        <a:rPr lang="en-US" dirty="0"/>
                        <a:t>Suraj N.</a:t>
                      </a:r>
                    </a:p>
                  </a:txBody>
                  <a:tcPr/>
                </a:tc>
                <a:extLst>
                  <a:ext uri="{0D108BD9-81ED-4DB2-BD59-A6C34878D82A}">
                    <a16:rowId xmlns:a16="http://schemas.microsoft.com/office/drawing/2014/main" val="470767631"/>
                  </a:ext>
                </a:extLst>
              </a:tr>
              <a:tr h="370840">
                <a:tc>
                  <a:txBody>
                    <a:bodyPr/>
                    <a:lstStyle/>
                    <a:p>
                      <a:r>
                        <a:rPr lang="en-US" dirty="0"/>
                        <a:t>Aniket T.</a:t>
                      </a:r>
                    </a:p>
                  </a:txBody>
                  <a:tcPr/>
                </a:tc>
                <a:extLst>
                  <a:ext uri="{0D108BD9-81ED-4DB2-BD59-A6C34878D82A}">
                    <a16:rowId xmlns:a16="http://schemas.microsoft.com/office/drawing/2014/main" val="32473270"/>
                  </a:ext>
                </a:extLst>
              </a:tr>
              <a:tr h="370840">
                <a:tc>
                  <a:txBody>
                    <a:bodyPr/>
                    <a:lstStyle/>
                    <a:p>
                      <a:r>
                        <a:rPr lang="en-US" dirty="0"/>
                        <a:t>Noah F.</a:t>
                      </a:r>
                    </a:p>
                  </a:txBody>
                  <a:tcPr/>
                </a:tc>
                <a:extLst>
                  <a:ext uri="{0D108BD9-81ED-4DB2-BD59-A6C34878D82A}">
                    <a16:rowId xmlns:a16="http://schemas.microsoft.com/office/drawing/2014/main" val="1559154831"/>
                  </a:ext>
                </a:extLst>
              </a:tr>
              <a:tr h="370840">
                <a:tc>
                  <a:txBody>
                    <a:bodyPr/>
                    <a:lstStyle/>
                    <a:p>
                      <a:r>
                        <a:rPr lang="en-US" dirty="0"/>
                        <a:t>Cole F.</a:t>
                      </a:r>
                    </a:p>
                  </a:txBody>
                  <a:tcPr/>
                </a:tc>
                <a:extLst>
                  <a:ext uri="{0D108BD9-81ED-4DB2-BD59-A6C34878D82A}">
                    <a16:rowId xmlns:a16="http://schemas.microsoft.com/office/drawing/2014/main" val="2489905125"/>
                  </a:ext>
                </a:extLst>
              </a:tr>
              <a:tr h="370840">
                <a:tc>
                  <a:txBody>
                    <a:bodyPr/>
                    <a:lstStyle/>
                    <a:p>
                      <a:r>
                        <a:rPr lang="en-US" dirty="0"/>
                        <a:t>Will B.</a:t>
                      </a:r>
                    </a:p>
                  </a:txBody>
                  <a:tcPr/>
                </a:tc>
                <a:extLst>
                  <a:ext uri="{0D108BD9-81ED-4DB2-BD59-A6C34878D82A}">
                    <a16:rowId xmlns:a16="http://schemas.microsoft.com/office/drawing/2014/main" val="773197811"/>
                  </a:ext>
                </a:extLst>
              </a:tr>
              <a:tr h="370840">
                <a:tc>
                  <a:txBody>
                    <a:bodyPr/>
                    <a:lstStyle/>
                    <a:p>
                      <a:r>
                        <a:rPr lang="en-US" dirty="0"/>
                        <a:t>Ethan B.</a:t>
                      </a:r>
                    </a:p>
                  </a:txBody>
                  <a:tcPr/>
                </a:tc>
                <a:extLst>
                  <a:ext uri="{0D108BD9-81ED-4DB2-BD59-A6C34878D82A}">
                    <a16:rowId xmlns:a16="http://schemas.microsoft.com/office/drawing/2014/main" val="3982773112"/>
                  </a:ext>
                </a:extLst>
              </a:tr>
              <a:tr h="370840">
                <a:tc>
                  <a:txBody>
                    <a:bodyPr/>
                    <a:lstStyle/>
                    <a:p>
                      <a:r>
                        <a:rPr lang="en-US" dirty="0"/>
                        <a:t>Luke R.</a:t>
                      </a:r>
                    </a:p>
                  </a:txBody>
                  <a:tcPr/>
                </a:tc>
                <a:extLst>
                  <a:ext uri="{0D108BD9-81ED-4DB2-BD59-A6C34878D82A}">
                    <a16:rowId xmlns:a16="http://schemas.microsoft.com/office/drawing/2014/main" val="2774315845"/>
                  </a:ext>
                </a:extLst>
              </a:tr>
            </a:tbl>
          </a:graphicData>
        </a:graphic>
      </p:graphicFrame>
      <p:graphicFrame>
        <p:nvGraphicFramePr>
          <p:cNvPr id="10" name="Table 7">
            <a:extLst>
              <a:ext uri="{FF2B5EF4-FFF2-40B4-BE49-F238E27FC236}">
                <a16:creationId xmlns:a16="http://schemas.microsoft.com/office/drawing/2014/main" id="{A4BE2629-63FD-4384-88EC-DCF60350BBCB}"/>
              </a:ext>
            </a:extLst>
          </p:cNvPr>
          <p:cNvGraphicFramePr>
            <a:graphicFrameLocks noGrp="1"/>
          </p:cNvGraphicFramePr>
          <p:nvPr>
            <p:extLst>
              <p:ext uri="{D42A27DB-BD31-4B8C-83A1-F6EECF244321}">
                <p14:modId xmlns:p14="http://schemas.microsoft.com/office/powerpoint/2010/main" val="3700053543"/>
              </p:ext>
            </p:extLst>
          </p:nvPr>
        </p:nvGraphicFramePr>
        <p:xfrm>
          <a:off x="2700163" y="1579441"/>
          <a:ext cx="1431851" cy="3337560"/>
        </p:xfrm>
        <a:graphic>
          <a:graphicData uri="http://schemas.openxmlformats.org/drawingml/2006/table">
            <a:tbl>
              <a:tblPr firstRow="1" bandRow="1">
                <a:tableStyleId>{21E4AEA4-8DFA-4A89-87EB-49C32662AFE0}</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2</a:t>
                      </a:r>
                    </a:p>
                  </a:txBody>
                  <a:tcPr/>
                </a:tc>
                <a:extLst>
                  <a:ext uri="{0D108BD9-81ED-4DB2-BD59-A6C34878D82A}">
                    <a16:rowId xmlns:a16="http://schemas.microsoft.com/office/drawing/2014/main" val="2054113032"/>
                  </a:ext>
                </a:extLst>
              </a:tr>
              <a:tr h="370840">
                <a:tc>
                  <a:txBody>
                    <a:bodyPr/>
                    <a:lstStyle/>
                    <a:p>
                      <a:r>
                        <a:rPr lang="en-US" dirty="0"/>
                        <a:t>Jaylen H.</a:t>
                      </a:r>
                    </a:p>
                  </a:txBody>
                  <a:tcPr/>
                </a:tc>
                <a:extLst>
                  <a:ext uri="{0D108BD9-81ED-4DB2-BD59-A6C34878D82A}">
                    <a16:rowId xmlns:a16="http://schemas.microsoft.com/office/drawing/2014/main" val="2748324640"/>
                  </a:ext>
                </a:extLst>
              </a:tr>
              <a:tr h="370840">
                <a:tc>
                  <a:txBody>
                    <a:bodyPr/>
                    <a:lstStyle/>
                    <a:p>
                      <a:r>
                        <a:rPr lang="en-US" dirty="0"/>
                        <a:t>Andrew W.</a:t>
                      </a:r>
                    </a:p>
                  </a:txBody>
                  <a:tcPr/>
                </a:tc>
                <a:extLst>
                  <a:ext uri="{0D108BD9-81ED-4DB2-BD59-A6C34878D82A}">
                    <a16:rowId xmlns:a16="http://schemas.microsoft.com/office/drawing/2014/main" val="470767631"/>
                  </a:ext>
                </a:extLst>
              </a:tr>
              <a:tr h="370840">
                <a:tc>
                  <a:txBody>
                    <a:bodyPr/>
                    <a:lstStyle/>
                    <a:p>
                      <a:r>
                        <a:rPr lang="en-US" dirty="0"/>
                        <a:t>Dennis B.</a:t>
                      </a:r>
                    </a:p>
                  </a:txBody>
                  <a:tcPr/>
                </a:tc>
                <a:extLst>
                  <a:ext uri="{0D108BD9-81ED-4DB2-BD59-A6C34878D82A}">
                    <a16:rowId xmlns:a16="http://schemas.microsoft.com/office/drawing/2014/main" val="32473270"/>
                  </a:ext>
                </a:extLst>
              </a:tr>
              <a:tr h="370840">
                <a:tc>
                  <a:txBody>
                    <a:bodyPr/>
                    <a:lstStyle/>
                    <a:p>
                      <a:r>
                        <a:rPr lang="en-US" dirty="0"/>
                        <a:t>Maddie R.</a:t>
                      </a:r>
                    </a:p>
                  </a:txBody>
                  <a:tcPr/>
                </a:tc>
                <a:extLst>
                  <a:ext uri="{0D108BD9-81ED-4DB2-BD59-A6C34878D82A}">
                    <a16:rowId xmlns:a16="http://schemas.microsoft.com/office/drawing/2014/main" val="1559154831"/>
                  </a:ext>
                </a:extLst>
              </a:tr>
              <a:tr h="370840">
                <a:tc>
                  <a:txBody>
                    <a:bodyPr/>
                    <a:lstStyle/>
                    <a:p>
                      <a:r>
                        <a:rPr lang="en-US" dirty="0"/>
                        <a:t>J. Peter</a:t>
                      </a:r>
                    </a:p>
                  </a:txBody>
                  <a:tcPr/>
                </a:tc>
                <a:extLst>
                  <a:ext uri="{0D108BD9-81ED-4DB2-BD59-A6C34878D82A}">
                    <a16:rowId xmlns:a16="http://schemas.microsoft.com/office/drawing/2014/main" val="2489905125"/>
                  </a:ext>
                </a:extLst>
              </a:tr>
              <a:tr h="370840">
                <a:tc>
                  <a:txBody>
                    <a:bodyPr/>
                    <a:lstStyle/>
                    <a:p>
                      <a:r>
                        <a:rPr lang="en-US" dirty="0"/>
                        <a:t>Lauren P.</a:t>
                      </a:r>
                    </a:p>
                  </a:txBody>
                  <a:tcPr/>
                </a:tc>
                <a:extLst>
                  <a:ext uri="{0D108BD9-81ED-4DB2-BD59-A6C34878D82A}">
                    <a16:rowId xmlns:a16="http://schemas.microsoft.com/office/drawing/2014/main" val="773197811"/>
                  </a:ext>
                </a:extLst>
              </a:tr>
              <a:tr h="370840">
                <a:tc>
                  <a:txBody>
                    <a:bodyPr/>
                    <a:lstStyle/>
                    <a:p>
                      <a:r>
                        <a:rPr lang="en-US" dirty="0"/>
                        <a:t>KT S.</a:t>
                      </a:r>
                    </a:p>
                  </a:txBody>
                  <a:tcPr/>
                </a:tc>
                <a:extLst>
                  <a:ext uri="{0D108BD9-81ED-4DB2-BD59-A6C34878D82A}">
                    <a16:rowId xmlns:a16="http://schemas.microsoft.com/office/drawing/2014/main" val="3982773112"/>
                  </a:ext>
                </a:extLst>
              </a:tr>
              <a:tr h="370840">
                <a:tc>
                  <a:txBody>
                    <a:bodyPr/>
                    <a:lstStyle/>
                    <a:p>
                      <a:r>
                        <a:rPr lang="en-US" dirty="0"/>
                        <a:t>Elena S.</a:t>
                      </a:r>
                    </a:p>
                  </a:txBody>
                  <a:tcPr/>
                </a:tc>
                <a:extLst>
                  <a:ext uri="{0D108BD9-81ED-4DB2-BD59-A6C34878D82A}">
                    <a16:rowId xmlns:a16="http://schemas.microsoft.com/office/drawing/2014/main" val="2774315845"/>
                  </a:ext>
                </a:extLst>
              </a:tr>
            </a:tbl>
          </a:graphicData>
        </a:graphic>
      </p:graphicFrame>
      <p:graphicFrame>
        <p:nvGraphicFramePr>
          <p:cNvPr id="11" name="Table 7">
            <a:extLst>
              <a:ext uri="{FF2B5EF4-FFF2-40B4-BE49-F238E27FC236}">
                <a16:creationId xmlns:a16="http://schemas.microsoft.com/office/drawing/2014/main" id="{F1F016EA-7BDB-4404-A72D-EE6CE748CC69}"/>
              </a:ext>
            </a:extLst>
          </p:cNvPr>
          <p:cNvGraphicFramePr>
            <a:graphicFrameLocks noGrp="1"/>
          </p:cNvGraphicFramePr>
          <p:nvPr>
            <p:extLst>
              <p:ext uri="{D42A27DB-BD31-4B8C-83A1-F6EECF244321}">
                <p14:modId xmlns:p14="http://schemas.microsoft.com/office/powerpoint/2010/main" val="2246736350"/>
              </p:ext>
            </p:extLst>
          </p:nvPr>
        </p:nvGraphicFramePr>
        <p:xfrm>
          <a:off x="4580257" y="1579441"/>
          <a:ext cx="1431851" cy="3337560"/>
        </p:xfrm>
        <a:graphic>
          <a:graphicData uri="http://schemas.openxmlformats.org/drawingml/2006/table">
            <a:tbl>
              <a:tblPr firstRow="1" bandRow="1">
                <a:tableStyleId>{F5AB1C69-6EDB-4FF4-983F-18BD219EF322}</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3</a:t>
                      </a:r>
                    </a:p>
                  </a:txBody>
                  <a:tcPr/>
                </a:tc>
                <a:extLst>
                  <a:ext uri="{0D108BD9-81ED-4DB2-BD59-A6C34878D82A}">
                    <a16:rowId xmlns:a16="http://schemas.microsoft.com/office/drawing/2014/main" val="2054113032"/>
                  </a:ext>
                </a:extLst>
              </a:tr>
              <a:tr h="370840">
                <a:tc>
                  <a:txBody>
                    <a:bodyPr/>
                    <a:lstStyle/>
                    <a:p>
                      <a:r>
                        <a:rPr lang="en-US" dirty="0"/>
                        <a:t>Evelyn S.</a:t>
                      </a:r>
                    </a:p>
                  </a:txBody>
                  <a:tcPr/>
                </a:tc>
                <a:extLst>
                  <a:ext uri="{0D108BD9-81ED-4DB2-BD59-A6C34878D82A}">
                    <a16:rowId xmlns:a16="http://schemas.microsoft.com/office/drawing/2014/main" val="2748324640"/>
                  </a:ext>
                </a:extLst>
              </a:tr>
              <a:tr h="370840">
                <a:tc>
                  <a:txBody>
                    <a:bodyPr/>
                    <a:lstStyle/>
                    <a:p>
                      <a:r>
                        <a:rPr lang="en-US" dirty="0"/>
                        <a:t>Parker A.</a:t>
                      </a:r>
                    </a:p>
                  </a:txBody>
                  <a:tcPr/>
                </a:tc>
                <a:extLst>
                  <a:ext uri="{0D108BD9-81ED-4DB2-BD59-A6C34878D82A}">
                    <a16:rowId xmlns:a16="http://schemas.microsoft.com/office/drawing/2014/main" val="470767631"/>
                  </a:ext>
                </a:extLst>
              </a:tr>
              <a:tr h="370840">
                <a:tc>
                  <a:txBody>
                    <a:bodyPr/>
                    <a:lstStyle/>
                    <a:p>
                      <a:r>
                        <a:rPr lang="en-US" dirty="0"/>
                        <a:t>Olivia E.</a:t>
                      </a:r>
                    </a:p>
                  </a:txBody>
                  <a:tcPr/>
                </a:tc>
                <a:extLst>
                  <a:ext uri="{0D108BD9-81ED-4DB2-BD59-A6C34878D82A}">
                    <a16:rowId xmlns:a16="http://schemas.microsoft.com/office/drawing/2014/main" val="32473270"/>
                  </a:ext>
                </a:extLst>
              </a:tr>
              <a:tr h="370840">
                <a:tc>
                  <a:txBody>
                    <a:bodyPr/>
                    <a:lstStyle/>
                    <a:p>
                      <a:r>
                        <a:rPr lang="en-US" dirty="0"/>
                        <a:t>Haydn F.</a:t>
                      </a:r>
                    </a:p>
                  </a:txBody>
                  <a:tcPr/>
                </a:tc>
                <a:extLst>
                  <a:ext uri="{0D108BD9-81ED-4DB2-BD59-A6C34878D82A}">
                    <a16:rowId xmlns:a16="http://schemas.microsoft.com/office/drawing/2014/main" val="1559154831"/>
                  </a:ext>
                </a:extLst>
              </a:tr>
              <a:tr h="370840">
                <a:tc>
                  <a:txBody>
                    <a:bodyPr/>
                    <a:lstStyle/>
                    <a:p>
                      <a:r>
                        <a:rPr lang="en-US" dirty="0"/>
                        <a:t>Colby B.</a:t>
                      </a:r>
                    </a:p>
                  </a:txBody>
                  <a:tcPr/>
                </a:tc>
                <a:extLst>
                  <a:ext uri="{0D108BD9-81ED-4DB2-BD59-A6C34878D82A}">
                    <a16:rowId xmlns:a16="http://schemas.microsoft.com/office/drawing/2014/main" val="2489905125"/>
                  </a:ext>
                </a:extLst>
              </a:tr>
              <a:tr h="370840">
                <a:tc>
                  <a:txBody>
                    <a:bodyPr/>
                    <a:lstStyle/>
                    <a:p>
                      <a:r>
                        <a:rPr lang="en-US" dirty="0"/>
                        <a:t>Peyton H.</a:t>
                      </a:r>
                    </a:p>
                  </a:txBody>
                  <a:tcPr/>
                </a:tc>
                <a:extLst>
                  <a:ext uri="{0D108BD9-81ED-4DB2-BD59-A6C34878D82A}">
                    <a16:rowId xmlns:a16="http://schemas.microsoft.com/office/drawing/2014/main" val="773197811"/>
                  </a:ext>
                </a:extLst>
              </a:tr>
              <a:tr h="370840">
                <a:tc>
                  <a:txBody>
                    <a:bodyPr/>
                    <a:lstStyle/>
                    <a:p>
                      <a:r>
                        <a:rPr lang="en-US" dirty="0"/>
                        <a:t>Annaliese R.</a:t>
                      </a:r>
                    </a:p>
                  </a:txBody>
                  <a:tcPr/>
                </a:tc>
                <a:extLst>
                  <a:ext uri="{0D108BD9-81ED-4DB2-BD59-A6C34878D82A}">
                    <a16:rowId xmlns:a16="http://schemas.microsoft.com/office/drawing/2014/main" val="3982773112"/>
                  </a:ext>
                </a:extLst>
              </a:tr>
              <a:tr h="370840">
                <a:tc>
                  <a:txBody>
                    <a:bodyPr/>
                    <a:lstStyle/>
                    <a:p>
                      <a:r>
                        <a:rPr lang="en-US" dirty="0" err="1"/>
                        <a:t>Donby</a:t>
                      </a:r>
                      <a:r>
                        <a:rPr lang="en-US" dirty="0"/>
                        <a:t> M.</a:t>
                      </a:r>
                    </a:p>
                  </a:txBody>
                  <a:tcPr/>
                </a:tc>
                <a:extLst>
                  <a:ext uri="{0D108BD9-81ED-4DB2-BD59-A6C34878D82A}">
                    <a16:rowId xmlns:a16="http://schemas.microsoft.com/office/drawing/2014/main" val="2774315845"/>
                  </a:ext>
                </a:extLst>
              </a:tr>
            </a:tbl>
          </a:graphicData>
        </a:graphic>
      </p:graphicFrame>
      <p:graphicFrame>
        <p:nvGraphicFramePr>
          <p:cNvPr id="12" name="Table 7">
            <a:extLst>
              <a:ext uri="{FF2B5EF4-FFF2-40B4-BE49-F238E27FC236}">
                <a16:creationId xmlns:a16="http://schemas.microsoft.com/office/drawing/2014/main" id="{D10CD7C9-6EB3-418E-AFDA-B28C8AC2B4C0}"/>
              </a:ext>
            </a:extLst>
          </p:cNvPr>
          <p:cNvGraphicFramePr>
            <a:graphicFrameLocks noGrp="1"/>
          </p:cNvGraphicFramePr>
          <p:nvPr>
            <p:extLst>
              <p:ext uri="{D42A27DB-BD31-4B8C-83A1-F6EECF244321}">
                <p14:modId xmlns:p14="http://schemas.microsoft.com/office/powerpoint/2010/main" val="3288873876"/>
              </p:ext>
            </p:extLst>
          </p:nvPr>
        </p:nvGraphicFramePr>
        <p:xfrm>
          <a:off x="6460351" y="1579441"/>
          <a:ext cx="1431851" cy="3337560"/>
        </p:xfrm>
        <a:graphic>
          <a:graphicData uri="http://schemas.openxmlformats.org/drawingml/2006/table">
            <a:tbl>
              <a:tblPr firstRow="1" bandRow="1">
                <a:tableStyleId>{7DF18680-E054-41AD-8BC1-D1AEF772440D}</a:tableStyleId>
              </a:tblPr>
              <a:tblGrid>
                <a:gridCol w="1431851">
                  <a:extLst>
                    <a:ext uri="{9D8B030D-6E8A-4147-A177-3AD203B41FA5}">
                      <a16:colId xmlns:a16="http://schemas.microsoft.com/office/drawing/2014/main" val="2430159589"/>
                    </a:ext>
                  </a:extLst>
                </a:gridCol>
              </a:tblGrid>
              <a:tr h="370840">
                <a:tc>
                  <a:txBody>
                    <a:bodyPr/>
                    <a:lstStyle/>
                    <a:p>
                      <a:r>
                        <a:rPr lang="en-US" sz="1800" dirty="0"/>
                        <a:t>Group 4</a:t>
                      </a:r>
                    </a:p>
                  </a:txBody>
                  <a:tcPr/>
                </a:tc>
                <a:extLst>
                  <a:ext uri="{0D108BD9-81ED-4DB2-BD59-A6C34878D82A}">
                    <a16:rowId xmlns:a16="http://schemas.microsoft.com/office/drawing/2014/main" val="2054113032"/>
                  </a:ext>
                </a:extLst>
              </a:tr>
              <a:tr h="370840">
                <a:tc>
                  <a:txBody>
                    <a:bodyPr/>
                    <a:lstStyle/>
                    <a:p>
                      <a:r>
                        <a:rPr lang="en-US" dirty="0"/>
                        <a:t>Carlos G.</a:t>
                      </a:r>
                    </a:p>
                  </a:txBody>
                  <a:tcPr/>
                </a:tc>
                <a:extLst>
                  <a:ext uri="{0D108BD9-81ED-4DB2-BD59-A6C34878D82A}">
                    <a16:rowId xmlns:a16="http://schemas.microsoft.com/office/drawing/2014/main" val="2748324640"/>
                  </a:ext>
                </a:extLst>
              </a:tr>
              <a:tr h="370840">
                <a:tc>
                  <a:txBody>
                    <a:bodyPr/>
                    <a:lstStyle/>
                    <a:p>
                      <a:r>
                        <a:rPr lang="en-US" dirty="0"/>
                        <a:t>Garrett S.</a:t>
                      </a:r>
                    </a:p>
                  </a:txBody>
                  <a:tcPr/>
                </a:tc>
                <a:extLst>
                  <a:ext uri="{0D108BD9-81ED-4DB2-BD59-A6C34878D82A}">
                    <a16:rowId xmlns:a16="http://schemas.microsoft.com/office/drawing/2014/main" val="47076763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Cooper C.</a:t>
                      </a:r>
                    </a:p>
                  </a:txBody>
                  <a:tcPr/>
                </a:tc>
                <a:extLst>
                  <a:ext uri="{0D108BD9-81ED-4DB2-BD59-A6C34878D82A}">
                    <a16:rowId xmlns:a16="http://schemas.microsoft.com/office/drawing/2014/main" val="32473270"/>
                  </a:ext>
                </a:extLst>
              </a:tr>
              <a:tr h="370840">
                <a:tc>
                  <a:txBody>
                    <a:bodyPr/>
                    <a:lstStyle/>
                    <a:p>
                      <a:r>
                        <a:rPr lang="en-US" dirty="0"/>
                        <a:t>Eric Y. </a:t>
                      </a:r>
                    </a:p>
                  </a:txBody>
                  <a:tcPr/>
                </a:tc>
                <a:extLst>
                  <a:ext uri="{0D108BD9-81ED-4DB2-BD59-A6C34878D82A}">
                    <a16:rowId xmlns:a16="http://schemas.microsoft.com/office/drawing/2014/main" val="1559154831"/>
                  </a:ext>
                </a:extLst>
              </a:tr>
              <a:tr h="370840">
                <a:tc>
                  <a:txBody>
                    <a:bodyPr/>
                    <a:lstStyle/>
                    <a:p>
                      <a:r>
                        <a:rPr lang="en-US" dirty="0"/>
                        <a:t>Tyler R.</a:t>
                      </a:r>
                    </a:p>
                  </a:txBody>
                  <a:tcPr/>
                </a:tc>
                <a:extLst>
                  <a:ext uri="{0D108BD9-81ED-4DB2-BD59-A6C34878D82A}">
                    <a16:rowId xmlns:a16="http://schemas.microsoft.com/office/drawing/2014/main" val="2489905125"/>
                  </a:ext>
                </a:extLst>
              </a:tr>
              <a:tr h="370840">
                <a:tc>
                  <a:txBody>
                    <a:bodyPr/>
                    <a:lstStyle/>
                    <a:p>
                      <a:r>
                        <a:rPr lang="en-US" dirty="0"/>
                        <a:t>Ibrahim N.</a:t>
                      </a:r>
                    </a:p>
                  </a:txBody>
                  <a:tcPr/>
                </a:tc>
                <a:extLst>
                  <a:ext uri="{0D108BD9-81ED-4DB2-BD59-A6C34878D82A}">
                    <a16:rowId xmlns:a16="http://schemas.microsoft.com/office/drawing/2014/main" val="773197811"/>
                  </a:ext>
                </a:extLst>
              </a:tr>
              <a:tr h="370840">
                <a:tc>
                  <a:txBody>
                    <a:bodyPr/>
                    <a:lstStyle/>
                    <a:p>
                      <a:r>
                        <a:rPr lang="en-US" dirty="0"/>
                        <a:t>Kyle K.</a:t>
                      </a:r>
                    </a:p>
                  </a:txBody>
                  <a:tcPr/>
                </a:tc>
                <a:extLst>
                  <a:ext uri="{0D108BD9-81ED-4DB2-BD59-A6C34878D82A}">
                    <a16:rowId xmlns:a16="http://schemas.microsoft.com/office/drawing/2014/main" val="3982773112"/>
                  </a:ext>
                </a:extLst>
              </a:tr>
              <a:tr h="370840">
                <a:tc>
                  <a:txBody>
                    <a:bodyPr/>
                    <a:lstStyle/>
                    <a:p>
                      <a:r>
                        <a:rPr lang="en-US" dirty="0"/>
                        <a:t>Bill H.</a:t>
                      </a:r>
                    </a:p>
                  </a:txBody>
                  <a:tcPr/>
                </a:tc>
                <a:extLst>
                  <a:ext uri="{0D108BD9-81ED-4DB2-BD59-A6C34878D82A}">
                    <a16:rowId xmlns:a16="http://schemas.microsoft.com/office/drawing/2014/main" val="2774315845"/>
                  </a:ext>
                </a:extLst>
              </a:tr>
            </a:tbl>
          </a:graphicData>
        </a:graphic>
      </p:graphicFrame>
    </p:spTree>
    <p:extLst>
      <p:ext uri="{BB962C8B-B14F-4D97-AF65-F5344CB8AC3E}">
        <p14:creationId xmlns:p14="http://schemas.microsoft.com/office/powerpoint/2010/main" val="229550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6761100" cy="3710127"/>
          </a:xfrm>
        </p:spPr>
        <p:txBody>
          <a:bodyPr/>
          <a:lstStyle/>
          <a:p>
            <a:pPr marL="76200" indent="0">
              <a:buNone/>
            </a:pPr>
            <a:r>
              <a:rPr lang="en-US" u="sng" dirty="0"/>
              <a:t>Purpose/Rationale</a:t>
            </a:r>
            <a:r>
              <a:rPr lang="en-US" dirty="0"/>
              <a:t>: </a:t>
            </a:r>
          </a:p>
          <a:p>
            <a:pPr marL="533400" indent="-457200">
              <a:buFont typeface="+mj-lt"/>
              <a:buAutoNum type="arabicPeriod"/>
            </a:pPr>
            <a:r>
              <a:rPr lang="en-US" dirty="0"/>
              <a:t>interpersonal communication and collaboration are essential to learning</a:t>
            </a:r>
          </a:p>
          <a:p>
            <a:pPr marL="533400" indent="-457200">
              <a:buFont typeface="+mj-lt"/>
              <a:buAutoNum type="arabicPeriod"/>
            </a:pPr>
            <a:r>
              <a:rPr lang="en-US" dirty="0"/>
              <a:t>social distancing has left many people feeling lonely</a:t>
            </a:r>
          </a:p>
          <a:p>
            <a:pPr marL="533400" indent="-457200">
              <a:buFont typeface="+mj-lt"/>
              <a:buAutoNum type="arabicPeriod"/>
            </a:pPr>
            <a:r>
              <a:rPr lang="en-US" dirty="0"/>
              <a:t>most of the judgements people make about us are based off our verbal communication skills</a:t>
            </a:r>
          </a:p>
          <a:p>
            <a:pPr marL="533400" indent="-457200">
              <a:buFont typeface="+mj-lt"/>
              <a:buAutoNum type="arabicPeriod"/>
            </a:pPr>
            <a:r>
              <a:rPr lang="en-US" dirty="0"/>
              <a:t>practice teamwork, leadership, and other soft skills</a:t>
            </a:r>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77674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television&#10;&#10;Description automatically generated">
            <a:extLst>
              <a:ext uri="{FF2B5EF4-FFF2-40B4-BE49-F238E27FC236}">
                <a16:creationId xmlns:a16="http://schemas.microsoft.com/office/drawing/2014/main" id="{4772726D-4284-4790-A156-B027B05FA17C}"/>
              </a:ext>
            </a:extLst>
          </p:cNvPr>
          <p:cNvPicPr>
            <a:picLocks noChangeAspect="1"/>
          </p:cNvPicPr>
          <p:nvPr/>
        </p:nvPicPr>
        <p:blipFill>
          <a:blip r:embed="rId2"/>
          <a:stretch>
            <a:fillRect/>
          </a:stretch>
        </p:blipFill>
        <p:spPr>
          <a:xfrm>
            <a:off x="1192890" y="822199"/>
            <a:ext cx="6313228" cy="4094802"/>
          </a:xfrm>
          <a:prstGeom prst="rect">
            <a:avLst/>
          </a:prstGeom>
        </p:spPr>
      </p:pic>
      <p:sp>
        <p:nvSpPr>
          <p:cNvPr id="15" name="Rectangle 14">
            <a:extLst>
              <a:ext uri="{FF2B5EF4-FFF2-40B4-BE49-F238E27FC236}">
                <a16:creationId xmlns:a16="http://schemas.microsoft.com/office/drawing/2014/main" id="{87B4D880-E233-4927-9DE3-33A5D86BA7F0}"/>
              </a:ext>
            </a:extLst>
          </p:cNvPr>
          <p:cNvSpPr/>
          <p:nvPr/>
        </p:nvSpPr>
        <p:spPr>
          <a:xfrm>
            <a:off x="1555749" y="1168320"/>
            <a:ext cx="5613043" cy="3274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10982-FFDA-44EC-91B1-165A4902D6FC}"/>
              </a:ext>
            </a:extLst>
          </p:cNvPr>
          <p:cNvSpPr>
            <a:spLocks noGrp="1"/>
          </p:cNvSpPr>
          <p:nvPr>
            <p:ph type="title"/>
          </p:nvPr>
        </p:nvSpPr>
        <p:spPr>
          <a:xfrm>
            <a:off x="640231" y="0"/>
            <a:ext cx="6761100" cy="857400"/>
          </a:xfrm>
        </p:spPr>
        <p:txBody>
          <a:bodyPr/>
          <a:lstStyle/>
          <a:p>
            <a:r>
              <a:rPr lang="en-US" dirty="0"/>
              <a:t>Smith’s Worst Zoom Group Ever??</a:t>
            </a:r>
          </a:p>
        </p:txBody>
      </p:sp>
      <p:sp>
        <p:nvSpPr>
          <p:cNvPr id="4" name="Slide Number Placeholder 3">
            <a:extLst>
              <a:ext uri="{FF2B5EF4-FFF2-40B4-BE49-F238E27FC236}">
                <a16:creationId xmlns:a16="http://schemas.microsoft.com/office/drawing/2014/main" id="{B3C84B01-F66D-467C-BF8A-91A56BFCB7C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pic>
        <p:nvPicPr>
          <p:cNvPr id="8" name="Picture 7" descr="Carole Baskin">
            <a:extLst>
              <a:ext uri="{FF2B5EF4-FFF2-40B4-BE49-F238E27FC236}">
                <a16:creationId xmlns:a16="http://schemas.microsoft.com/office/drawing/2014/main" id="{BECA8574-4D55-42A2-89DD-C792CC52D4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16033" y="1315054"/>
            <a:ext cx="2223025" cy="1283398"/>
          </a:xfrm>
          <a:prstGeom prst="rect">
            <a:avLst/>
          </a:prstGeom>
        </p:spPr>
      </p:pic>
      <p:pic>
        <p:nvPicPr>
          <p:cNvPr id="1026" name="Picture 2" descr="Image preview">
            <a:extLst>
              <a:ext uri="{FF2B5EF4-FFF2-40B4-BE49-F238E27FC236}">
                <a16:creationId xmlns:a16="http://schemas.microsoft.com/office/drawing/2014/main" id="{E0C31EF1-2195-4D6D-B9A3-F73F391E629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020781" y="1360311"/>
            <a:ext cx="1975982" cy="12898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DB53E167-7DC4-41CF-900A-C18A31AE5ED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02005" y="2745186"/>
            <a:ext cx="2223024" cy="14503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a:extLst>
              <a:ext uri="{FF2B5EF4-FFF2-40B4-BE49-F238E27FC236}">
                <a16:creationId xmlns:a16="http://schemas.microsoft.com/office/drawing/2014/main" id="{1CE6179D-92E7-4A40-A765-C37CB692EA3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071285" y="2745185"/>
            <a:ext cx="1925478" cy="145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0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299" y="1003923"/>
            <a:ext cx="7298649" cy="3710127"/>
          </a:xfrm>
        </p:spPr>
        <p:txBody>
          <a:bodyPr/>
          <a:lstStyle/>
          <a:p>
            <a:pPr marL="76200" indent="0">
              <a:buNone/>
            </a:pPr>
            <a:r>
              <a:rPr lang="en-US" u="sng" dirty="0"/>
              <a:t>Procedure(s)</a:t>
            </a:r>
            <a:r>
              <a:rPr lang="en-US" dirty="0"/>
              <a:t>: </a:t>
            </a:r>
          </a:p>
          <a:p>
            <a:pPr marL="533400" indent="-457200">
              <a:buFont typeface="+mj-lt"/>
              <a:buAutoNum type="arabicPeriod"/>
            </a:pPr>
            <a:r>
              <a:rPr lang="en-US" dirty="0"/>
              <a:t>Groups will coordinate a time between Friday and Monday that works for everyone*</a:t>
            </a:r>
          </a:p>
          <a:p>
            <a:pPr marL="990600" lvl="1" indent="-457200">
              <a:buFont typeface="+mj-lt"/>
              <a:buAutoNum type="arabicPeriod"/>
            </a:pPr>
            <a:r>
              <a:rPr lang="en-US" sz="2000" dirty="0"/>
              <a:t>Only one person needs to share with Smith</a:t>
            </a:r>
          </a:p>
          <a:p>
            <a:pPr marL="533400" indent="-457200">
              <a:buFont typeface="+mj-lt"/>
              <a:buAutoNum type="arabicPeriod"/>
            </a:pPr>
            <a:r>
              <a:rPr lang="en-US" dirty="0"/>
              <a:t>Groups will decide </a:t>
            </a:r>
            <a:r>
              <a:rPr lang="en-US" b="1" dirty="0"/>
              <a:t>what</a:t>
            </a:r>
            <a:r>
              <a:rPr lang="en-US" dirty="0"/>
              <a:t> platform to use. </a:t>
            </a:r>
          </a:p>
          <a:p>
            <a:pPr marL="990600" lvl="1" indent="-457200">
              <a:buFont typeface="+mj-lt"/>
              <a:buAutoNum type="arabicPeriod"/>
            </a:pPr>
            <a:r>
              <a:rPr lang="en-US" sz="2000" dirty="0"/>
              <a:t>Smith doesn’t care, as long as it can be recorded (audio and video) and shared**</a:t>
            </a:r>
          </a:p>
          <a:p>
            <a:pPr marL="533400" indent="-457200">
              <a:buFont typeface="+mj-lt"/>
              <a:buAutoNum type="arabicPeriod"/>
            </a:pPr>
            <a:r>
              <a:rPr lang="en-US" dirty="0"/>
              <a:t>Discussions must last at least 20 minutes</a:t>
            </a:r>
          </a:p>
          <a:p>
            <a:pPr marL="990600" lvl="1" indent="-457200">
              <a:buFont typeface="+mj-lt"/>
              <a:buAutoNum type="arabicPeriod"/>
            </a:pPr>
            <a:r>
              <a:rPr lang="en-US" sz="2000" dirty="0"/>
              <a:t>There are 8-10 of you, you’ll be talking about a whole week’s worth of content each time.</a:t>
            </a:r>
          </a:p>
          <a:p>
            <a:pPr marL="990600" lvl="1" indent="-457200">
              <a:buFont typeface="+mj-lt"/>
              <a:buAutoNum type="arabicPeriod"/>
            </a:pPr>
            <a:r>
              <a:rPr lang="en-US" sz="2000" dirty="0"/>
              <a:t>First week can be 15 minutes.</a:t>
            </a:r>
          </a:p>
          <a:p>
            <a:pPr marL="9906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54189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6761100" cy="3710127"/>
          </a:xfrm>
        </p:spPr>
        <p:txBody>
          <a:bodyPr/>
          <a:lstStyle/>
          <a:p>
            <a:pPr marL="76200" indent="0">
              <a:buNone/>
            </a:pPr>
            <a:r>
              <a:rPr lang="en-US" u="sng" dirty="0"/>
              <a:t>Grading</a:t>
            </a:r>
            <a:r>
              <a:rPr lang="en-US" dirty="0"/>
              <a:t>: </a:t>
            </a:r>
          </a:p>
          <a:p>
            <a:pPr marL="533400" indent="-457200">
              <a:buFont typeface="+mj-lt"/>
              <a:buAutoNum type="arabicPeriod"/>
            </a:pPr>
            <a:r>
              <a:rPr lang="en-US" dirty="0"/>
              <a:t>I plan on giving </a:t>
            </a:r>
            <a:r>
              <a:rPr lang="en-US" u="sng" dirty="0"/>
              <a:t>individual</a:t>
            </a:r>
            <a:r>
              <a:rPr lang="en-US" dirty="0"/>
              <a:t> grades for most discussions, </a:t>
            </a:r>
            <a:r>
              <a:rPr lang="en-US" u="sng" dirty="0"/>
              <a:t>similar</a:t>
            </a:r>
            <a:r>
              <a:rPr lang="en-US" dirty="0"/>
              <a:t> to how Socratic Seminars are scored:</a:t>
            </a:r>
          </a:p>
          <a:p>
            <a:pPr marL="990600" lvl="1" indent="-457200">
              <a:buFont typeface="+mj-lt"/>
              <a:buAutoNum type="arabicPeriod"/>
            </a:pPr>
            <a:r>
              <a:rPr lang="en-US" dirty="0"/>
              <a:t>Analysis and Evidence and Interesting Comments are more important.</a:t>
            </a:r>
          </a:p>
          <a:p>
            <a:pPr marL="990600" lvl="1" indent="-457200">
              <a:buFont typeface="+mj-lt"/>
              <a:buAutoNum type="arabicPeriod"/>
            </a:pPr>
            <a:r>
              <a:rPr lang="en-US" dirty="0"/>
              <a:t>Summary, questions, and plot aren’t worth much.</a:t>
            </a:r>
          </a:p>
          <a:p>
            <a:pPr marL="533400" indent="-457200">
              <a:buFont typeface="+mj-lt"/>
              <a:buAutoNum type="arabicPeriod"/>
            </a:pPr>
            <a:r>
              <a:rPr lang="en-US" dirty="0"/>
              <a:t>Process/Participation points, esp. for now.</a:t>
            </a:r>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3360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299" y="861237"/>
            <a:ext cx="7298649" cy="4252564"/>
          </a:xfrm>
        </p:spPr>
        <p:txBody>
          <a:bodyPr/>
          <a:lstStyle/>
          <a:p>
            <a:pPr marL="76200" indent="0">
              <a:spcBef>
                <a:spcPts val="400"/>
              </a:spcBef>
              <a:buNone/>
            </a:pPr>
            <a:r>
              <a:rPr lang="en-US" sz="2000" u="sng" dirty="0"/>
              <a:t>Etiquette</a:t>
            </a:r>
            <a:r>
              <a:rPr lang="en-US" sz="2000" dirty="0"/>
              <a:t>: </a:t>
            </a:r>
          </a:p>
          <a:p>
            <a:pPr marL="533400" indent="-457200">
              <a:spcBef>
                <a:spcPts val="400"/>
              </a:spcBef>
              <a:buFont typeface="+mj-lt"/>
              <a:buAutoNum type="arabicPeriod"/>
            </a:pPr>
            <a:r>
              <a:rPr lang="en-US" sz="2000" dirty="0"/>
              <a:t>Wear pants and a shirt, even if </a:t>
            </a:r>
            <a:br>
              <a:rPr lang="en-US" sz="2000" dirty="0"/>
            </a:br>
            <a:r>
              <a:rPr lang="en-US" sz="2000" dirty="0"/>
              <a:t>you are outside enjoying the sun.</a:t>
            </a:r>
          </a:p>
          <a:p>
            <a:pPr marL="533400" indent="-457200">
              <a:spcBef>
                <a:spcPts val="400"/>
              </a:spcBef>
              <a:buFont typeface="+mj-lt"/>
              <a:buAutoNum type="arabicPeriod"/>
            </a:pPr>
            <a:r>
              <a:rPr lang="en-US" sz="2000" dirty="0"/>
              <a:t>Be on time and be prepared.</a:t>
            </a:r>
          </a:p>
          <a:p>
            <a:pPr marL="533400" indent="-457200">
              <a:spcBef>
                <a:spcPts val="400"/>
              </a:spcBef>
              <a:buFont typeface="+mj-lt"/>
              <a:buAutoNum type="arabicPeriod"/>
            </a:pPr>
            <a:r>
              <a:rPr lang="en-US" sz="2000" dirty="0"/>
              <a:t>Avoid </a:t>
            </a:r>
            <a:r>
              <a:rPr lang="en-US" sz="2000" b="1" dirty="0"/>
              <a:t>loud</a:t>
            </a:r>
            <a:r>
              <a:rPr lang="en-US" sz="2000" dirty="0"/>
              <a:t> chewing.</a:t>
            </a:r>
          </a:p>
          <a:p>
            <a:pPr marL="533400" indent="-457200">
              <a:spcBef>
                <a:spcPts val="400"/>
              </a:spcBef>
              <a:buFont typeface="+mj-lt"/>
              <a:buAutoNum type="arabicPeriod"/>
            </a:pPr>
            <a:r>
              <a:rPr lang="en-US" sz="2000" b="1" dirty="0"/>
              <a:t>BE NICE</a:t>
            </a:r>
            <a:r>
              <a:rPr lang="en-US" sz="2000" dirty="0"/>
              <a:t>.</a:t>
            </a:r>
            <a:endParaRPr lang="en-US" sz="2000" b="1" dirty="0"/>
          </a:p>
          <a:p>
            <a:pPr marL="533400" indent="-457200">
              <a:spcBef>
                <a:spcPts val="400"/>
              </a:spcBef>
              <a:buFont typeface="+mj-lt"/>
              <a:buAutoNum type="arabicPeriod"/>
            </a:pPr>
            <a:r>
              <a:rPr lang="en-US" sz="2000" dirty="0"/>
              <a:t>Utilize </a:t>
            </a:r>
            <a:r>
              <a:rPr lang="en-US" sz="2000" b="1" dirty="0"/>
              <a:t>a group leader </a:t>
            </a:r>
            <a:r>
              <a:rPr lang="en-US" sz="2000" dirty="0"/>
              <a:t>to keep the </a:t>
            </a:r>
            <a:br>
              <a:rPr lang="en-US" sz="2000" dirty="0"/>
            </a:br>
            <a:r>
              <a:rPr lang="en-US" sz="2000" dirty="0"/>
              <a:t>conversation flowing smoothly and coordinate.</a:t>
            </a:r>
          </a:p>
          <a:p>
            <a:pPr marL="533400" indent="-457200">
              <a:spcBef>
                <a:spcPts val="400"/>
              </a:spcBef>
              <a:buFont typeface="+mj-lt"/>
              <a:buAutoNum type="arabicPeriod"/>
            </a:pPr>
            <a:r>
              <a:rPr lang="en-US" sz="2000" dirty="0"/>
              <a:t>This is not multitasking time.</a:t>
            </a:r>
          </a:p>
          <a:p>
            <a:pPr marL="533400" indent="-457200">
              <a:spcBef>
                <a:spcPts val="400"/>
              </a:spcBef>
              <a:buFont typeface="+mj-lt"/>
              <a:buAutoNum type="arabicPeriod"/>
            </a:pPr>
            <a:r>
              <a:rPr lang="en-US" sz="2000" dirty="0"/>
              <a:t>Try and have fun.  Feel free to be silly</a:t>
            </a:r>
            <a:r>
              <a:rPr lang="en-US" sz="2000" dirty="0">
                <a:solidFill>
                  <a:srgbClr val="FF0000"/>
                </a:solidFill>
              </a:rPr>
              <a:t>*</a:t>
            </a:r>
            <a:r>
              <a:rPr lang="en-US" sz="2000" dirty="0"/>
              <a:t>, showoff your pets, do icebreakers, etc. before or after. (Does not count as graded content). 		</a:t>
            </a:r>
            <a:r>
              <a:rPr lang="en-US" sz="1600" dirty="0">
                <a:solidFill>
                  <a:srgbClr val="FF0000"/>
                </a:solidFill>
              </a:rPr>
              <a:t>*</a:t>
            </a:r>
            <a:r>
              <a:rPr lang="en-US" sz="1000" dirty="0"/>
              <a:t>no jokes which disparage classes of people, ethnicity, ability, gender, etc.</a:t>
            </a:r>
          </a:p>
          <a:p>
            <a:pPr marL="533400" indent="-457200">
              <a:spcBef>
                <a:spcPts val="400"/>
              </a:spcBef>
              <a:buFont typeface="+mj-lt"/>
              <a:buAutoNum type="arabicPeriod"/>
            </a:pPr>
            <a:endParaRPr lang="en-US" sz="2000" dirty="0"/>
          </a:p>
          <a:p>
            <a:pPr marL="533400" indent="-457200">
              <a:spcBef>
                <a:spcPts val="400"/>
              </a:spcBef>
              <a:buFont typeface="+mj-lt"/>
              <a:buAutoNum type="arabicPeriod"/>
            </a:pPr>
            <a:endParaRPr lang="en-US" sz="2000"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pic>
        <p:nvPicPr>
          <p:cNvPr id="6" name="Picture 5" descr="A person wearing glasses&#10;&#10;Description automatically generated">
            <a:extLst>
              <a:ext uri="{FF2B5EF4-FFF2-40B4-BE49-F238E27FC236}">
                <a16:creationId xmlns:a16="http://schemas.microsoft.com/office/drawing/2014/main" id="{DEF4FB04-AF02-4BD3-91FC-1682F44455ED}"/>
              </a:ext>
            </a:extLst>
          </p:cNvPr>
          <p:cNvPicPr>
            <a:picLocks noChangeAspect="1"/>
          </p:cNvPicPr>
          <p:nvPr/>
        </p:nvPicPr>
        <p:blipFill>
          <a:blip r:embed="rId2"/>
          <a:stretch>
            <a:fillRect/>
          </a:stretch>
        </p:blipFill>
        <p:spPr>
          <a:xfrm>
            <a:off x="4954772" y="1105776"/>
            <a:ext cx="3235938" cy="2147788"/>
          </a:xfrm>
          <a:prstGeom prst="rect">
            <a:avLst/>
          </a:prstGeom>
        </p:spPr>
      </p:pic>
    </p:spTree>
    <p:extLst>
      <p:ext uri="{BB962C8B-B14F-4D97-AF65-F5344CB8AC3E}">
        <p14:creationId xmlns:p14="http://schemas.microsoft.com/office/powerpoint/2010/main" val="392281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7277384" cy="3710127"/>
          </a:xfrm>
        </p:spPr>
        <p:txBody>
          <a:bodyPr/>
          <a:lstStyle/>
          <a:p>
            <a:pPr marL="76200" indent="0">
              <a:buNone/>
            </a:pPr>
            <a:r>
              <a:rPr lang="en-US" u="sng" dirty="0"/>
              <a:t>Technology</a:t>
            </a:r>
            <a:r>
              <a:rPr lang="en-US" dirty="0"/>
              <a:t>: </a:t>
            </a:r>
          </a:p>
          <a:p>
            <a:pPr marL="533400" indent="-457200">
              <a:buFont typeface="+mj-lt"/>
              <a:buAutoNum type="arabicPeriod"/>
            </a:pPr>
            <a:r>
              <a:rPr lang="en-US" dirty="0"/>
              <a:t>How to Record Meeting: </a:t>
            </a:r>
          </a:p>
          <a:p>
            <a:pPr marL="990600" lvl="1" indent="-457200">
              <a:buFont typeface="+mj-lt"/>
              <a:buAutoNum type="arabicPeriod"/>
            </a:pPr>
            <a:r>
              <a:rPr lang="en-US" dirty="0"/>
              <a:t>Zoom: </a:t>
            </a:r>
            <a:r>
              <a:rPr lang="en-US" sz="1600" dirty="0">
                <a:hlinkClick r:id="rId2"/>
              </a:rPr>
              <a:t>https://www.youtube.com/watch?v=lZHSAMd89JE</a:t>
            </a:r>
            <a:r>
              <a:rPr lang="en-US" sz="1600" dirty="0"/>
              <a:t> </a:t>
            </a:r>
          </a:p>
          <a:p>
            <a:pPr marL="990600" lvl="1" indent="-457200">
              <a:buFont typeface="+mj-lt"/>
              <a:buAutoNum type="arabicPeriod"/>
            </a:pPr>
            <a:r>
              <a:rPr lang="en-US" dirty="0"/>
              <a:t>MS Teams: </a:t>
            </a:r>
            <a:r>
              <a:rPr lang="en-US" sz="1600" dirty="0">
                <a:hlinkClick r:id="rId3"/>
              </a:rPr>
              <a:t>https://www.youtube.com/watch?v=UlSxTqi5dKs</a:t>
            </a:r>
            <a:r>
              <a:rPr lang="en-US" sz="1600" dirty="0"/>
              <a:t> </a:t>
            </a:r>
          </a:p>
          <a:p>
            <a:pPr marL="533400" indent="-457200">
              <a:buFont typeface="+mj-lt"/>
              <a:buAutoNum type="arabicPeriod"/>
            </a:pPr>
            <a:r>
              <a:rPr lang="en-US" dirty="0"/>
              <a:t>Test your audio/video</a:t>
            </a:r>
          </a:p>
          <a:p>
            <a:pPr marL="533400" indent="-457200">
              <a:buFont typeface="+mj-lt"/>
              <a:buAutoNum type="arabicPeriod"/>
            </a:pPr>
            <a:r>
              <a:rPr lang="en-US" dirty="0"/>
              <a:t>If the file of your conversation is too large to attach to an email, upload to </a:t>
            </a:r>
            <a:r>
              <a:rPr lang="en-US" dirty="0" err="1"/>
              <a:t>Onedrive</a:t>
            </a:r>
            <a:r>
              <a:rPr lang="en-US" dirty="0"/>
              <a:t> or google drive and share with </a:t>
            </a:r>
            <a:r>
              <a:rPr lang="en-US" dirty="0">
                <a:hlinkClick r:id="rId4"/>
              </a:rPr>
              <a:t>smithk</a:t>
            </a:r>
            <a:r>
              <a:rPr lang="en-US" dirty="0">
                <a:highlight>
                  <a:srgbClr val="FFFF00"/>
                </a:highlight>
                <a:hlinkClick r:id="rId4"/>
              </a:rPr>
              <a:t>5</a:t>
            </a:r>
            <a:r>
              <a:rPr lang="en-US" dirty="0">
                <a:hlinkClick r:id="rId4"/>
              </a:rPr>
              <a:t>@issaquah.wednet.edu</a:t>
            </a:r>
            <a:endParaRPr lang="en-US" dirty="0"/>
          </a:p>
          <a:p>
            <a:pPr marL="76200" indent="0">
              <a:buNone/>
            </a:pPr>
            <a:endParaRPr lang="en-US"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82460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1003923"/>
            <a:ext cx="4481021" cy="3710127"/>
          </a:xfrm>
        </p:spPr>
        <p:txBody>
          <a:bodyPr/>
          <a:lstStyle/>
          <a:p>
            <a:pPr marL="76200" indent="0">
              <a:buNone/>
            </a:pPr>
            <a:r>
              <a:rPr lang="en-US" u="sng" dirty="0"/>
              <a:t>Technology</a:t>
            </a:r>
            <a:r>
              <a:rPr lang="en-US" dirty="0"/>
              <a:t>: (CONT.)</a:t>
            </a:r>
          </a:p>
          <a:p>
            <a:pPr marL="533400" indent="-457200">
              <a:buFont typeface="+mj-lt"/>
              <a:buAutoNum type="arabicPeriod"/>
            </a:pPr>
            <a:r>
              <a:rPr lang="en-US" dirty="0"/>
              <a:t>Zoom has less than stellar privacy settings, so think about using these settings:</a:t>
            </a:r>
          </a:p>
          <a:p>
            <a:pPr marL="990600" lvl="1" indent="-457200">
              <a:buFont typeface="+mj-lt"/>
              <a:buAutoNum type="arabicPeriod"/>
            </a:pPr>
            <a:r>
              <a:rPr lang="en-US" sz="1800" dirty="0">
                <a:hlinkClick r:id="rId2"/>
              </a:rPr>
              <a:t>https://drive.google.com/file/d/1aAzbOWdnEb1oEfq0XVGqkAj_hvcdG_5h/view?fbclid=IwAR1CiPCXIqW6QqwDHOfiGfrNBK8GM2PlP2521n4sU9RFpWi-pNB4BihYb9Q</a:t>
            </a:r>
            <a:endParaRPr lang="en-US" sz="1800" dirty="0"/>
          </a:p>
          <a:p>
            <a:pPr marL="533400" indent="-457200">
              <a:buFont typeface="+mj-lt"/>
              <a:buAutoNum type="arabicPeriod"/>
            </a:pPr>
            <a:endParaRPr lang="en-US" dirty="0"/>
          </a:p>
          <a:p>
            <a:pPr marL="76200" indent="0">
              <a:buNone/>
            </a:pPr>
            <a:endParaRPr lang="en-US"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pic>
        <p:nvPicPr>
          <p:cNvPr id="8" name="Picture 7" descr="A close up of a person&#10;&#10;Description automatically generated">
            <a:extLst>
              <a:ext uri="{FF2B5EF4-FFF2-40B4-BE49-F238E27FC236}">
                <a16:creationId xmlns:a16="http://schemas.microsoft.com/office/drawing/2014/main" id="{8B14DCC9-7A39-4990-B747-3F3985C4DC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1912"/>
          <a:stretch/>
        </p:blipFill>
        <p:spPr>
          <a:xfrm>
            <a:off x="5277390" y="1712000"/>
            <a:ext cx="3317852" cy="2293973"/>
          </a:xfrm>
          <a:prstGeom prst="rect">
            <a:avLst/>
          </a:prstGeom>
        </p:spPr>
      </p:pic>
    </p:spTree>
    <p:extLst>
      <p:ext uri="{BB962C8B-B14F-4D97-AF65-F5344CB8AC3E}">
        <p14:creationId xmlns:p14="http://schemas.microsoft.com/office/powerpoint/2010/main" val="26428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B94-7DB8-4E21-872D-BEEA38ED7982}"/>
              </a:ext>
            </a:extLst>
          </p:cNvPr>
          <p:cNvSpPr>
            <a:spLocks noGrp="1"/>
          </p:cNvSpPr>
          <p:nvPr>
            <p:ph type="title"/>
          </p:nvPr>
        </p:nvSpPr>
        <p:spPr>
          <a:xfrm>
            <a:off x="718300" y="146523"/>
            <a:ext cx="6761100" cy="857400"/>
          </a:xfrm>
        </p:spPr>
        <p:txBody>
          <a:bodyPr/>
          <a:lstStyle/>
          <a:p>
            <a:r>
              <a:rPr lang="en-US" b="1" dirty="0"/>
              <a:t>Group Video Conference Discussions</a:t>
            </a:r>
          </a:p>
        </p:txBody>
      </p:sp>
      <p:sp>
        <p:nvSpPr>
          <p:cNvPr id="3" name="Text Placeholder 2">
            <a:extLst>
              <a:ext uri="{FF2B5EF4-FFF2-40B4-BE49-F238E27FC236}">
                <a16:creationId xmlns:a16="http://schemas.microsoft.com/office/drawing/2014/main" id="{FD1A8325-A0A6-4C23-892B-B2C1C717B293}"/>
              </a:ext>
            </a:extLst>
          </p:cNvPr>
          <p:cNvSpPr>
            <a:spLocks noGrp="1"/>
          </p:cNvSpPr>
          <p:nvPr>
            <p:ph type="body" idx="1"/>
          </p:nvPr>
        </p:nvSpPr>
        <p:spPr>
          <a:xfrm>
            <a:off x="718300" y="839972"/>
            <a:ext cx="7707400" cy="4157005"/>
          </a:xfrm>
          <a:solidFill>
            <a:schemeClr val="bg1">
              <a:alpha val="60000"/>
            </a:schemeClr>
          </a:solidFill>
        </p:spPr>
        <p:txBody>
          <a:bodyPr/>
          <a:lstStyle/>
          <a:p>
            <a:pPr marL="76200" indent="0">
              <a:spcBef>
                <a:spcPts val="400"/>
              </a:spcBef>
              <a:buNone/>
            </a:pPr>
            <a:r>
              <a:rPr lang="en-US" sz="2000" u="sng" dirty="0"/>
              <a:t>FAQ</a:t>
            </a:r>
            <a:r>
              <a:rPr lang="en-US" sz="2000" dirty="0"/>
              <a:t>: </a:t>
            </a:r>
          </a:p>
          <a:p>
            <a:pPr marL="76200" indent="0">
              <a:spcBef>
                <a:spcPts val="400"/>
              </a:spcBef>
              <a:buNone/>
            </a:pPr>
            <a:r>
              <a:rPr lang="en-US" sz="2000" dirty="0">
                <a:highlight>
                  <a:srgbClr val="FFFF00"/>
                </a:highlight>
              </a:rPr>
              <a:t>Q</a:t>
            </a:r>
            <a:r>
              <a:rPr lang="en-US" sz="2000" dirty="0"/>
              <a:t>: What if I miss my group’s discussion?</a:t>
            </a:r>
          </a:p>
          <a:p>
            <a:pPr marL="76200" indent="0">
              <a:spcBef>
                <a:spcPts val="400"/>
              </a:spcBef>
              <a:buNone/>
            </a:pPr>
            <a:r>
              <a:rPr lang="en-US" dirty="0"/>
              <a:t>	</a:t>
            </a:r>
            <a:r>
              <a:rPr lang="en-US" sz="1400" dirty="0">
                <a:solidFill>
                  <a:srgbClr val="FF0000"/>
                </a:solidFill>
              </a:rPr>
              <a:t>A</a:t>
            </a:r>
            <a:r>
              <a:rPr lang="en-US" sz="1400" dirty="0"/>
              <a:t>: You need to let Smith know </a:t>
            </a:r>
            <a:r>
              <a:rPr lang="en-US" sz="1400" i="1" dirty="0"/>
              <a:t>before</a:t>
            </a:r>
            <a:r>
              <a:rPr lang="en-US" sz="1400" dirty="0"/>
              <a:t> your group discusses, </a:t>
            </a:r>
            <a:r>
              <a:rPr lang="en-US" sz="1400" b="1" dirty="0"/>
              <a:t>but you really should be able 	to make it</a:t>
            </a:r>
            <a:r>
              <a:rPr lang="en-US" sz="1400" dirty="0"/>
              <a:t>.  Smith will tell you to find another group to join. Think about this like ‘excused’ 	or ‘not excused’ attendance.</a:t>
            </a:r>
          </a:p>
          <a:p>
            <a:pPr marL="76200" indent="0">
              <a:spcBef>
                <a:spcPts val="400"/>
              </a:spcBef>
              <a:buNone/>
            </a:pPr>
            <a:r>
              <a:rPr lang="en-US" sz="2000" dirty="0">
                <a:highlight>
                  <a:srgbClr val="FFFF00"/>
                </a:highlight>
              </a:rPr>
              <a:t>Q</a:t>
            </a:r>
            <a:r>
              <a:rPr lang="en-US" sz="2000" dirty="0"/>
              <a:t>: Do I have to have my camera on?</a:t>
            </a:r>
          </a:p>
          <a:p>
            <a:pPr marL="76200" indent="0">
              <a:spcBef>
                <a:spcPts val="400"/>
              </a:spcBef>
              <a:buNone/>
            </a:pPr>
            <a:r>
              <a:rPr lang="en-US" dirty="0"/>
              <a:t>	</a:t>
            </a:r>
            <a:r>
              <a:rPr lang="en-US" sz="1400" dirty="0">
                <a:solidFill>
                  <a:srgbClr val="FF0000"/>
                </a:solidFill>
              </a:rPr>
              <a:t>A</a:t>
            </a:r>
            <a:r>
              <a:rPr lang="en-US" sz="1400" dirty="0"/>
              <a:t>: No, you do not; you safety and privacy are important to Smith.  However, some week’s 	discussion might require you to ‘show’ your work.  Also consider people find it more 	enjoyable when everyone is visible, and it is easier to participate if people can see you.</a:t>
            </a:r>
          </a:p>
          <a:p>
            <a:pPr marL="76200" indent="0">
              <a:spcBef>
                <a:spcPts val="400"/>
              </a:spcBef>
              <a:buNone/>
            </a:pPr>
            <a:r>
              <a:rPr lang="en-US" sz="2000" dirty="0">
                <a:highlight>
                  <a:srgbClr val="FFFF00"/>
                </a:highlight>
              </a:rPr>
              <a:t>Q</a:t>
            </a:r>
            <a:r>
              <a:rPr lang="en-US" sz="2000" dirty="0"/>
              <a:t>: What if someone in my group isn’t responding to planning communications?</a:t>
            </a:r>
          </a:p>
          <a:p>
            <a:pPr marL="76200" indent="0">
              <a:spcBef>
                <a:spcPts val="400"/>
              </a:spcBef>
              <a:buNone/>
            </a:pPr>
            <a:r>
              <a:rPr lang="en-US" sz="2000" dirty="0"/>
              <a:t>	</a:t>
            </a:r>
            <a:r>
              <a:rPr lang="en-US" sz="1400" dirty="0">
                <a:solidFill>
                  <a:srgbClr val="FF0000"/>
                </a:solidFill>
              </a:rPr>
              <a:t>A</a:t>
            </a:r>
            <a:r>
              <a:rPr lang="en-US" sz="1400" dirty="0"/>
              <a:t>: Give them a reasonable amount of time to respond, especially the early weeks.  Then 	let Smith know and move on.  If this is for your first chat then Smith will pass on contact 	info.  </a:t>
            </a:r>
          </a:p>
          <a:p>
            <a:pPr marL="533400" indent="-457200">
              <a:spcBef>
                <a:spcPts val="400"/>
              </a:spcBef>
              <a:buFont typeface="+mj-lt"/>
              <a:buAutoNum type="arabicPeriod"/>
            </a:pPr>
            <a:endParaRPr lang="en-US" dirty="0"/>
          </a:p>
        </p:txBody>
      </p:sp>
      <p:sp>
        <p:nvSpPr>
          <p:cNvPr id="4" name="Slide Number Placeholder 3">
            <a:extLst>
              <a:ext uri="{FF2B5EF4-FFF2-40B4-BE49-F238E27FC236}">
                <a16:creationId xmlns:a16="http://schemas.microsoft.com/office/drawing/2014/main" id="{1E12DE65-10D4-41D8-9A89-7689C362A4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01972780"/>
      </p:ext>
    </p:extLst>
  </p:cSld>
  <p:clrMapOvr>
    <a:masterClrMapping/>
  </p:clrMapOvr>
</p:sld>
</file>

<file path=ppt/theme/theme1.xml><?xml version="1.0" encoding="utf-8"?>
<a:theme xmlns:a="http://schemas.openxmlformats.org/drawingml/2006/main" name="Theme8">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8" id="{66757056-3619-42E3-B030-398A1D1A1636}" vid="{39423690-4EC6-4705-BF3E-A56CEDC2F2F5}"/>
    </a:ext>
  </a:extLst>
</a:theme>
</file>

<file path=docProps/app.xml><?xml version="1.0" encoding="utf-8"?>
<Properties xmlns="http://schemas.openxmlformats.org/officeDocument/2006/extended-properties" xmlns:vt="http://schemas.openxmlformats.org/officeDocument/2006/docPropsVTypes">
  <Template>Theme8</Template>
  <TotalTime>1834</TotalTime>
  <Words>612</Words>
  <Application>Microsoft Office PowerPoint</Application>
  <PresentationFormat>On-screen Show (16:9)</PresentationFormat>
  <Paragraphs>146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Dosis</vt:lpstr>
      <vt:lpstr>Dosis Light</vt:lpstr>
      <vt:lpstr>Arial</vt:lpstr>
      <vt:lpstr>Titillium Web Light</vt:lpstr>
      <vt:lpstr>Theme8</vt:lpstr>
      <vt:lpstr>Group Video Conference Discussions</vt:lpstr>
      <vt:lpstr>Group Video Conference Discussions</vt:lpstr>
      <vt:lpstr>Smith’s Worst Zoom Group Ever??</vt:lpstr>
      <vt:lpstr>Group Video Conference Discussions</vt:lpstr>
      <vt:lpstr>Group Video Conference Discussions</vt:lpstr>
      <vt:lpstr>Group Video Conference Discussions</vt:lpstr>
      <vt:lpstr>Group Video Conference Discussions</vt:lpstr>
      <vt:lpstr>Group Video Conference Discussions</vt:lpstr>
      <vt:lpstr>Group Video Conference Discussions</vt:lpstr>
      <vt:lpstr>Group Video Conference Discussions</vt:lpstr>
      <vt:lpstr>Group Video Conference 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Video Conference Discussions</dc:title>
  <dc:creator>kyle.p.smith@email.wsu.edu</dc:creator>
  <cp:lastModifiedBy>kyle.p.smith@email.wsu.edu</cp:lastModifiedBy>
  <cp:revision>22</cp:revision>
  <dcterms:created xsi:type="dcterms:W3CDTF">2020-04-21T19:22:53Z</dcterms:created>
  <dcterms:modified xsi:type="dcterms:W3CDTF">2020-04-23T01:57:12Z</dcterms:modified>
</cp:coreProperties>
</file>